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4"/>
  </p:notesMasterIdLst>
  <p:handoutMasterIdLst>
    <p:handoutMasterId r:id="rId35"/>
  </p:handoutMasterIdLst>
  <p:sldIdLst>
    <p:sldId id="262" r:id="rId3"/>
    <p:sldId id="264" r:id="rId4"/>
    <p:sldId id="265" r:id="rId5"/>
    <p:sldId id="266" r:id="rId6"/>
    <p:sldId id="302"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97" r:id="rId20"/>
    <p:sldId id="298" r:id="rId21"/>
    <p:sldId id="301" r:id="rId22"/>
    <p:sldId id="281" r:id="rId23"/>
    <p:sldId id="282" r:id="rId24"/>
    <p:sldId id="283" r:id="rId25"/>
    <p:sldId id="284" r:id="rId26"/>
    <p:sldId id="285" r:id="rId27"/>
    <p:sldId id="286" r:id="rId28"/>
    <p:sldId id="295" r:id="rId29"/>
    <p:sldId id="287" r:id="rId30"/>
    <p:sldId id="288" r:id="rId31"/>
    <p:sldId id="289" r:id="rId32"/>
    <p:sldId id="293"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1B365D"/>
    <a:srgbClr val="0057B7"/>
    <a:srgbClr val="000000"/>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E0E7D0-BAF3-A10B-67D9-38C723A46EB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96A29F91-FE4B-8791-9FB1-C3A7336EA10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FF92B5E-37C9-4E51-9570-DDDCD08ED400}" type="datetimeFigureOut">
              <a:rPr lang="en-US" smtClean="0"/>
              <a:t>3/25/2025</a:t>
            </a:fld>
            <a:endParaRPr lang="en-US" dirty="0"/>
          </a:p>
        </p:txBody>
      </p:sp>
      <p:sp>
        <p:nvSpPr>
          <p:cNvPr id="4" name="Footer Placeholder 3">
            <a:extLst>
              <a:ext uri="{FF2B5EF4-FFF2-40B4-BE49-F238E27FC236}">
                <a16:creationId xmlns:a16="http://schemas.microsoft.com/office/drawing/2014/main" id="{5836F462-E11C-EAC5-9297-3D0AD81A8326}"/>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621AD151-8489-61B0-A274-CC0A96F97F6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387D411-E72C-4144-B2C1-591B7954F58A}" type="slidenum">
              <a:rPr lang="en-US" smtClean="0"/>
              <a:t>‹#›</a:t>
            </a:fld>
            <a:endParaRPr lang="en-US" dirty="0"/>
          </a:p>
        </p:txBody>
      </p:sp>
    </p:spTree>
    <p:extLst>
      <p:ext uri="{BB962C8B-B14F-4D97-AF65-F5344CB8AC3E}">
        <p14:creationId xmlns:p14="http://schemas.microsoft.com/office/powerpoint/2010/main" val="303283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38543D6-3953-4024-931E-EE7A5745060D}" type="datetimeFigureOut">
              <a:rPr lang="en-US" smtClean="0"/>
              <a:t>3/25/2025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A9B6A6E-48DA-46CF-A124-C8B2103A1915}" type="slidenum">
              <a:rPr lang="en-US" smtClean="0"/>
              <a:t>‹#›</a:t>
            </a:fld>
            <a:endParaRPr lang="en-US"/>
          </a:p>
        </p:txBody>
      </p:sp>
    </p:spTree>
    <p:extLst>
      <p:ext uri="{BB962C8B-B14F-4D97-AF65-F5344CB8AC3E}">
        <p14:creationId xmlns:p14="http://schemas.microsoft.com/office/powerpoint/2010/main" val="211917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Low angle view of a building&#10;&#10;Description automatically generated">
            <a:extLst>
              <a:ext uri="{FF2B5EF4-FFF2-40B4-BE49-F238E27FC236}">
                <a16:creationId xmlns:a16="http://schemas.microsoft.com/office/drawing/2014/main" id="{383C6FF2-F6C3-D5D7-587D-E26851156C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87" b="13939"/>
          <a:stretch/>
        </p:blipFill>
        <p:spPr>
          <a:xfrm>
            <a:off x="1" y="0"/>
            <a:ext cx="12192000" cy="6858000"/>
          </a:xfrm>
          <a:prstGeom prst="rect">
            <a:avLst/>
          </a:prstGeom>
        </p:spPr>
      </p:pic>
      <p:pic>
        <p:nvPicPr>
          <p:cNvPr id="8" name="Picture 7" descr="A blue and green text on a black background&#10;&#10;Description automatically generated">
            <a:extLst>
              <a:ext uri="{FF2B5EF4-FFF2-40B4-BE49-F238E27FC236}">
                <a16:creationId xmlns:a16="http://schemas.microsoft.com/office/drawing/2014/main" id="{00A36F28-2716-EFAB-1D90-A289628DF3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3774" y="649480"/>
            <a:ext cx="3593073" cy="1064515"/>
          </a:xfrm>
          <a:prstGeom prst="rect">
            <a:avLst/>
          </a:prstGeom>
        </p:spPr>
      </p:pic>
      <p:sp>
        <p:nvSpPr>
          <p:cNvPr id="9" name="Rectangle 8">
            <a:extLst>
              <a:ext uri="{FF2B5EF4-FFF2-40B4-BE49-F238E27FC236}">
                <a16:creationId xmlns:a16="http://schemas.microsoft.com/office/drawing/2014/main" id="{BDE30359-7311-5926-9E11-E2D45861F538}"/>
              </a:ext>
            </a:extLst>
          </p:cNvPr>
          <p:cNvSpPr/>
          <p:nvPr userDrawn="1"/>
        </p:nvSpPr>
        <p:spPr>
          <a:xfrm>
            <a:off x="-4" y="2901460"/>
            <a:ext cx="12192000" cy="1661992"/>
          </a:xfrm>
          <a:prstGeom prst="rect">
            <a:avLst/>
          </a:prstGeom>
          <a:gradFill flip="none" rotWithShape="0">
            <a:gsLst>
              <a:gs pos="100000">
                <a:srgbClr val="0057B7">
                  <a:alpha val="75000"/>
                </a:srgbClr>
              </a:gs>
              <a:gs pos="0">
                <a:srgbClr val="43B02A"/>
              </a:gs>
            </a:gsLst>
            <a:path path="circle">
              <a:fillToRect l="100000" t="100000"/>
            </a:path>
            <a:tileRect r="-100000" b="-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i="1" dirty="0">
              <a:solidFill>
                <a:schemeClr val="bg1"/>
              </a:solidFill>
              <a:effectLst>
                <a:outerShdw blurRad="38100" dist="38100" dir="2700000" algn="tl">
                  <a:srgbClr val="000000">
                    <a:alpha val="43137"/>
                  </a:srgbClr>
                </a:outerShdw>
              </a:effectLst>
              <a:latin typeface="Helvetica Neue"/>
            </a:endParaRPr>
          </a:p>
        </p:txBody>
      </p:sp>
      <p:sp>
        <p:nvSpPr>
          <p:cNvPr id="12" name="Text Placeholder 11">
            <a:extLst>
              <a:ext uri="{FF2B5EF4-FFF2-40B4-BE49-F238E27FC236}">
                <a16:creationId xmlns:a16="http://schemas.microsoft.com/office/drawing/2014/main" id="{1EC8EB42-9083-7713-B7F7-8304BF6AE655}"/>
              </a:ext>
            </a:extLst>
          </p:cNvPr>
          <p:cNvSpPr>
            <a:spLocks noGrp="1"/>
          </p:cNvSpPr>
          <p:nvPr>
            <p:ph type="body" sz="quarter" idx="10" hasCustomPrompt="1"/>
          </p:nvPr>
        </p:nvSpPr>
        <p:spPr>
          <a:xfrm>
            <a:off x="-9" y="3225310"/>
            <a:ext cx="12192000" cy="527540"/>
          </a:xfrm>
        </p:spPr>
        <p:txBody>
          <a:bodyPr>
            <a:normAutofit/>
          </a:bodyPr>
          <a:lstStyle>
            <a:lvl1pPr marL="0" indent="0" algn="ctr">
              <a:buNone/>
              <a:defRPr sz="40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lvl1pPr>
          </a:lstStyle>
          <a:p>
            <a:pPr lvl="0"/>
            <a:r>
              <a:rPr lang="en-US" dirty="0"/>
              <a:t>Insert Presentation Title</a:t>
            </a:r>
          </a:p>
        </p:txBody>
      </p:sp>
      <p:sp>
        <p:nvSpPr>
          <p:cNvPr id="13" name="Text Placeholder 11">
            <a:extLst>
              <a:ext uri="{FF2B5EF4-FFF2-40B4-BE49-F238E27FC236}">
                <a16:creationId xmlns:a16="http://schemas.microsoft.com/office/drawing/2014/main" id="{885A765C-FDEC-BA06-6276-710E9C82CB26}"/>
              </a:ext>
            </a:extLst>
          </p:cNvPr>
          <p:cNvSpPr>
            <a:spLocks noGrp="1"/>
          </p:cNvSpPr>
          <p:nvPr>
            <p:ph type="body" sz="quarter" idx="11" hasCustomPrompt="1"/>
          </p:nvPr>
        </p:nvSpPr>
        <p:spPr>
          <a:xfrm>
            <a:off x="0" y="3942006"/>
            <a:ext cx="12192000" cy="353769"/>
          </a:xfrm>
        </p:spPr>
        <p:txBody>
          <a:bodyPr>
            <a:normAutofit/>
          </a:bodyPr>
          <a:lstStyle>
            <a:lvl1pPr marL="0" indent="0" algn="ctr">
              <a:buNone/>
              <a:defRPr sz="2000" b="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lvl1pPr>
          </a:lstStyle>
          <a:p>
            <a:pPr lvl="0"/>
            <a:r>
              <a:rPr lang="en-US" dirty="0"/>
              <a:t>Insert Name, Title, Certifications</a:t>
            </a:r>
          </a:p>
        </p:txBody>
      </p:sp>
    </p:spTree>
    <p:extLst>
      <p:ext uri="{BB962C8B-B14F-4D97-AF65-F5344CB8AC3E}">
        <p14:creationId xmlns:p14="http://schemas.microsoft.com/office/powerpoint/2010/main" val="162806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Low angle view of a building&#10;&#10;Description automatically generated">
            <a:extLst>
              <a:ext uri="{FF2B5EF4-FFF2-40B4-BE49-F238E27FC236}">
                <a16:creationId xmlns:a16="http://schemas.microsoft.com/office/drawing/2014/main" id="{383C6FF2-F6C3-D5D7-587D-E26851156C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87" b="13939"/>
          <a:stretch/>
        </p:blipFill>
        <p:spPr>
          <a:xfrm>
            <a:off x="1" y="0"/>
            <a:ext cx="12192000" cy="6858000"/>
          </a:xfrm>
          <a:prstGeom prst="rect">
            <a:avLst/>
          </a:prstGeom>
        </p:spPr>
      </p:pic>
      <p:pic>
        <p:nvPicPr>
          <p:cNvPr id="8" name="Picture 7" descr="A blue and green text on a black background&#10;&#10;Description automatically generated">
            <a:extLst>
              <a:ext uri="{FF2B5EF4-FFF2-40B4-BE49-F238E27FC236}">
                <a16:creationId xmlns:a16="http://schemas.microsoft.com/office/drawing/2014/main" id="{00A36F28-2716-EFAB-1D90-A289628DF3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3774" y="649480"/>
            <a:ext cx="3593073" cy="1064515"/>
          </a:xfrm>
          <a:prstGeom prst="rect">
            <a:avLst/>
          </a:prstGeom>
        </p:spPr>
      </p:pic>
      <p:sp>
        <p:nvSpPr>
          <p:cNvPr id="9" name="Rectangle 8">
            <a:extLst>
              <a:ext uri="{FF2B5EF4-FFF2-40B4-BE49-F238E27FC236}">
                <a16:creationId xmlns:a16="http://schemas.microsoft.com/office/drawing/2014/main" id="{BDE30359-7311-5926-9E11-E2D45861F538}"/>
              </a:ext>
            </a:extLst>
          </p:cNvPr>
          <p:cNvSpPr/>
          <p:nvPr userDrawn="1"/>
        </p:nvSpPr>
        <p:spPr>
          <a:xfrm>
            <a:off x="-4" y="2901460"/>
            <a:ext cx="12192000" cy="1661992"/>
          </a:xfrm>
          <a:prstGeom prst="rect">
            <a:avLst/>
          </a:prstGeom>
          <a:gradFill flip="none" rotWithShape="0">
            <a:gsLst>
              <a:gs pos="100000">
                <a:srgbClr val="0057B7">
                  <a:alpha val="75000"/>
                </a:srgbClr>
              </a:gs>
              <a:gs pos="0">
                <a:srgbClr val="43B02A"/>
              </a:gs>
            </a:gsLst>
            <a:path path="circle">
              <a:fillToRect l="100000" t="100000"/>
            </a:path>
            <a:tileRect r="-100000" b="-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i="1" dirty="0">
              <a:solidFill>
                <a:schemeClr val="bg1"/>
              </a:solidFill>
              <a:effectLst>
                <a:outerShdw blurRad="38100" dist="38100" dir="2700000" algn="tl">
                  <a:srgbClr val="000000">
                    <a:alpha val="43137"/>
                  </a:srgbClr>
                </a:outerShdw>
              </a:effectLst>
              <a:latin typeface="Helvetica Neue"/>
            </a:endParaRPr>
          </a:p>
        </p:txBody>
      </p:sp>
      <p:sp>
        <p:nvSpPr>
          <p:cNvPr id="12" name="Text Placeholder 11">
            <a:extLst>
              <a:ext uri="{FF2B5EF4-FFF2-40B4-BE49-F238E27FC236}">
                <a16:creationId xmlns:a16="http://schemas.microsoft.com/office/drawing/2014/main" id="{1EC8EB42-9083-7713-B7F7-8304BF6AE655}"/>
              </a:ext>
            </a:extLst>
          </p:cNvPr>
          <p:cNvSpPr>
            <a:spLocks noGrp="1"/>
          </p:cNvSpPr>
          <p:nvPr>
            <p:ph type="body" sz="quarter" idx="10" hasCustomPrompt="1"/>
          </p:nvPr>
        </p:nvSpPr>
        <p:spPr>
          <a:xfrm>
            <a:off x="-9" y="3225310"/>
            <a:ext cx="12192000" cy="527540"/>
          </a:xfrm>
        </p:spPr>
        <p:txBody>
          <a:bodyPr>
            <a:normAutofit/>
          </a:bodyPr>
          <a:lstStyle>
            <a:lvl1pPr marL="0" indent="0" algn="ctr">
              <a:buNone/>
              <a:defRPr sz="4000" b="1">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lvl1pPr>
          </a:lstStyle>
          <a:p>
            <a:pPr lvl="0"/>
            <a:r>
              <a:rPr lang="en-US" dirty="0"/>
              <a:t>Insert Presentation Title</a:t>
            </a:r>
          </a:p>
        </p:txBody>
      </p:sp>
      <p:sp>
        <p:nvSpPr>
          <p:cNvPr id="13" name="Text Placeholder 11">
            <a:extLst>
              <a:ext uri="{FF2B5EF4-FFF2-40B4-BE49-F238E27FC236}">
                <a16:creationId xmlns:a16="http://schemas.microsoft.com/office/drawing/2014/main" id="{885A765C-FDEC-BA06-6276-710E9C82CB26}"/>
              </a:ext>
            </a:extLst>
          </p:cNvPr>
          <p:cNvSpPr>
            <a:spLocks noGrp="1"/>
          </p:cNvSpPr>
          <p:nvPr>
            <p:ph type="body" sz="quarter" idx="11" hasCustomPrompt="1"/>
          </p:nvPr>
        </p:nvSpPr>
        <p:spPr>
          <a:xfrm>
            <a:off x="0" y="3942006"/>
            <a:ext cx="12192000" cy="353769"/>
          </a:xfrm>
        </p:spPr>
        <p:txBody>
          <a:bodyPr>
            <a:normAutofit/>
          </a:bodyPr>
          <a:lstStyle>
            <a:lvl1pPr marL="0" indent="0" algn="ctr">
              <a:buNone/>
              <a:defRPr sz="2000" b="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defRPr>
            </a:lvl1pPr>
          </a:lstStyle>
          <a:p>
            <a:pPr lvl="0"/>
            <a:r>
              <a:rPr lang="en-US" dirty="0"/>
              <a:t>Insert Name, Title, Certifications</a:t>
            </a:r>
          </a:p>
        </p:txBody>
      </p:sp>
    </p:spTree>
    <p:extLst>
      <p:ext uri="{BB962C8B-B14F-4D97-AF65-F5344CB8AC3E}">
        <p14:creationId xmlns:p14="http://schemas.microsoft.com/office/powerpoint/2010/main" val="269324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60CF1-9220-5AEA-8F16-331AD55DEE49}"/>
              </a:ext>
            </a:extLst>
          </p:cNvPr>
          <p:cNvSpPr>
            <a:spLocks noGrp="1"/>
          </p:cNvSpPr>
          <p:nvPr>
            <p:ph idx="1"/>
          </p:nvPr>
        </p:nvSpPr>
        <p:spPr/>
        <p:txBody>
          <a:bodyPr/>
          <a:lstStyle>
            <a:lvl1pPr>
              <a:defRPr>
                <a:solidFill>
                  <a:schemeClr val="tx1">
                    <a:lumMod val="85000"/>
                    <a:lumOff val="15000"/>
                  </a:schemeClr>
                </a:solidFill>
                <a:latin typeface="Helvetica" panose="020B0604020202020204" pitchFamily="34" charset="0"/>
                <a:cs typeface="Helvetica" panose="020B0604020202020204" pitchFamily="34" charset="0"/>
              </a:defRPr>
            </a:lvl1pPr>
            <a:lvl2pPr>
              <a:defRPr>
                <a:solidFill>
                  <a:schemeClr val="tx1">
                    <a:lumMod val="85000"/>
                    <a:lumOff val="15000"/>
                  </a:schemeClr>
                </a:solidFill>
                <a:latin typeface="Helvetica" panose="020B0604020202020204" pitchFamily="34" charset="0"/>
                <a:cs typeface="Helvetica" panose="020B0604020202020204" pitchFamily="34" charset="0"/>
              </a:defRPr>
            </a:lvl2pPr>
            <a:lvl3pPr>
              <a:defRPr>
                <a:solidFill>
                  <a:schemeClr val="tx1">
                    <a:lumMod val="85000"/>
                    <a:lumOff val="15000"/>
                  </a:schemeClr>
                </a:solidFill>
                <a:latin typeface="Helvetica" panose="020B0604020202020204" pitchFamily="34" charset="0"/>
                <a:cs typeface="Helvetica" panose="020B0604020202020204" pitchFamily="34" charset="0"/>
              </a:defRPr>
            </a:lvl3pPr>
            <a:lvl4pPr>
              <a:defRPr>
                <a:solidFill>
                  <a:schemeClr val="tx1">
                    <a:lumMod val="85000"/>
                    <a:lumOff val="15000"/>
                  </a:schemeClr>
                </a:solidFill>
                <a:latin typeface="Helvetica" panose="020B0604020202020204" pitchFamily="34" charset="0"/>
                <a:cs typeface="Helvetica" panose="020B0604020202020204" pitchFamily="34" charset="0"/>
              </a:defRPr>
            </a:lvl4pPr>
            <a:lvl5pPr>
              <a:defRPr>
                <a:solidFill>
                  <a:schemeClr val="tx1">
                    <a:lumMod val="85000"/>
                    <a:lumOff val="15000"/>
                  </a:schemeClr>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3B8C70D8-0F0B-68E0-BBCD-E70AFD9973BD}"/>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6832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97483-5C13-F666-9B2D-45EA16F0F9C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7780D8-887E-E5CF-D015-A8EB5E97C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EFAD84F9-B110-029E-1E7E-8402358DB599}"/>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2717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F1D708-8883-8969-23FB-7B4FD8E86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806647-D0C2-3460-5656-2A23571E91B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69C255-482F-B0FA-47AF-6DE6487D5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67EE92-1C73-7F1C-3EED-C97FAECBF88E}"/>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138F2E9-9BC2-C951-191D-7FAA66F9E36E}"/>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8744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65D5CC7-5060-0721-0D10-8DE3C39E0669}"/>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3447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B84BE9-7447-3B15-C603-9050C26335E6}"/>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40487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535DA-8542-362D-414E-C060B1F116CA}"/>
              </a:ext>
            </a:extLst>
          </p:cNvPr>
          <p:cNvSpPr>
            <a:spLocks noGrp="1"/>
          </p:cNvSpPr>
          <p:nvPr>
            <p:ph idx="1"/>
          </p:nvPr>
        </p:nvSpPr>
        <p:spPr>
          <a:xfrm>
            <a:off x="5183188" y="2049462"/>
            <a:ext cx="6172200" cy="3811588"/>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0768F45-5C9D-200E-0CC7-CD07F61E8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a:extLst>
              <a:ext uri="{FF2B5EF4-FFF2-40B4-BE49-F238E27FC236}">
                <a16:creationId xmlns:a16="http://schemas.microsoft.com/office/drawing/2014/main" id="{B0F9A810-2654-DD84-03E4-35DBB04624AA}"/>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78004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5020B8-A814-969D-C271-895D1F77E614}"/>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9AA8471-D05A-06C2-395E-1A43A419C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Placeholder 1">
            <a:extLst>
              <a:ext uri="{FF2B5EF4-FFF2-40B4-BE49-F238E27FC236}">
                <a16:creationId xmlns:a16="http://schemas.microsoft.com/office/drawing/2014/main" id="{F346A3A3-AC93-AA5B-C3A7-A6FBE1A2CEBA}"/>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37366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4706EFC-CE6E-C0FF-222B-498C9FD236C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FEFD6E5F-C32B-D3A0-2BFA-0C37A7BAAB1E}"/>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9036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60CF1-9220-5AEA-8F16-331AD55DEE49}"/>
              </a:ext>
            </a:extLst>
          </p:cNvPr>
          <p:cNvSpPr>
            <a:spLocks noGrp="1"/>
          </p:cNvSpPr>
          <p:nvPr>
            <p:ph idx="1"/>
          </p:nvPr>
        </p:nvSpPr>
        <p:spPr/>
        <p:txBody>
          <a:bodyPr/>
          <a:lstStyle>
            <a:lvl1pPr>
              <a:defRPr>
                <a:solidFill>
                  <a:schemeClr val="tx1">
                    <a:lumMod val="85000"/>
                    <a:lumOff val="15000"/>
                  </a:schemeClr>
                </a:solidFill>
                <a:latin typeface="Helvetica" panose="020B0604020202020204" pitchFamily="34" charset="0"/>
                <a:cs typeface="Helvetica" panose="020B0604020202020204" pitchFamily="34" charset="0"/>
              </a:defRPr>
            </a:lvl1pPr>
            <a:lvl2pPr>
              <a:defRPr>
                <a:solidFill>
                  <a:schemeClr val="tx1">
                    <a:lumMod val="85000"/>
                    <a:lumOff val="15000"/>
                  </a:schemeClr>
                </a:solidFill>
                <a:latin typeface="Helvetica" panose="020B0604020202020204" pitchFamily="34" charset="0"/>
                <a:cs typeface="Helvetica" panose="020B0604020202020204" pitchFamily="34" charset="0"/>
              </a:defRPr>
            </a:lvl2pPr>
            <a:lvl3pPr>
              <a:defRPr>
                <a:solidFill>
                  <a:schemeClr val="tx1">
                    <a:lumMod val="85000"/>
                    <a:lumOff val="15000"/>
                  </a:schemeClr>
                </a:solidFill>
                <a:latin typeface="Helvetica" panose="020B0604020202020204" pitchFamily="34" charset="0"/>
                <a:cs typeface="Helvetica" panose="020B0604020202020204" pitchFamily="34" charset="0"/>
              </a:defRPr>
            </a:lvl3pPr>
            <a:lvl4pPr>
              <a:defRPr>
                <a:solidFill>
                  <a:schemeClr val="tx1">
                    <a:lumMod val="85000"/>
                    <a:lumOff val="15000"/>
                  </a:schemeClr>
                </a:solidFill>
                <a:latin typeface="Helvetica" panose="020B0604020202020204" pitchFamily="34" charset="0"/>
                <a:cs typeface="Helvetica" panose="020B0604020202020204" pitchFamily="34" charset="0"/>
              </a:defRPr>
            </a:lvl4pPr>
            <a:lvl5pPr>
              <a:defRPr>
                <a:solidFill>
                  <a:schemeClr val="tx1">
                    <a:lumMod val="85000"/>
                    <a:lumOff val="15000"/>
                  </a:schemeClr>
                </a:solidFill>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3B8C70D8-0F0B-68E0-BBCD-E70AFD9973BD}"/>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4464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97483-5C13-F666-9B2D-45EA16F0F9C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7780D8-887E-E5CF-D015-A8EB5E97C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EFAD84F9-B110-029E-1E7E-8402358DB599}"/>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3575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F1D708-8883-8969-23FB-7B4FD8E86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806647-D0C2-3460-5656-2A23571E91B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69C255-482F-B0FA-47AF-6DE6487D5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67EE92-1C73-7F1C-3EED-C97FAECBF88E}"/>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138F2E9-9BC2-C951-191D-7FAA66F9E36E}"/>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964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65D5CC7-5060-0721-0D10-8DE3C39E0669}"/>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4384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B84BE9-7447-3B15-C603-9050C26335E6}"/>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3879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535DA-8542-362D-414E-C060B1F116CA}"/>
              </a:ext>
            </a:extLst>
          </p:cNvPr>
          <p:cNvSpPr>
            <a:spLocks noGrp="1"/>
          </p:cNvSpPr>
          <p:nvPr>
            <p:ph idx="1"/>
          </p:nvPr>
        </p:nvSpPr>
        <p:spPr>
          <a:xfrm>
            <a:off x="5183188" y="2049462"/>
            <a:ext cx="6172200" cy="3811588"/>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0768F45-5C9D-200E-0CC7-CD07F61E8495}"/>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a:extLst>
              <a:ext uri="{FF2B5EF4-FFF2-40B4-BE49-F238E27FC236}">
                <a16:creationId xmlns:a16="http://schemas.microsoft.com/office/drawing/2014/main" id="{B0F9A810-2654-DD84-03E4-35DBB04624AA}"/>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6801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5020B8-A814-969D-C271-895D1F77E614}"/>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9AA8471-D05A-06C2-395E-1A43A419C706}"/>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a:extLst>
              <a:ext uri="{FF2B5EF4-FFF2-40B4-BE49-F238E27FC236}">
                <a16:creationId xmlns:a16="http://schemas.microsoft.com/office/drawing/2014/main" id="{F346A3A3-AC93-AA5B-C3A7-A6FBE1A2CEBA}"/>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1561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4706EFC-CE6E-C0FF-222B-498C9FD236C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FEFD6E5F-C32B-D3A0-2BFA-0C37A7BAAB1E}"/>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6407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A54B00-874A-57DC-3DDF-DE22A6A93598}"/>
              </a:ext>
            </a:extLst>
          </p:cNvPr>
          <p:cNvSpPr/>
          <p:nvPr userDrawn="1"/>
        </p:nvSpPr>
        <p:spPr>
          <a:xfrm>
            <a:off x="4" y="385672"/>
            <a:ext cx="12191996" cy="1190627"/>
          </a:xfrm>
          <a:prstGeom prst="rect">
            <a:avLst/>
          </a:prstGeom>
          <a:gradFill flip="none" rotWithShape="0">
            <a:gsLst>
              <a:gs pos="100000">
                <a:srgbClr val="0057B7">
                  <a:alpha val="75000"/>
                </a:srgbClr>
              </a:gs>
              <a:gs pos="0">
                <a:srgbClr val="43B02A"/>
              </a:gs>
            </a:gsLst>
            <a:path path="circle">
              <a:fillToRect l="100000" t="100000"/>
            </a:path>
            <a:tileRect r="-100000" b="-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i="1" dirty="0">
              <a:solidFill>
                <a:schemeClr val="bg1"/>
              </a:solidFill>
              <a:effectLst>
                <a:outerShdw blurRad="38100" dist="38100" dir="2700000" algn="tl">
                  <a:srgbClr val="000000">
                    <a:alpha val="43137"/>
                  </a:srgbClr>
                </a:outerShdw>
              </a:effectLst>
              <a:latin typeface="Helvetica Neue"/>
            </a:endParaRPr>
          </a:p>
        </p:txBody>
      </p:sp>
      <p:sp>
        <p:nvSpPr>
          <p:cNvPr id="3" name="Text Placeholder 2">
            <a:extLst>
              <a:ext uri="{FF2B5EF4-FFF2-40B4-BE49-F238E27FC236}">
                <a16:creationId xmlns:a16="http://schemas.microsoft.com/office/drawing/2014/main" id="{B1BB6525-9DDF-436D-EFD5-C106A366F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ue and green text on a black background&#10;&#10;Description automatically generated">
            <a:extLst>
              <a:ext uri="{FF2B5EF4-FFF2-40B4-BE49-F238E27FC236}">
                <a16:creationId xmlns:a16="http://schemas.microsoft.com/office/drawing/2014/main" id="{CD90CC8B-5E04-5C12-6BAA-F5C95632AF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9815967" y="6221412"/>
            <a:ext cx="2148679" cy="636587"/>
          </a:xfrm>
          <a:prstGeom prst="rect">
            <a:avLst/>
          </a:prstGeom>
        </p:spPr>
      </p:pic>
      <p:pic>
        <p:nvPicPr>
          <p:cNvPr id="12" name="Picture 11" descr="A logo with a black background&#10;&#10;Description automatically generated">
            <a:extLst>
              <a:ext uri="{FF2B5EF4-FFF2-40B4-BE49-F238E27FC236}">
                <a16:creationId xmlns:a16="http://schemas.microsoft.com/office/drawing/2014/main" id="{44EA3707-ABFA-DB8B-1840-5946A7740EF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33400" y="639601"/>
            <a:ext cx="713794" cy="692472"/>
          </a:xfrm>
          <a:prstGeom prst="rect">
            <a:avLst/>
          </a:prstGeom>
        </p:spPr>
      </p:pic>
      <p:sp>
        <p:nvSpPr>
          <p:cNvPr id="2" name="Title Placeholder 1">
            <a:extLst>
              <a:ext uri="{FF2B5EF4-FFF2-40B4-BE49-F238E27FC236}">
                <a16:creationId xmlns:a16="http://schemas.microsoft.com/office/drawing/2014/main" id="{643CF89B-4505-1046-4D49-27233FB945DB}"/>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3231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2400" b="1" kern="1200">
          <a:solidFill>
            <a:schemeClr val="bg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389705-8BE0-B2E7-9C2D-08D377811491}"/>
              </a:ext>
            </a:extLst>
          </p:cNvPr>
          <p:cNvSpPr/>
          <p:nvPr userDrawn="1"/>
        </p:nvSpPr>
        <p:spPr>
          <a:xfrm>
            <a:off x="4" y="385672"/>
            <a:ext cx="12191996" cy="1190627"/>
          </a:xfrm>
          <a:prstGeom prst="rect">
            <a:avLst/>
          </a:prstGeom>
          <a:gradFill flip="none" rotWithShape="0">
            <a:gsLst>
              <a:gs pos="100000">
                <a:srgbClr val="0057B7">
                  <a:alpha val="75000"/>
                </a:srgbClr>
              </a:gs>
              <a:gs pos="0">
                <a:srgbClr val="43B02A"/>
              </a:gs>
            </a:gsLst>
            <a:path path="circle">
              <a:fillToRect l="100000" t="100000"/>
            </a:path>
            <a:tileRect r="-100000" b="-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i="1" dirty="0">
              <a:solidFill>
                <a:schemeClr val="bg1"/>
              </a:solidFill>
              <a:effectLst>
                <a:outerShdw blurRad="38100" dist="38100" dir="2700000" algn="tl">
                  <a:srgbClr val="000000">
                    <a:alpha val="43137"/>
                  </a:srgbClr>
                </a:outerShdw>
              </a:effectLst>
              <a:latin typeface="Helvetica Neue"/>
            </a:endParaRPr>
          </a:p>
        </p:txBody>
      </p:sp>
      <p:sp>
        <p:nvSpPr>
          <p:cNvPr id="3" name="Text Placeholder 2">
            <a:extLst>
              <a:ext uri="{FF2B5EF4-FFF2-40B4-BE49-F238E27FC236}">
                <a16:creationId xmlns:a16="http://schemas.microsoft.com/office/drawing/2014/main" id="{B1BB6525-9DDF-436D-EFD5-C106A366F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ue and green text on a black background&#10;&#10;Description automatically generated">
            <a:extLst>
              <a:ext uri="{FF2B5EF4-FFF2-40B4-BE49-F238E27FC236}">
                <a16:creationId xmlns:a16="http://schemas.microsoft.com/office/drawing/2014/main" id="{CD90CC8B-5E04-5C12-6BAA-F5C95632AF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9815967" y="6221412"/>
            <a:ext cx="2148679" cy="636587"/>
          </a:xfrm>
          <a:prstGeom prst="rect">
            <a:avLst/>
          </a:prstGeom>
        </p:spPr>
      </p:pic>
      <p:pic>
        <p:nvPicPr>
          <p:cNvPr id="12" name="Picture 11" descr="A logo with a black background&#10;&#10;Description automatically generated">
            <a:extLst>
              <a:ext uri="{FF2B5EF4-FFF2-40B4-BE49-F238E27FC236}">
                <a16:creationId xmlns:a16="http://schemas.microsoft.com/office/drawing/2014/main" id="{44EA3707-ABFA-DB8B-1840-5946A7740EF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33400" y="639601"/>
            <a:ext cx="713794" cy="692472"/>
          </a:xfrm>
          <a:prstGeom prst="rect">
            <a:avLst/>
          </a:prstGeom>
        </p:spPr>
      </p:pic>
      <p:sp>
        <p:nvSpPr>
          <p:cNvPr id="2" name="Title Placeholder 1">
            <a:extLst>
              <a:ext uri="{FF2B5EF4-FFF2-40B4-BE49-F238E27FC236}">
                <a16:creationId xmlns:a16="http://schemas.microsoft.com/office/drawing/2014/main" id="{643CF89B-4505-1046-4D49-27233FB945DB}"/>
              </a:ext>
            </a:extLst>
          </p:cNvPr>
          <p:cNvSpPr>
            <a:spLocks noGrp="1"/>
          </p:cNvSpPr>
          <p:nvPr>
            <p:ph type="title"/>
          </p:nvPr>
        </p:nvSpPr>
        <p:spPr>
          <a:xfrm>
            <a:off x="1319918" y="715944"/>
            <a:ext cx="6281530" cy="5397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66187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2400" b="1" kern="1200">
          <a:solidFill>
            <a:schemeClr val="bg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tc.gov/system/files/attachments/cybersecurity-small-business/cybersecuirty_sb_factsheets_al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ftc.gov/system/files/attachments/cybersecurity-small-business/cybersecurity_sb_discussion-guide_101218.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cha.org/sites/default/files/2021-10/Nacha_Fraud_Booklet_Updated_Oct_2021.pdf" TargetMode="External"/><Relationship Id="rId2" Type="http://schemas.openxmlformats.org/officeDocument/2006/relationships/hyperlink" Target="https://www.nacha.org/" TargetMode="External"/><Relationship Id="rId1" Type="http://schemas.openxmlformats.org/officeDocument/2006/relationships/slideLayout" Target="../slideLayouts/slideLayout2.xml"/><Relationship Id="rId5" Type="http://schemas.openxmlformats.org/officeDocument/2006/relationships/hyperlink" Target="https://www.ftc.gov/business-guidance/small-businesses" TargetMode="External"/><Relationship Id="rId4" Type="http://schemas.openxmlformats.org/officeDocument/2006/relationships/hyperlink" Target="https://epcor.org/End-User/Corporate-Us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acha.org/store" TargetMode="External"/><Relationship Id="rId2" Type="http://schemas.openxmlformats.org/officeDocument/2006/relationships/hyperlink" Target="http://nacha.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acha.org/stor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acha.org/" TargetMode="External"/><Relationship Id="rId2" Type="http://schemas.openxmlformats.org/officeDocument/2006/relationships/hyperlink" Target="https://www.nacha.org/content/ach-rules-compliance" TargetMode="External"/><Relationship Id="rId1" Type="http://schemas.openxmlformats.org/officeDocument/2006/relationships/slideLayout" Target="../slideLayouts/slideLayout2.xml"/><Relationship Id="rId4" Type="http://schemas.openxmlformats.org/officeDocument/2006/relationships/hyperlink" Target="https://www.nacha.org/stor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acha.org/rules/risk-management-topics-company-entry-descripti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acha.org/stor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nacha.org/sites/default/files/2021-10/Nacha_Fraud_Booklet_Updated_Oct_2021.pdf" TargetMode="External"/><Relationship Id="rId2" Type="http://schemas.openxmlformats.org/officeDocument/2006/relationships/hyperlink" Target="https://www.nacha.org/content/current-fraud-threats" TargetMode="External"/><Relationship Id="rId1" Type="http://schemas.openxmlformats.org/officeDocument/2006/relationships/slideLayout" Target="../slideLayouts/slideLayout2.xml"/><Relationship Id="rId4" Type="http://schemas.openxmlformats.org/officeDocument/2006/relationships/hyperlink" Target="http://nacha.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A0B30-537A-3A97-2BE2-8D8EFA807D8A}"/>
              </a:ext>
            </a:extLst>
          </p:cNvPr>
          <p:cNvSpPr>
            <a:spLocks noGrp="1"/>
          </p:cNvSpPr>
          <p:nvPr>
            <p:ph type="body" sz="quarter" idx="10"/>
          </p:nvPr>
        </p:nvSpPr>
        <p:spPr/>
        <p:txBody>
          <a:bodyPr>
            <a:normAutofit fontScale="92500" lnSpcReduction="20000"/>
          </a:bodyPr>
          <a:lstStyle/>
          <a:p>
            <a:r>
              <a:rPr lang="en-US" sz="4000" b="1" dirty="0">
                <a:latin typeface="Arial"/>
                <a:cs typeface="Arial"/>
              </a:rPr>
              <a:t>Automated</a:t>
            </a:r>
            <a:r>
              <a:rPr lang="en-US" sz="4000" b="1" spc="-105" dirty="0">
                <a:latin typeface="Arial"/>
                <a:cs typeface="Arial"/>
              </a:rPr>
              <a:t> </a:t>
            </a:r>
            <a:r>
              <a:rPr lang="en-US" sz="4000" b="1" dirty="0">
                <a:latin typeface="Arial"/>
                <a:cs typeface="Arial"/>
              </a:rPr>
              <a:t>Clearing</a:t>
            </a:r>
            <a:r>
              <a:rPr lang="en-US" sz="4000" b="1" spc="-90" dirty="0">
                <a:latin typeface="Arial"/>
                <a:cs typeface="Arial"/>
              </a:rPr>
              <a:t> </a:t>
            </a:r>
            <a:r>
              <a:rPr lang="en-US" sz="4000" b="1" dirty="0">
                <a:latin typeface="Arial"/>
                <a:cs typeface="Arial"/>
              </a:rPr>
              <a:t>House</a:t>
            </a:r>
            <a:r>
              <a:rPr lang="en-US" sz="4000" b="1" spc="-95" dirty="0">
                <a:latin typeface="Arial"/>
                <a:cs typeface="Arial"/>
              </a:rPr>
              <a:t> </a:t>
            </a:r>
            <a:r>
              <a:rPr lang="en-US" sz="4000" b="1" spc="-10" dirty="0">
                <a:latin typeface="Arial"/>
                <a:cs typeface="Arial"/>
              </a:rPr>
              <a:t>Training</a:t>
            </a:r>
            <a:endParaRPr lang="en-US" sz="4000" dirty="0">
              <a:latin typeface="Arial"/>
              <a:cs typeface="Arial"/>
            </a:endParaRPr>
          </a:p>
          <a:p>
            <a:endParaRPr lang="en-US" dirty="0"/>
          </a:p>
          <a:p>
            <a:endParaRPr lang="en-US" dirty="0"/>
          </a:p>
        </p:txBody>
      </p:sp>
      <p:sp>
        <p:nvSpPr>
          <p:cNvPr id="3" name="Text Placeholder 2">
            <a:extLst>
              <a:ext uri="{FF2B5EF4-FFF2-40B4-BE49-F238E27FC236}">
                <a16:creationId xmlns:a16="http://schemas.microsoft.com/office/drawing/2014/main" id="{B5AAB9E9-D17E-8E52-2E03-4405C19AC317}"/>
              </a:ext>
            </a:extLst>
          </p:cNvPr>
          <p:cNvSpPr>
            <a:spLocks noGrp="1"/>
          </p:cNvSpPr>
          <p:nvPr>
            <p:ph type="body" sz="quarter" idx="11"/>
          </p:nvPr>
        </p:nvSpPr>
        <p:spPr/>
        <p:txBody>
          <a:bodyPr>
            <a:normAutofit lnSpcReduction="10000"/>
          </a:bodyPr>
          <a:lstStyle/>
          <a:p>
            <a:r>
              <a:rPr lang="en-US" dirty="0"/>
              <a:t>March 2025</a:t>
            </a:r>
          </a:p>
        </p:txBody>
      </p:sp>
    </p:spTree>
    <p:extLst>
      <p:ext uri="{BB962C8B-B14F-4D97-AF65-F5344CB8AC3E}">
        <p14:creationId xmlns:p14="http://schemas.microsoft.com/office/powerpoint/2010/main" val="210120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9F10A-E197-EE64-28C9-DA8B6A01DFC6}"/>
              </a:ext>
            </a:extLst>
          </p:cNvPr>
          <p:cNvSpPr>
            <a:spLocks noGrp="1"/>
          </p:cNvSpPr>
          <p:nvPr>
            <p:ph idx="1"/>
          </p:nvPr>
        </p:nvSpPr>
        <p:spPr>
          <a:xfrm>
            <a:off x="1319918" y="2005088"/>
            <a:ext cx="8579265" cy="1763609"/>
          </a:xfrm>
        </p:spPr>
        <p:txBody>
          <a:bodyPr/>
          <a:lstStyle/>
          <a:p>
            <a:pPr marL="0" indent="0">
              <a:lnSpc>
                <a:spcPct val="100000"/>
              </a:lnSpc>
              <a:spcBef>
                <a:spcPts val="95"/>
              </a:spcBef>
              <a:buNone/>
            </a:pPr>
            <a:r>
              <a:rPr lang="en-US" sz="1800" b="1" dirty="0">
                <a:latin typeface="Arial"/>
                <a:cs typeface="Arial"/>
              </a:rPr>
              <a:t>Each</a:t>
            </a:r>
            <a:r>
              <a:rPr lang="en-US" sz="1800" b="1" spc="-60" dirty="0">
                <a:latin typeface="Arial"/>
                <a:cs typeface="Arial"/>
              </a:rPr>
              <a:t> </a:t>
            </a:r>
            <a:r>
              <a:rPr lang="en-US" sz="1800" b="1" dirty="0">
                <a:latin typeface="Arial"/>
                <a:cs typeface="Arial"/>
              </a:rPr>
              <a:t>company</a:t>
            </a:r>
            <a:r>
              <a:rPr lang="en-US" sz="1800" b="1" spc="-40" dirty="0">
                <a:latin typeface="Arial"/>
                <a:cs typeface="Arial"/>
              </a:rPr>
              <a:t> </a:t>
            </a:r>
            <a:r>
              <a:rPr lang="en-US" sz="1800" b="1" dirty="0">
                <a:latin typeface="Arial"/>
                <a:cs typeface="Arial"/>
              </a:rPr>
              <a:t>must</a:t>
            </a:r>
            <a:r>
              <a:rPr lang="en-US" sz="1800" b="1" spc="-40" dirty="0">
                <a:latin typeface="Arial"/>
                <a:cs typeface="Arial"/>
              </a:rPr>
              <a:t> </a:t>
            </a:r>
            <a:r>
              <a:rPr lang="en-US" sz="1800" b="1" dirty="0">
                <a:latin typeface="Arial"/>
                <a:cs typeface="Arial"/>
              </a:rPr>
              <a:t>have</a:t>
            </a:r>
            <a:r>
              <a:rPr lang="en-US" sz="1800" b="1" spc="-15" dirty="0">
                <a:latin typeface="Arial"/>
                <a:cs typeface="Arial"/>
              </a:rPr>
              <a:t> </a:t>
            </a:r>
            <a:r>
              <a:rPr lang="en-US" sz="1800" b="1" dirty="0">
                <a:latin typeface="Arial"/>
                <a:cs typeface="Arial"/>
              </a:rPr>
              <a:t>a</a:t>
            </a:r>
            <a:r>
              <a:rPr lang="en-US" sz="1800" b="1" spc="-60" dirty="0">
                <a:latin typeface="Arial"/>
                <a:cs typeface="Arial"/>
              </a:rPr>
              <a:t> </a:t>
            </a:r>
            <a:r>
              <a:rPr lang="en-US" sz="1800" b="1" dirty="0">
                <a:latin typeface="Arial"/>
                <a:cs typeface="Arial"/>
              </a:rPr>
              <a:t>signed</a:t>
            </a:r>
            <a:r>
              <a:rPr lang="en-US" sz="1800" b="1" spc="-40" dirty="0">
                <a:latin typeface="Arial"/>
                <a:cs typeface="Arial"/>
              </a:rPr>
              <a:t> </a:t>
            </a:r>
            <a:r>
              <a:rPr lang="en-US" sz="1800" b="1" dirty="0">
                <a:latin typeface="Arial"/>
                <a:cs typeface="Arial"/>
              </a:rPr>
              <a:t>agreement</a:t>
            </a:r>
            <a:r>
              <a:rPr lang="en-US" sz="1800" b="1" spc="-25" dirty="0">
                <a:latin typeface="Arial"/>
                <a:cs typeface="Arial"/>
              </a:rPr>
              <a:t> </a:t>
            </a:r>
            <a:r>
              <a:rPr lang="en-US" sz="1800" b="1" dirty="0">
                <a:latin typeface="Arial"/>
                <a:cs typeface="Arial"/>
              </a:rPr>
              <a:t>(online</a:t>
            </a:r>
            <a:r>
              <a:rPr lang="en-US" sz="1800" b="1" spc="-30" dirty="0">
                <a:latin typeface="Arial"/>
                <a:cs typeface="Arial"/>
              </a:rPr>
              <a:t> </a:t>
            </a:r>
            <a:r>
              <a:rPr lang="en-US" sz="1800" b="1" dirty="0">
                <a:latin typeface="Arial"/>
                <a:cs typeface="Arial"/>
              </a:rPr>
              <a:t>banking/ACH</a:t>
            </a:r>
            <a:r>
              <a:rPr lang="en-US" sz="1800" b="1" spc="-5" dirty="0">
                <a:latin typeface="Arial"/>
                <a:cs typeface="Arial"/>
              </a:rPr>
              <a:t> </a:t>
            </a:r>
            <a:r>
              <a:rPr lang="en-US" sz="1800" b="1" spc="-10" dirty="0">
                <a:latin typeface="Arial"/>
                <a:cs typeface="Arial"/>
              </a:rPr>
              <a:t>contract).</a:t>
            </a:r>
            <a:endParaRPr lang="en-US" sz="1800" dirty="0">
              <a:latin typeface="Arial"/>
              <a:cs typeface="Arial"/>
            </a:endParaRPr>
          </a:p>
          <a:p>
            <a:pPr marL="756285" indent="-286385">
              <a:lnSpc>
                <a:spcPct val="100000"/>
              </a:lnSpc>
              <a:buFont typeface="Arial"/>
              <a:buChar char="•"/>
              <a:tabLst>
                <a:tab pos="756285" algn="l"/>
              </a:tabLst>
            </a:pPr>
            <a:r>
              <a:rPr lang="en-US" sz="1400" dirty="0">
                <a:latin typeface="Arial"/>
                <a:cs typeface="Arial"/>
              </a:rPr>
              <a:t>This</a:t>
            </a:r>
            <a:r>
              <a:rPr lang="en-US" sz="1400" spc="-45" dirty="0">
                <a:latin typeface="Arial"/>
                <a:cs typeface="Arial"/>
              </a:rPr>
              <a:t> </a:t>
            </a:r>
            <a:r>
              <a:rPr lang="en-US" sz="1400" dirty="0">
                <a:latin typeface="Arial"/>
                <a:cs typeface="Arial"/>
              </a:rPr>
              <a:t>agreement</a:t>
            </a:r>
            <a:r>
              <a:rPr lang="en-US" sz="1400" spc="-30" dirty="0">
                <a:latin typeface="Arial"/>
                <a:cs typeface="Arial"/>
              </a:rPr>
              <a:t> </a:t>
            </a:r>
            <a:r>
              <a:rPr lang="en-US" sz="1400" dirty="0">
                <a:latin typeface="Arial"/>
                <a:cs typeface="Arial"/>
              </a:rPr>
              <a:t>defines</a:t>
            </a:r>
            <a:r>
              <a:rPr lang="en-US" sz="1400" spc="-40" dirty="0">
                <a:latin typeface="Arial"/>
                <a:cs typeface="Arial"/>
              </a:rPr>
              <a:t> </a:t>
            </a:r>
            <a:r>
              <a:rPr lang="en-US" sz="1400" dirty="0">
                <a:latin typeface="Arial"/>
                <a:cs typeface="Arial"/>
              </a:rPr>
              <a:t>the</a:t>
            </a:r>
            <a:r>
              <a:rPr lang="en-US" sz="1400" spc="-35" dirty="0">
                <a:latin typeface="Arial"/>
                <a:cs typeface="Arial"/>
              </a:rPr>
              <a:t> </a:t>
            </a:r>
            <a:r>
              <a:rPr lang="en-US" sz="1400" dirty="0">
                <a:latin typeface="Arial"/>
                <a:cs typeface="Arial"/>
              </a:rPr>
              <a:t>parameters</a:t>
            </a:r>
            <a:r>
              <a:rPr lang="en-US" sz="1400" spc="-35" dirty="0">
                <a:latin typeface="Arial"/>
                <a:cs typeface="Arial"/>
              </a:rPr>
              <a:t> </a:t>
            </a:r>
            <a:r>
              <a:rPr lang="en-US" sz="1400" dirty="0">
                <a:latin typeface="Arial"/>
                <a:cs typeface="Arial"/>
              </a:rPr>
              <a:t>between</a:t>
            </a:r>
            <a:r>
              <a:rPr lang="en-US" sz="1400" spc="-65" dirty="0">
                <a:latin typeface="Arial"/>
                <a:cs typeface="Arial"/>
              </a:rPr>
              <a:t> </a:t>
            </a:r>
            <a:r>
              <a:rPr lang="en-US" sz="1400" dirty="0">
                <a:latin typeface="Arial"/>
                <a:cs typeface="Arial"/>
              </a:rPr>
              <a:t>the</a:t>
            </a:r>
            <a:r>
              <a:rPr lang="en-US" sz="1400" spc="-45" dirty="0">
                <a:latin typeface="Arial"/>
                <a:cs typeface="Arial"/>
              </a:rPr>
              <a:t> </a:t>
            </a:r>
            <a:r>
              <a:rPr lang="en-US" sz="1400" spc="-10" dirty="0">
                <a:latin typeface="Arial"/>
                <a:cs typeface="Arial"/>
              </a:rPr>
              <a:t>parties</a:t>
            </a:r>
            <a:endParaRPr lang="en-US" sz="1400" dirty="0">
              <a:latin typeface="Arial"/>
              <a:cs typeface="Arial"/>
            </a:endParaRPr>
          </a:p>
          <a:p>
            <a:pPr marL="756285" indent="-286385">
              <a:lnSpc>
                <a:spcPct val="100000"/>
              </a:lnSpc>
              <a:buFont typeface="Arial"/>
              <a:buChar char="•"/>
              <a:tabLst>
                <a:tab pos="756285" algn="l"/>
              </a:tabLst>
            </a:pPr>
            <a:r>
              <a:rPr lang="en-US" sz="1400" spc="-10" dirty="0">
                <a:latin typeface="Arial"/>
                <a:cs typeface="Arial"/>
              </a:rPr>
              <a:t>Establishes</a:t>
            </a:r>
            <a:r>
              <a:rPr lang="en-US" sz="1400" spc="-15" dirty="0">
                <a:latin typeface="Arial"/>
                <a:cs typeface="Arial"/>
              </a:rPr>
              <a:t> </a:t>
            </a:r>
            <a:r>
              <a:rPr lang="en-US" sz="1400" spc="-10" dirty="0">
                <a:latin typeface="Arial"/>
                <a:cs typeface="Arial"/>
              </a:rPr>
              <a:t>liabilities</a:t>
            </a:r>
            <a:endParaRPr lang="en-US" sz="1400" dirty="0">
              <a:latin typeface="Arial"/>
              <a:cs typeface="Arial"/>
            </a:endParaRPr>
          </a:p>
          <a:p>
            <a:pPr marL="756285" indent="-286385">
              <a:lnSpc>
                <a:spcPct val="100000"/>
              </a:lnSpc>
              <a:buFont typeface="Arial"/>
              <a:buChar char="•"/>
              <a:tabLst>
                <a:tab pos="756285" algn="l"/>
              </a:tabLst>
            </a:pPr>
            <a:r>
              <a:rPr lang="en-US" sz="1400" dirty="0">
                <a:latin typeface="Arial"/>
                <a:cs typeface="Arial"/>
              </a:rPr>
              <a:t>Binds</a:t>
            </a:r>
            <a:r>
              <a:rPr lang="en-US" sz="1400" spc="-40" dirty="0">
                <a:latin typeface="Arial"/>
                <a:cs typeface="Arial"/>
              </a:rPr>
              <a:t> </a:t>
            </a:r>
            <a:r>
              <a:rPr lang="en-US" sz="1400" dirty="0">
                <a:latin typeface="Arial"/>
                <a:cs typeface="Arial"/>
              </a:rPr>
              <a:t>the</a:t>
            </a:r>
            <a:r>
              <a:rPr lang="en-US" sz="1400" spc="-30" dirty="0">
                <a:latin typeface="Arial"/>
                <a:cs typeface="Arial"/>
              </a:rPr>
              <a:t> </a:t>
            </a:r>
            <a:r>
              <a:rPr lang="en-US" sz="1400" dirty="0">
                <a:latin typeface="Arial"/>
                <a:cs typeface="Arial"/>
              </a:rPr>
              <a:t>Originator</a:t>
            </a:r>
            <a:r>
              <a:rPr lang="en-US" sz="1400" spc="-10" dirty="0">
                <a:latin typeface="Arial"/>
                <a:cs typeface="Arial"/>
              </a:rPr>
              <a:t> </a:t>
            </a:r>
            <a:r>
              <a:rPr lang="en-US" sz="1400" dirty="0">
                <a:latin typeface="Arial"/>
                <a:cs typeface="Arial"/>
              </a:rPr>
              <a:t>to</a:t>
            </a:r>
            <a:r>
              <a:rPr lang="en-US" sz="1400" spc="-30" dirty="0">
                <a:latin typeface="Arial"/>
                <a:cs typeface="Arial"/>
              </a:rPr>
              <a:t> </a:t>
            </a:r>
            <a:r>
              <a:rPr lang="en-US" sz="1400" dirty="0">
                <a:latin typeface="Arial"/>
                <a:cs typeface="Arial"/>
              </a:rPr>
              <a:t>the</a:t>
            </a:r>
            <a:r>
              <a:rPr lang="en-US" sz="1400" spc="-40" dirty="0">
                <a:latin typeface="Arial"/>
                <a:cs typeface="Arial"/>
              </a:rPr>
              <a:t> </a:t>
            </a:r>
            <a:r>
              <a:rPr lang="en-US" sz="1400" dirty="0">
                <a:latin typeface="Arial"/>
                <a:cs typeface="Arial"/>
              </a:rPr>
              <a:t>NACHA</a:t>
            </a:r>
            <a:r>
              <a:rPr lang="en-US" sz="1400" spc="-75" dirty="0">
                <a:latin typeface="Arial"/>
                <a:cs typeface="Arial"/>
              </a:rPr>
              <a:t> </a:t>
            </a:r>
            <a:r>
              <a:rPr lang="en-US" sz="1400" dirty="0">
                <a:latin typeface="Arial"/>
                <a:cs typeface="Arial"/>
              </a:rPr>
              <a:t>Operating</a:t>
            </a:r>
            <a:r>
              <a:rPr lang="en-US" sz="1400" spc="-10" dirty="0">
                <a:latin typeface="Arial"/>
                <a:cs typeface="Arial"/>
              </a:rPr>
              <a:t> Rules</a:t>
            </a:r>
            <a:endParaRPr lang="en-US" sz="1400" dirty="0">
              <a:latin typeface="Arial"/>
              <a:cs typeface="Arial"/>
            </a:endParaRPr>
          </a:p>
          <a:p>
            <a:pPr marL="756285" indent="-286385">
              <a:lnSpc>
                <a:spcPct val="100000"/>
              </a:lnSpc>
              <a:buFont typeface="Arial"/>
              <a:buChar char="•"/>
              <a:tabLst>
                <a:tab pos="756285" algn="l"/>
              </a:tabLst>
            </a:pPr>
            <a:r>
              <a:rPr lang="en-US" sz="1400" dirty="0">
                <a:latin typeface="Arial"/>
                <a:cs typeface="Arial"/>
              </a:rPr>
              <a:t>Binds</a:t>
            </a:r>
            <a:r>
              <a:rPr lang="en-US" sz="1400" spc="-40" dirty="0">
                <a:latin typeface="Arial"/>
                <a:cs typeface="Arial"/>
              </a:rPr>
              <a:t> </a:t>
            </a:r>
            <a:r>
              <a:rPr lang="en-US" sz="1400" dirty="0">
                <a:latin typeface="Arial"/>
                <a:cs typeface="Arial"/>
              </a:rPr>
              <a:t>the</a:t>
            </a:r>
            <a:r>
              <a:rPr lang="en-US" sz="1400" spc="-35" dirty="0">
                <a:latin typeface="Arial"/>
                <a:cs typeface="Arial"/>
              </a:rPr>
              <a:t> </a:t>
            </a:r>
            <a:r>
              <a:rPr lang="en-US" sz="1400" dirty="0">
                <a:latin typeface="Arial"/>
                <a:cs typeface="Arial"/>
              </a:rPr>
              <a:t>Originator</a:t>
            </a:r>
            <a:r>
              <a:rPr lang="en-US" sz="1400" spc="-5" dirty="0">
                <a:latin typeface="Arial"/>
                <a:cs typeface="Arial"/>
              </a:rPr>
              <a:t> </a:t>
            </a:r>
            <a:r>
              <a:rPr lang="en-US" sz="1400" dirty="0">
                <a:latin typeface="Arial"/>
                <a:cs typeface="Arial"/>
              </a:rPr>
              <a:t>to</a:t>
            </a:r>
            <a:r>
              <a:rPr lang="en-US" sz="1400" spc="-35" dirty="0">
                <a:latin typeface="Arial"/>
                <a:cs typeface="Arial"/>
              </a:rPr>
              <a:t> </a:t>
            </a:r>
            <a:r>
              <a:rPr lang="en-US" sz="1400" dirty="0">
                <a:latin typeface="Arial"/>
                <a:cs typeface="Arial"/>
              </a:rPr>
              <a:t>applicable</a:t>
            </a:r>
            <a:r>
              <a:rPr lang="en-US" sz="1400" spc="-30" dirty="0">
                <a:latin typeface="Arial"/>
                <a:cs typeface="Arial"/>
              </a:rPr>
              <a:t> </a:t>
            </a:r>
            <a:r>
              <a:rPr lang="en-US" sz="1400" dirty="0">
                <a:latin typeface="Arial"/>
                <a:cs typeface="Arial"/>
              </a:rPr>
              <a:t>U.S.</a:t>
            </a:r>
            <a:r>
              <a:rPr lang="en-US" sz="1400" spc="-40" dirty="0">
                <a:latin typeface="Arial"/>
                <a:cs typeface="Arial"/>
              </a:rPr>
              <a:t> </a:t>
            </a:r>
            <a:r>
              <a:rPr lang="en-US" sz="1400" spc="-20" dirty="0">
                <a:latin typeface="Arial"/>
                <a:cs typeface="Arial"/>
              </a:rPr>
              <a:t>Laws</a:t>
            </a:r>
            <a:endParaRPr lang="en-US" sz="1400" dirty="0">
              <a:latin typeface="Arial"/>
              <a:cs typeface="Arial"/>
            </a:endParaRPr>
          </a:p>
        </p:txBody>
      </p:sp>
      <p:sp>
        <p:nvSpPr>
          <p:cNvPr id="3" name="Title 2">
            <a:extLst>
              <a:ext uri="{FF2B5EF4-FFF2-40B4-BE49-F238E27FC236}">
                <a16:creationId xmlns:a16="http://schemas.microsoft.com/office/drawing/2014/main" id="{EA5E59EE-1B5D-B2B4-C590-68DD98EF6C7A}"/>
              </a:ext>
            </a:extLst>
          </p:cNvPr>
          <p:cNvSpPr>
            <a:spLocks noGrp="1"/>
          </p:cNvSpPr>
          <p:nvPr>
            <p:ph type="title"/>
          </p:nvPr>
        </p:nvSpPr>
        <p:spPr/>
        <p:txBody>
          <a:bodyPr>
            <a:normAutofit/>
          </a:bodyPr>
          <a:lstStyle/>
          <a:p>
            <a:r>
              <a:rPr lang="en-US" sz="2200" dirty="0"/>
              <a:t>As</a:t>
            </a:r>
            <a:r>
              <a:rPr lang="en-US" sz="2200" spc="-35" dirty="0"/>
              <a:t> </a:t>
            </a:r>
            <a:r>
              <a:rPr lang="en-US" sz="2200" dirty="0"/>
              <a:t>an</a:t>
            </a:r>
            <a:r>
              <a:rPr lang="en-US" sz="2200" spc="-15" dirty="0"/>
              <a:t> </a:t>
            </a:r>
            <a:r>
              <a:rPr lang="en-US" sz="2200" spc="-10" dirty="0"/>
              <a:t>Originator</a:t>
            </a:r>
            <a:endParaRPr lang="en-US" sz="2200" dirty="0"/>
          </a:p>
        </p:txBody>
      </p:sp>
    </p:spTree>
    <p:extLst>
      <p:ext uri="{BB962C8B-B14F-4D97-AF65-F5344CB8AC3E}">
        <p14:creationId xmlns:p14="http://schemas.microsoft.com/office/powerpoint/2010/main" val="89970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D7B77-9927-D2C6-DC87-6C65A6E53FF9}"/>
              </a:ext>
            </a:extLst>
          </p:cNvPr>
          <p:cNvSpPr>
            <a:spLocks noGrp="1"/>
          </p:cNvSpPr>
          <p:nvPr>
            <p:ph idx="1"/>
          </p:nvPr>
        </p:nvSpPr>
        <p:spPr>
          <a:xfrm>
            <a:off x="1319918" y="1970904"/>
            <a:ext cx="10515600" cy="4351338"/>
          </a:xfrm>
        </p:spPr>
        <p:txBody>
          <a:bodyPr>
            <a:normAutofit fontScale="92500" lnSpcReduction="20000"/>
          </a:bodyPr>
          <a:lstStyle/>
          <a:p>
            <a:pPr marL="12700" indent="0">
              <a:lnSpc>
                <a:spcPct val="100000"/>
              </a:lnSpc>
              <a:spcBef>
                <a:spcPts val="95"/>
              </a:spcBef>
              <a:buNone/>
              <a:tabLst>
                <a:tab pos="299085" algn="l"/>
              </a:tabLst>
            </a:pPr>
            <a:r>
              <a:rPr lang="en-US" sz="1900" b="1" dirty="0">
                <a:latin typeface="Arial"/>
                <a:cs typeface="Arial"/>
              </a:rPr>
              <a:t>Originators</a:t>
            </a:r>
            <a:r>
              <a:rPr lang="en-US" sz="1900" b="1" spc="-30" dirty="0">
                <a:latin typeface="Arial"/>
                <a:cs typeface="Arial"/>
              </a:rPr>
              <a:t> </a:t>
            </a:r>
            <a:r>
              <a:rPr lang="en-US" sz="1900" b="1" dirty="0">
                <a:latin typeface="Arial"/>
                <a:cs typeface="Arial"/>
              </a:rPr>
              <a:t>must</a:t>
            </a:r>
            <a:r>
              <a:rPr lang="en-US" sz="1900" b="1" spc="-40" dirty="0">
                <a:latin typeface="Arial"/>
                <a:cs typeface="Arial"/>
              </a:rPr>
              <a:t> </a:t>
            </a:r>
            <a:r>
              <a:rPr lang="en-US" sz="1900" b="1" dirty="0">
                <a:latin typeface="Arial"/>
                <a:cs typeface="Arial"/>
              </a:rPr>
              <a:t>obtain</a:t>
            </a:r>
            <a:r>
              <a:rPr lang="en-US" sz="1900" b="1" spc="-50" dirty="0">
                <a:latin typeface="Arial"/>
                <a:cs typeface="Arial"/>
              </a:rPr>
              <a:t> </a:t>
            </a:r>
            <a:r>
              <a:rPr lang="en-US" sz="1900" b="1" dirty="0">
                <a:latin typeface="Arial"/>
                <a:cs typeface="Arial"/>
              </a:rPr>
              <a:t>authorizations</a:t>
            </a:r>
            <a:r>
              <a:rPr lang="en-US" sz="1900" b="1" spc="-30" dirty="0">
                <a:latin typeface="Arial"/>
                <a:cs typeface="Arial"/>
              </a:rPr>
              <a:t> </a:t>
            </a:r>
            <a:r>
              <a:rPr lang="en-US" sz="1900" b="1" dirty="0">
                <a:latin typeface="Arial"/>
                <a:cs typeface="Arial"/>
              </a:rPr>
              <a:t>from</a:t>
            </a:r>
            <a:r>
              <a:rPr lang="en-US" sz="1900" b="1" spc="-60" dirty="0">
                <a:latin typeface="Arial"/>
                <a:cs typeface="Arial"/>
              </a:rPr>
              <a:t> </a:t>
            </a:r>
            <a:r>
              <a:rPr lang="en-US" sz="1900" b="1" dirty="0">
                <a:latin typeface="Arial"/>
                <a:cs typeface="Arial"/>
              </a:rPr>
              <a:t>all</a:t>
            </a:r>
            <a:r>
              <a:rPr lang="en-US" sz="1900" b="1" spc="-30" dirty="0">
                <a:latin typeface="Arial"/>
                <a:cs typeface="Arial"/>
              </a:rPr>
              <a:t> </a:t>
            </a:r>
            <a:r>
              <a:rPr lang="en-US" sz="1900" b="1" u="sng" dirty="0">
                <a:uFill>
                  <a:solidFill>
                    <a:srgbClr val="000000"/>
                  </a:solidFill>
                </a:uFill>
                <a:latin typeface="Arial"/>
                <a:cs typeface="Arial"/>
              </a:rPr>
              <a:t>Consumer</a:t>
            </a:r>
            <a:r>
              <a:rPr lang="en-US" sz="1900" b="1" u="none" spc="-40" dirty="0">
                <a:latin typeface="Arial"/>
                <a:cs typeface="Arial"/>
              </a:rPr>
              <a:t> </a:t>
            </a:r>
            <a:r>
              <a:rPr lang="en-US" sz="1900" b="1" u="none" spc="-10" dirty="0">
                <a:latin typeface="Arial"/>
                <a:cs typeface="Arial"/>
              </a:rPr>
              <a:t>Receivers.</a:t>
            </a:r>
            <a:endParaRPr lang="en-US" sz="1900" dirty="0">
              <a:latin typeface="Arial"/>
              <a:cs typeface="Arial"/>
            </a:endParaRPr>
          </a:p>
          <a:p>
            <a:pPr marL="756285" lvl="1" indent="-286385">
              <a:lnSpc>
                <a:spcPct val="100000"/>
              </a:lnSpc>
              <a:buFont typeface="Arial"/>
              <a:buChar char="•"/>
              <a:tabLst>
                <a:tab pos="756285" algn="l"/>
              </a:tabLst>
            </a:pPr>
            <a:endParaRPr lang="en-US" sz="1600" b="1" dirty="0">
              <a:latin typeface="Arial"/>
              <a:cs typeface="Arial"/>
            </a:endParaRPr>
          </a:p>
          <a:p>
            <a:pPr marL="756285" lvl="1" indent="-286385">
              <a:lnSpc>
                <a:spcPct val="100000"/>
              </a:lnSpc>
              <a:buFont typeface="Arial"/>
              <a:buChar char="•"/>
              <a:tabLst>
                <a:tab pos="756285" algn="l"/>
              </a:tabLst>
            </a:pPr>
            <a:r>
              <a:rPr lang="en-US" sz="1500" dirty="0">
                <a:latin typeface="Arial"/>
                <a:cs typeface="Arial"/>
              </a:rPr>
              <a:t>Obtain</a:t>
            </a:r>
            <a:r>
              <a:rPr lang="en-US" sz="1500" spc="-40" dirty="0">
                <a:latin typeface="Arial"/>
                <a:cs typeface="Arial"/>
              </a:rPr>
              <a:t> </a:t>
            </a:r>
            <a:r>
              <a:rPr lang="en-US" sz="1500" dirty="0">
                <a:latin typeface="Arial"/>
                <a:cs typeface="Arial"/>
              </a:rPr>
              <a:t>receiver</a:t>
            </a:r>
            <a:r>
              <a:rPr lang="en-US" sz="1500" spc="-15" dirty="0">
                <a:latin typeface="Arial"/>
                <a:cs typeface="Arial"/>
              </a:rPr>
              <a:t> </a:t>
            </a:r>
            <a:r>
              <a:rPr lang="en-US" sz="1500" dirty="0">
                <a:latin typeface="Arial"/>
                <a:cs typeface="Arial"/>
              </a:rPr>
              <a:t>routing</a:t>
            </a:r>
            <a:r>
              <a:rPr lang="en-US" sz="1500" spc="-40" dirty="0">
                <a:latin typeface="Arial"/>
                <a:cs typeface="Arial"/>
              </a:rPr>
              <a:t> </a:t>
            </a:r>
            <a:r>
              <a:rPr lang="en-US" sz="1500" spc="-10" dirty="0">
                <a:latin typeface="Arial"/>
                <a:cs typeface="Arial"/>
              </a:rPr>
              <a:t>number,</a:t>
            </a:r>
            <a:r>
              <a:rPr lang="en-US" sz="1500" spc="-45" dirty="0">
                <a:latin typeface="Arial"/>
                <a:cs typeface="Arial"/>
              </a:rPr>
              <a:t> </a:t>
            </a:r>
            <a:r>
              <a:rPr lang="en-US" sz="1500" dirty="0">
                <a:latin typeface="Arial"/>
                <a:cs typeface="Arial"/>
              </a:rPr>
              <a:t>account</a:t>
            </a:r>
            <a:r>
              <a:rPr lang="en-US" sz="1500" spc="-45" dirty="0">
                <a:latin typeface="Arial"/>
                <a:cs typeface="Arial"/>
              </a:rPr>
              <a:t> </a:t>
            </a:r>
            <a:r>
              <a:rPr lang="en-US" sz="1500" spc="-10" dirty="0">
                <a:latin typeface="Arial"/>
                <a:cs typeface="Arial"/>
              </a:rPr>
              <a:t>number,</a:t>
            </a:r>
            <a:r>
              <a:rPr lang="en-US" sz="1500" spc="-35" dirty="0">
                <a:latin typeface="Arial"/>
                <a:cs typeface="Arial"/>
              </a:rPr>
              <a:t> </a:t>
            </a:r>
            <a:r>
              <a:rPr lang="en-US" sz="1500" dirty="0">
                <a:latin typeface="Arial"/>
                <a:cs typeface="Arial"/>
              </a:rPr>
              <a:t>and</a:t>
            </a:r>
            <a:r>
              <a:rPr lang="en-US" sz="1500" spc="-70" dirty="0">
                <a:latin typeface="Arial"/>
                <a:cs typeface="Arial"/>
              </a:rPr>
              <a:t> </a:t>
            </a:r>
            <a:r>
              <a:rPr lang="en-US" sz="1500" dirty="0">
                <a:latin typeface="Arial"/>
                <a:cs typeface="Arial"/>
              </a:rPr>
              <a:t>type</a:t>
            </a:r>
            <a:r>
              <a:rPr lang="en-US" sz="1500" spc="-20" dirty="0">
                <a:latin typeface="Arial"/>
                <a:cs typeface="Arial"/>
              </a:rPr>
              <a:t> </a:t>
            </a:r>
            <a:r>
              <a:rPr lang="en-US" sz="1500" dirty="0">
                <a:latin typeface="Arial"/>
                <a:cs typeface="Arial"/>
              </a:rPr>
              <a:t>of</a:t>
            </a:r>
            <a:r>
              <a:rPr lang="en-US" sz="1500" spc="-60" dirty="0">
                <a:latin typeface="Arial"/>
                <a:cs typeface="Arial"/>
              </a:rPr>
              <a:t> </a:t>
            </a:r>
            <a:r>
              <a:rPr lang="en-US" sz="1500" spc="-10" dirty="0">
                <a:latin typeface="Arial"/>
                <a:cs typeface="Arial"/>
              </a:rPr>
              <a:t>account.</a:t>
            </a:r>
            <a:endParaRPr lang="en-US" sz="1500" dirty="0">
              <a:latin typeface="Arial"/>
              <a:cs typeface="Arial"/>
            </a:endParaRPr>
          </a:p>
          <a:p>
            <a:pPr marL="756285" lvl="1" indent="-286385">
              <a:lnSpc>
                <a:spcPct val="100000"/>
              </a:lnSpc>
              <a:buFont typeface="Arial"/>
              <a:buChar char="•"/>
              <a:tabLst>
                <a:tab pos="756285" algn="l"/>
              </a:tabLst>
            </a:pPr>
            <a:endParaRPr lang="en-US" sz="1500" dirty="0">
              <a:latin typeface="Arial"/>
              <a:cs typeface="Arial"/>
            </a:endParaRPr>
          </a:p>
          <a:p>
            <a:pPr marL="756285" lvl="1" indent="-286385">
              <a:lnSpc>
                <a:spcPct val="100000"/>
              </a:lnSpc>
              <a:buFont typeface="Arial"/>
              <a:buChar char="•"/>
              <a:tabLst>
                <a:tab pos="756285" algn="l"/>
              </a:tabLst>
            </a:pPr>
            <a:r>
              <a:rPr lang="en-US" sz="1500" dirty="0">
                <a:latin typeface="Arial"/>
                <a:cs typeface="Arial"/>
              </a:rPr>
              <a:t>Dated</a:t>
            </a:r>
            <a:r>
              <a:rPr lang="en-US" sz="1500" spc="-45" dirty="0">
                <a:latin typeface="Arial"/>
                <a:cs typeface="Arial"/>
              </a:rPr>
              <a:t> </a:t>
            </a:r>
            <a:r>
              <a:rPr lang="en-US" sz="1500" dirty="0">
                <a:latin typeface="Arial"/>
                <a:cs typeface="Arial"/>
              </a:rPr>
              <a:t>and</a:t>
            </a:r>
            <a:r>
              <a:rPr lang="en-US" sz="1500" spc="-40" dirty="0">
                <a:latin typeface="Arial"/>
                <a:cs typeface="Arial"/>
              </a:rPr>
              <a:t> </a:t>
            </a:r>
            <a:r>
              <a:rPr lang="en-US" sz="1500" dirty="0">
                <a:latin typeface="Arial"/>
                <a:cs typeface="Arial"/>
              </a:rPr>
              <a:t>signed</a:t>
            </a:r>
            <a:r>
              <a:rPr lang="en-US" sz="1500" spc="-20" dirty="0">
                <a:latin typeface="Arial"/>
                <a:cs typeface="Arial"/>
              </a:rPr>
              <a:t> </a:t>
            </a:r>
            <a:r>
              <a:rPr lang="en-US" sz="1500" dirty="0">
                <a:latin typeface="Arial"/>
                <a:cs typeface="Arial"/>
              </a:rPr>
              <a:t>or</a:t>
            </a:r>
            <a:r>
              <a:rPr lang="en-US" sz="1500" spc="-30" dirty="0">
                <a:latin typeface="Arial"/>
                <a:cs typeface="Arial"/>
              </a:rPr>
              <a:t> </a:t>
            </a:r>
            <a:r>
              <a:rPr lang="en-US" sz="1500" dirty="0">
                <a:latin typeface="Arial"/>
                <a:cs typeface="Arial"/>
              </a:rPr>
              <a:t>similarly</a:t>
            </a:r>
            <a:r>
              <a:rPr lang="en-US" sz="1500" spc="-10" dirty="0">
                <a:latin typeface="Arial"/>
                <a:cs typeface="Arial"/>
              </a:rPr>
              <a:t> authenticated.</a:t>
            </a:r>
            <a:endParaRPr lang="en-US" sz="1500" dirty="0">
              <a:latin typeface="Arial"/>
              <a:cs typeface="Arial"/>
            </a:endParaRPr>
          </a:p>
          <a:p>
            <a:pPr marL="756285" lvl="1" indent="-286385">
              <a:lnSpc>
                <a:spcPct val="100000"/>
              </a:lnSpc>
              <a:buFont typeface="Arial"/>
              <a:buChar char="•"/>
              <a:tabLst>
                <a:tab pos="756285" algn="l"/>
              </a:tabLst>
            </a:pPr>
            <a:endParaRPr lang="en-US" sz="1500" dirty="0">
              <a:latin typeface="Arial"/>
              <a:cs typeface="Arial"/>
            </a:endParaRPr>
          </a:p>
          <a:p>
            <a:pPr marL="756285" lvl="1" indent="-286385">
              <a:lnSpc>
                <a:spcPct val="100000"/>
              </a:lnSpc>
              <a:buFont typeface="Arial"/>
              <a:buChar char="•"/>
              <a:tabLst>
                <a:tab pos="756285" algn="l"/>
              </a:tabLst>
            </a:pPr>
            <a:r>
              <a:rPr lang="en-US" sz="1500" dirty="0">
                <a:latin typeface="Arial"/>
                <a:cs typeface="Arial"/>
              </a:rPr>
              <a:t>Credit</a:t>
            </a:r>
            <a:r>
              <a:rPr lang="en-US" sz="1500" spc="-30" dirty="0">
                <a:latin typeface="Arial"/>
                <a:cs typeface="Arial"/>
              </a:rPr>
              <a:t> </a:t>
            </a:r>
            <a:r>
              <a:rPr lang="en-US" sz="1500" dirty="0">
                <a:latin typeface="Arial"/>
                <a:cs typeface="Arial"/>
              </a:rPr>
              <a:t>entries</a:t>
            </a:r>
            <a:r>
              <a:rPr lang="en-US" sz="1500" spc="-15" dirty="0">
                <a:latin typeface="Arial"/>
                <a:cs typeface="Arial"/>
              </a:rPr>
              <a:t> </a:t>
            </a:r>
            <a:r>
              <a:rPr lang="en-US" sz="1500" dirty="0">
                <a:latin typeface="Arial"/>
                <a:cs typeface="Arial"/>
              </a:rPr>
              <a:t>may</a:t>
            </a:r>
            <a:r>
              <a:rPr lang="en-US" sz="1500" spc="-40" dirty="0">
                <a:latin typeface="Arial"/>
                <a:cs typeface="Arial"/>
              </a:rPr>
              <a:t> </a:t>
            </a:r>
            <a:r>
              <a:rPr lang="en-US" sz="1500" dirty="0">
                <a:latin typeface="Arial"/>
                <a:cs typeface="Arial"/>
              </a:rPr>
              <a:t>be</a:t>
            </a:r>
            <a:r>
              <a:rPr lang="en-US" sz="1500" spc="-35" dirty="0">
                <a:latin typeface="Arial"/>
                <a:cs typeface="Arial"/>
              </a:rPr>
              <a:t> </a:t>
            </a:r>
            <a:r>
              <a:rPr lang="en-US" sz="1500" dirty="0">
                <a:latin typeface="Arial"/>
                <a:cs typeface="Arial"/>
              </a:rPr>
              <a:t>authorized</a:t>
            </a:r>
            <a:r>
              <a:rPr lang="en-US" sz="1500" spc="-20" dirty="0">
                <a:latin typeface="Arial"/>
                <a:cs typeface="Arial"/>
              </a:rPr>
              <a:t> </a:t>
            </a:r>
            <a:r>
              <a:rPr lang="en-US" sz="1500" dirty="0">
                <a:latin typeface="Arial"/>
                <a:cs typeface="Arial"/>
              </a:rPr>
              <a:t>orally</a:t>
            </a:r>
            <a:r>
              <a:rPr lang="en-US" sz="1500" spc="-25" dirty="0">
                <a:latin typeface="Arial"/>
                <a:cs typeface="Arial"/>
              </a:rPr>
              <a:t> </a:t>
            </a:r>
            <a:r>
              <a:rPr lang="en-US" sz="1500" dirty="0">
                <a:latin typeface="Arial"/>
                <a:cs typeface="Arial"/>
              </a:rPr>
              <a:t>or</a:t>
            </a:r>
            <a:r>
              <a:rPr lang="en-US" sz="1500" spc="-30" dirty="0">
                <a:latin typeface="Arial"/>
                <a:cs typeface="Arial"/>
              </a:rPr>
              <a:t> </a:t>
            </a:r>
            <a:r>
              <a:rPr lang="en-US" sz="1500" dirty="0">
                <a:latin typeface="Arial"/>
                <a:cs typeface="Arial"/>
              </a:rPr>
              <a:t>in</a:t>
            </a:r>
            <a:r>
              <a:rPr lang="en-US" sz="1500" spc="-35" dirty="0">
                <a:latin typeface="Arial"/>
                <a:cs typeface="Arial"/>
              </a:rPr>
              <a:t> </a:t>
            </a:r>
            <a:r>
              <a:rPr lang="en-US" sz="1500" dirty="0">
                <a:latin typeface="Arial"/>
                <a:cs typeface="Arial"/>
              </a:rPr>
              <a:t>other</a:t>
            </a:r>
            <a:r>
              <a:rPr lang="en-US" sz="1500" spc="-25" dirty="0">
                <a:latin typeface="Arial"/>
                <a:cs typeface="Arial"/>
              </a:rPr>
              <a:t> </a:t>
            </a:r>
            <a:r>
              <a:rPr lang="en-US" sz="1500" spc="-10" dirty="0">
                <a:latin typeface="Arial"/>
                <a:cs typeface="Arial"/>
              </a:rPr>
              <a:t>non-</a:t>
            </a:r>
            <a:r>
              <a:rPr lang="en-US" sz="1500" dirty="0">
                <a:latin typeface="Arial"/>
                <a:cs typeface="Arial"/>
              </a:rPr>
              <a:t>written</a:t>
            </a:r>
            <a:r>
              <a:rPr lang="en-US" sz="1500" spc="-25" dirty="0">
                <a:latin typeface="Arial"/>
                <a:cs typeface="Arial"/>
              </a:rPr>
              <a:t> </a:t>
            </a:r>
            <a:r>
              <a:rPr lang="en-US" sz="1500" spc="-10" dirty="0">
                <a:latin typeface="Arial"/>
                <a:cs typeface="Arial"/>
              </a:rPr>
              <a:t>means.</a:t>
            </a:r>
            <a:endParaRPr lang="en-US" sz="1500" dirty="0">
              <a:latin typeface="Arial"/>
              <a:cs typeface="Arial"/>
            </a:endParaRPr>
          </a:p>
          <a:p>
            <a:pPr marL="756285" lvl="1" indent="-286385">
              <a:lnSpc>
                <a:spcPct val="100000"/>
              </a:lnSpc>
              <a:buFont typeface="Arial"/>
              <a:buChar char="•"/>
              <a:tabLst>
                <a:tab pos="756285" algn="l"/>
              </a:tabLst>
            </a:pPr>
            <a:endParaRPr lang="en-US" sz="1500" dirty="0">
              <a:latin typeface="Arial"/>
              <a:cs typeface="Arial"/>
            </a:endParaRPr>
          </a:p>
          <a:p>
            <a:pPr marL="756285" lvl="1" indent="-286385">
              <a:lnSpc>
                <a:spcPct val="100000"/>
              </a:lnSpc>
              <a:buFont typeface="Arial"/>
              <a:buChar char="•"/>
              <a:tabLst>
                <a:tab pos="756285" algn="l"/>
              </a:tabLst>
            </a:pPr>
            <a:r>
              <a:rPr lang="en-US" sz="1500" dirty="0">
                <a:latin typeface="Arial"/>
                <a:cs typeface="Arial"/>
              </a:rPr>
              <a:t>Debit</a:t>
            </a:r>
            <a:r>
              <a:rPr lang="en-US" sz="1500" spc="-25" dirty="0">
                <a:latin typeface="Arial"/>
                <a:cs typeface="Arial"/>
              </a:rPr>
              <a:t> </a:t>
            </a:r>
            <a:r>
              <a:rPr lang="en-US" sz="1500" dirty="0">
                <a:latin typeface="Arial"/>
                <a:cs typeface="Arial"/>
              </a:rPr>
              <a:t>entries</a:t>
            </a:r>
            <a:r>
              <a:rPr lang="en-US" sz="1500" spc="-15" dirty="0">
                <a:latin typeface="Arial"/>
                <a:cs typeface="Arial"/>
              </a:rPr>
              <a:t> </a:t>
            </a:r>
            <a:r>
              <a:rPr lang="en-US" sz="1500" dirty="0">
                <a:latin typeface="Arial"/>
                <a:cs typeface="Arial"/>
              </a:rPr>
              <a:t>must</a:t>
            </a:r>
            <a:r>
              <a:rPr lang="en-US" sz="1500" spc="-25" dirty="0">
                <a:latin typeface="Arial"/>
                <a:cs typeface="Arial"/>
              </a:rPr>
              <a:t> </a:t>
            </a:r>
            <a:r>
              <a:rPr lang="en-US" sz="1500" dirty="0">
                <a:latin typeface="Arial"/>
                <a:cs typeface="Arial"/>
              </a:rPr>
              <a:t>be</a:t>
            </a:r>
            <a:r>
              <a:rPr lang="en-US" sz="1500" spc="-30" dirty="0">
                <a:latin typeface="Arial"/>
                <a:cs typeface="Arial"/>
              </a:rPr>
              <a:t> </a:t>
            </a:r>
            <a:r>
              <a:rPr lang="en-US" sz="1500" dirty="0">
                <a:latin typeface="Arial"/>
                <a:cs typeface="Arial"/>
              </a:rPr>
              <a:t>authorized</a:t>
            </a:r>
            <a:r>
              <a:rPr lang="en-US" sz="1500" spc="-20" dirty="0">
                <a:latin typeface="Arial"/>
                <a:cs typeface="Arial"/>
              </a:rPr>
              <a:t> </a:t>
            </a:r>
            <a:r>
              <a:rPr lang="en-US" sz="1500" dirty="0">
                <a:latin typeface="Arial"/>
                <a:cs typeface="Arial"/>
              </a:rPr>
              <a:t>in</a:t>
            </a:r>
            <a:r>
              <a:rPr lang="en-US" sz="1500" spc="-20" dirty="0">
                <a:latin typeface="Arial"/>
                <a:cs typeface="Arial"/>
              </a:rPr>
              <a:t> </a:t>
            </a:r>
            <a:r>
              <a:rPr lang="en-US" sz="1500" dirty="0">
                <a:latin typeface="Arial"/>
                <a:cs typeface="Arial"/>
              </a:rPr>
              <a:t>writing</a:t>
            </a:r>
            <a:r>
              <a:rPr lang="en-US" sz="1500" spc="-50" dirty="0">
                <a:latin typeface="Arial"/>
                <a:cs typeface="Arial"/>
              </a:rPr>
              <a:t> </a:t>
            </a:r>
            <a:r>
              <a:rPr lang="en-US" sz="1500" dirty="0">
                <a:latin typeface="Arial"/>
                <a:cs typeface="Arial"/>
              </a:rPr>
              <a:t>or</a:t>
            </a:r>
            <a:r>
              <a:rPr lang="en-US" sz="1500" spc="-40" dirty="0">
                <a:latin typeface="Arial"/>
                <a:cs typeface="Arial"/>
              </a:rPr>
              <a:t> </a:t>
            </a:r>
            <a:r>
              <a:rPr lang="en-US" sz="1500" dirty="0">
                <a:latin typeface="Arial"/>
                <a:cs typeface="Arial"/>
              </a:rPr>
              <a:t>similarly</a:t>
            </a:r>
            <a:r>
              <a:rPr lang="en-US" sz="1500" spc="-10" dirty="0">
                <a:latin typeface="Arial"/>
                <a:cs typeface="Arial"/>
              </a:rPr>
              <a:t> authenticated.</a:t>
            </a:r>
            <a:endParaRPr lang="en-US" sz="1500" dirty="0">
              <a:latin typeface="Arial"/>
              <a:cs typeface="Arial"/>
            </a:endParaRPr>
          </a:p>
          <a:p>
            <a:pPr lvl="1">
              <a:lnSpc>
                <a:spcPct val="100000"/>
              </a:lnSpc>
              <a:spcBef>
                <a:spcPts val="80"/>
              </a:spcBef>
              <a:buFont typeface="Arial"/>
              <a:buChar char="•"/>
            </a:pPr>
            <a:endParaRPr lang="en-US" sz="1600" dirty="0">
              <a:latin typeface="Arial"/>
              <a:cs typeface="Arial"/>
            </a:endParaRPr>
          </a:p>
          <a:p>
            <a:pPr marL="12700" indent="0">
              <a:lnSpc>
                <a:spcPct val="100000"/>
              </a:lnSpc>
              <a:buNone/>
              <a:tabLst>
                <a:tab pos="299085" algn="l"/>
              </a:tabLst>
            </a:pPr>
            <a:r>
              <a:rPr lang="en-US" sz="1900" b="1" dirty="0">
                <a:latin typeface="Arial"/>
                <a:cs typeface="Arial"/>
              </a:rPr>
              <a:t>Originators</a:t>
            </a:r>
            <a:r>
              <a:rPr lang="en-US" sz="1900" b="1" spc="-10" dirty="0">
                <a:latin typeface="Arial"/>
                <a:cs typeface="Arial"/>
              </a:rPr>
              <a:t> </a:t>
            </a:r>
            <a:r>
              <a:rPr lang="en-US" sz="1900" b="1" dirty="0">
                <a:latin typeface="Arial"/>
                <a:cs typeface="Arial"/>
              </a:rPr>
              <a:t>must</a:t>
            </a:r>
            <a:r>
              <a:rPr lang="en-US" sz="1900" b="1" spc="-20" dirty="0">
                <a:latin typeface="Arial"/>
                <a:cs typeface="Arial"/>
              </a:rPr>
              <a:t> </a:t>
            </a:r>
            <a:r>
              <a:rPr lang="en-US" sz="1900" b="1" dirty="0">
                <a:latin typeface="Arial"/>
                <a:cs typeface="Arial"/>
              </a:rPr>
              <a:t>have</a:t>
            </a:r>
            <a:r>
              <a:rPr lang="en-US" sz="1900" b="1" spc="-25" dirty="0">
                <a:latin typeface="Arial"/>
                <a:cs typeface="Arial"/>
              </a:rPr>
              <a:t> </a:t>
            </a:r>
            <a:r>
              <a:rPr lang="en-US" sz="1900" b="1" dirty="0">
                <a:latin typeface="Arial"/>
                <a:cs typeface="Arial"/>
              </a:rPr>
              <a:t>an</a:t>
            </a:r>
            <a:r>
              <a:rPr lang="en-US" sz="1900" b="1" spc="-40" dirty="0">
                <a:latin typeface="Arial"/>
                <a:cs typeface="Arial"/>
              </a:rPr>
              <a:t> </a:t>
            </a:r>
            <a:r>
              <a:rPr lang="en-US" sz="1900" b="1" dirty="0">
                <a:latin typeface="Arial"/>
                <a:cs typeface="Arial"/>
              </a:rPr>
              <a:t>agreement</a:t>
            </a:r>
            <a:r>
              <a:rPr lang="en-US" sz="1900" b="1" spc="-35" dirty="0">
                <a:latin typeface="Arial"/>
                <a:cs typeface="Arial"/>
              </a:rPr>
              <a:t> </a:t>
            </a:r>
            <a:r>
              <a:rPr lang="en-US" sz="1900" b="1" dirty="0">
                <a:latin typeface="Arial"/>
                <a:cs typeface="Arial"/>
              </a:rPr>
              <a:t>with</a:t>
            </a:r>
            <a:r>
              <a:rPr lang="en-US" sz="1900" b="1" spc="-60" dirty="0">
                <a:latin typeface="Arial"/>
                <a:cs typeface="Arial"/>
              </a:rPr>
              <a:t> </a:t>
            </a:r>
            <a:r>
              <a:rPr lang="en-US" sz="1900" b="1" dirty="0">
                <a:latin typeface="Arial"/>
                <a:cs typeface="Arial"/>
              </a:rPr>
              <a:t>all</a:t>
            </a:r>
            <a:r>
              <a:rPr lang="en-US" sz="1900" b="1" spc="-25" dirty="0">
                <a:latin typeface="Arial"/>
                <a:cs typeface="Arial"/>
              </a:rPr>
              <a:t> </a:t>
            </a:r>
            <a:r>
              <a:rPr lang="en-US" sz="1900" b="1" u="sng" dirty="0">
                <a:uFill>
                  <a:solidFill>
                    <a:srgbClr val="000000"/>
                  </a:solidFill>
                </a:uFill>
                <a:latin typeface="Arial"/>
                <a:cs typeface="Arial"/>
              </a:rPr>
              <a:t>Corporate</a:t>
            </a:r>
            <a:r>
              <a:rPr lang="en-US" sz="1900" b="1" u="none" spc="-30" dirty="0">
                <a:latin typeface="Arial"/>
                <a:cs typeface="Arial"/>
              </a:rPr>
              <a:t> </a:t>
            </a:r>
            <a:r>
              <a:rPr lang="en-US" sz="1900" b="1" u="none" spc="-10" dirty="0">
                <a:latin typeface="Arial"/>
                <a:cs typeface="Arial"/>
              </a:rPr>
              <a:t>Receivers.</a:t>
            </a:r>
            <a:endParaRPr lang="en-US" sz="1900" dirty="0">
              <a:latin typeface="Arial"/>
              <a:cs typeface="Arial"/>
            </a:endParaRPr>
          </a:p>
          <a:p>
            <a:pPr marL="756285" lvl="1" indent="-286385">
              <a:lnSpc>
                <a:spcPct val="100000"/>
              </a:lnSpc>
              <a:buFont typeface="Arial"/>
              <a:buChar char="•"/>
              <a:tabLst>
                <a:tab pos="756285" algn="l"/>
              </a:tabLst>
            </a:pPr>
            <a:endParaRPr lang="en-US" sz="1600" b="1" dirty="0">
              <a:latin typeface="Arial"/>
              <a:cs typeface="Arial"/>
            </a:endParaRPr>
          </a:p>
          <a:p>
            <a:pPr marL="756285" lvl="1" indent="-286385">
              <a:lnSpc>
                <a:spcPct val="100000"/>
              </a:lnSpc>
              <a:buFont typeface="Arial"/>
              <a:buChar char="•"/>
              <a:tabLst>
                <a:tab pos="756285" algn="l"/>
              </a:tabLst>
            </a:pPr>
            <a:r>
              <a:rPr lang="en-US" sz="1500" dirty="0">
                <a:latin typeface="Arial"/>
                <a:cs typeface="Arial"/>
              </a:rPr>
              <a:t>Agreements</a:t>
            </a:r>
            <a:r>
              <a:rPr lang="en-US" sz="1500" spc="-5" dirty="0">
                <a:latin typeface="Arial"/>
                <a:cs typeface="Arial"/>
              </a:rPr>
              <a:t> </a:t>
            </a:r>
            <a:r>
              <a:rPr lang="en-US" sz="1500" dirty="0">
                <a:latin typeface="Arial"/>
                <a:cs typeface="Arial"/>
              </a:rPr>
              <a:t>vary</a:t>
            </a:r>
            <a:r>
              <a:rPr lang="en-US" sz="1500" spc="-20" dirty="0">
                <a:latin typeface="Arial"/>
                <a:cs typeface="Arial"/>
              </a:rPr>
              <a:t> </a:t>
            </a:r>
            <a:r>
              <a:rPr lang="en-US" sz="1500" dirty="0">
                <a:latin typeface="Arial"/>
                <a:cs typeface="Arial"/>
              </a:rPr>
              <a:t>depending</a:t>
            </a:r>
            <a:r>
              <a:rPr lang="en-US" sz="1500" spc="-35" dirty="0">
                <a:latin typeface="Arial"/>
                <a:cs typeface="Arial"/>
              </a:rPr>
              <a:t> </a:t>
            </a:r>
            <a:r>
              <a:rPr lang="en-US" sz="1500" dirty="0">
                <a:latin typeface="Arial"/>
                <a:cs typeface="Arial"/>
              </a:rPr>
              <a:t>on</a:t>
            </a:r>
            <a:r>
              <a:rPr lang="en-US" sz="1500" spc="-45" dirty="0">
                <a:latin typeface="Arial"/>
                <a:cs typeface="Arial"/>
              </a:rPr>
              <a:t> </a:t>
            </a:r>
            <a:r>
              <a:rPr lang="en-US" sz="1500" dirty="0">
                <a:latin typeface="Arial"/>
                <a:cs typeface="Arial"/>
              </a:rPr>
              <a:t>the</a:t>
            </a:r>
            <a:r>
              <a:rPr lang="en-US" sz="1500" spc="-30" dirty="0">
                <a:latin typeface="Arial"/>
                <a:cs typeface="Arial"/>
              </a:rPr>
              <a:t> </a:t>
            </a:r>
            <a:r>
              <a:rPr lang="en-US" sz="1500" dirty="0">
                <a:latin typeface="Arial"/>
                <a:cs typeface="Arial"/>
              </a:rPr>
              <a:t>complexity</a:t>
            </a:r>
            <a:r>
              <a:rPr lang="en-US" sz="1500" spc="-30" dirty="0">
                <a:latin typeface="Arial"/>
                <a:cs typeface="Arial"/>
              </a:rPr>
              <a:t> </a:t>
            </a:r>
            <a:r>
              <a:rPr lang="en-US" sz="1500" dirty="0">
                <a:latin typeface="Arial"/>
                <a:cs typeface="Arial"/>
              </a:rPr>
              <a:t>of</a:t>
            </a:r>
            <a:r>
              <a:rPr lang="en-US" sz="1500" spc="-35" dirty="0">
                <a:latin typeface="Arial"/>
                <a:cs typeface="Arial"/>
              </a:rPr>
              <a:t> </a:t>
            </a:r>
            <a:r>
              <a:rPr lang="en-US" sz="1500" dirty="0">
                <a:latin typeface="Arial"/>
                <a:cs typeface="Arial"/>
              </a:rPr>
              <a:t>the</a:t>
            </a:r>
            <a:r>
              <a:rPr lang="en-US" sz="1500" spc="-35" dirty="0">
                <a:latin typeface="Arial"/>
                <a:cs typeface="Arial"/>
              </a:rPr>
              <a:t> </a:t>
            </a:r>
            <a:r>
              <a:rPr lang="en-US" sz="1500" spc="-10" dirty="0">
                <a:latin typeface="Arial"/>
                <a:cs typeface="Arial"/>
              </a:rPr>
              <a:t>application.</a:t>
            </a:r>
            <a:endParaRPr lang="en-US" sz="1500" dirty="0">
              <a:latin typeface="Arial"/>
              <a:cs typeface="Arial"/>
            </a:endParaRPr>
          </a:p>
          <a:p>
            <a:pPr marL="756285" lvl="1" indent="-286385">
              <a:lnSpc>
                <a:spcPct val="100000"/>
              </a:lnSpc>
              <a:buFont typeface="Arial"/>
              <a:buChar char="•"/>
              <a:tabLst>
                <a:tab pos="756285" algn="l"/>
              </a:tabLst>
            </a:pPr>
            <a:endParaRPr lang="en-US" sz="1500" dirty="0">
              <a:latin typeface="Arial"/>
              <a:cs typeface="Arial"/>
            </a:endParaRPr>
          </a:p>
          <a:p>
            <a:pPr marL="756285" lvl="1" indent="-286385">
              <a:lnSpc>
                <a:spcPct val="100000"/>
              </a:lnSpc>
              <a:buFont typeface="Arial"/>
              <a:buChar char="•"/>
              <a:tabLst>
                <a:tab pos="756285" algn="l"/>
              </a:tabLst>
            </a:pPr>
            <a:r>
              <a:rPr lang="en-US" sz="1500" dirty="0">
                <a:latin typeface="Arial"/>
                <a:cs typeface="Arial"/>
              </a:rPr>
              <a:t>Obtain</a:t>
            </a:r>
            <a:r>
              <a:rPr lang="en-US" sz="1500" spc="-40" dirty="0">
                <a:latin typeface="Arial"/>
                <a:cs typeface="Arial"/>
              </a:rPr>
              <a:t> </a:t>
            </a:r>
            <a:r>
              <a:rPr lang="en-US" sz="1500" dirty="0">
                <a:latin typeface="Arial"/>
                <a:cs typeface="Arial"/>
              </a:rPr>
              <a:t>receiver</a:t>
            </a:r>
            <a:r>
              <a:rPr lang="en-US" sz="1500" spc="-15" dirty="0">
                <a:latin typeface="Arial"/>
                <a:cs typeface="Arial"/>
              </a:rPr>
              <a:t> </a:t>
            </a:r>
            <a:r>
              <a:rPr lang="en-US" sz="1500" dirty="0">
                <a:latin typeface="Arial"/>
                <a:cs typeface="Arial"/>
              </a:rPr>
              <a:t>routing</a:t>
            </a:r>
            <a:r>
              <a:rPr lang="en-US" sz="1500" spc="-40" dirty="0">
                <a:latin typeface="Arial"/>
                <a:cs typeface="Arial"/>
              </a:rPr>
              <a:t> </a:t>
            </a:r>
            <a:r>
              <a:rPr lang="en-US" sz="1500" spc="-10" dirty="0">
                <a:latin typeface="Arial"/>
                <a:cs typeface="Arial"/>
              </a:rPr>
              <a:t>number,</a:t>
            </a:r>
            <a:r>
              <a:rPr lang="en-US" sz="1500" spc="-45" dirty="0">
                <a:latin typeface="Arial"/>
                <a:cs typeface="Arial"/>
              </a:rPr>
              <a:t> </a:t>
            </a:r>
            <a:r>
              <a:rPr lang="en-US" sz="1500" dirty="0">
                <a:latin typeface="Arial"/>
                <a:cs typeface="Arial"/>
              </a:rPr>
              <a:t>account</a:t>
            </a:r>
            <a:r>
              <a:rPr lang="en-US" sz="1500" spc="-45" dirty="0">
                <a:latin typeface="Arial"/>
                <a:cs typeface="Arial"/>
              </a:rPr>
              <a:t> </a:t>
            </a:r>
            <a:r>
              <a:rPr lang="en-US" sz="1500" spc="-10" dirty="0">
                <a:latin typeface="Arial"/>
                <a:cs typeface="Arial"/>
              </a:rPr>
              <a:t>number,</a:t>
            </a:r>
            <a:r>
              <a:rPr lang="en-US" sz="1500" spc="-35" dirty="0">
                <a:latin typeface="Arial"/>
                <a:cs typeface="Arial"/>
              </a:rPr>
              <a:t> </a:t>
            </a:r>
            <a:r>
              <a:rPr lang="en-US" sz="1500" dirty="0">
                <a:latin typeface="Arial"/>
                <a:cs typeface="Arial"/>
              </a:rPr>
              <a:t>and</a:t>
            </a:r>
            <a:r>
              <a:rPr lang="en-US" sz="1500" spc="-70" dirty="0">
                <a:latin typeface="Arial"/>
                <a:cs typeface="Arial"/>
              </a:rPr>
              <a:t> </a:t>
            </a:r>
            <a:r>
              <a:rPr lang="en-US" sz="1500" dirty="0">
                <a:latin typeface="Arial"/>
                <a:cs typeface="Arial"/>
              </a:rPr>
              <a:t>type</a:t>
            </a:r>
            <a:r>
              <a:rPr lang="en-US" sz="1500" spc="-20" dirty="0">
                <a:latin typeface="Arial"/>
                <a:cs typeface="Arial"/>
              </a:rPr>
              <a:t> </a:t>
            </a:r>
            <a:r>
              <a:rPr lang="en-US" sz="1500" dirty="0">
                <a:latin typeface="Arial"/>
                <a:cs typeface="Arial"/>
              </a:rPr>
              <a:t>of</a:t>
            </a:r>
            <a:r>
              <a:rPr lang="en-US" sz="1500" spc="-60" dirty="0">
                <a:latin typeface="Arial"/>
                <a:cs typeface="Arial"/>
              </a:rPr>
              <a:t> </a:t>
            </a:r>
            <a:r>
              <a:rPr lang="en-US" sz="1500" spc="-10" dirty="0">
                <a:latin typeface="Arial"/>
                <a:cs typeface="Arial"/>
              </a:rPr>
              <a:t>account.</a:t>
            </a:r>
            <a:endParaRPr lang="en-US" sz="1500" dirty="0">
              <a:latin typeface="Arial"/>
              <a:cs typeface="Arial"/>
            </a:endParaRPr>
          </a:p>
          <a:p>
            <a:pPr marL="756285" marR="5080" lvl="1" indent="-287020">
              <a:lnSpc>
                <a:spcPct val="100000"/>
              </a:lnSpc>
              <a:spcBef>
                <a:spcPts val="5"/>
              </a:spcBef>
              <a:buFont typeface="Arial"/>
              <a:buChar char="•"/>
              <a:tabLst>
                <a:tab pos="756285" algn="l"/>
              </a:tabLst>
            </a:pPr>
            <a:endParaRPr lang="en-US" sz="1500" spc="-10" dirty="0">
              <a:latin typeface="Arial"/>
              <a:cs typeface="Arial"/>
            </a:endParaRPr>
          </a:p>
          <a:p>
            <a:pPr marL="756285" marR="5080" lvl="1" indent="-287020">
              <a:lnSpc>
                <a:spcPct val="100000"/>
              </a:lnSpc>
              <a:spcBef>
                <a:spcPts val="5"/>
              </a:spcBef>
              <a:buFont typeface="Arial"/>
              <a:buChar char="•"/>
              <a:tabLst>
                <a:tab pos="756285" algn="l"/>
              </a:tabLst>
            </a:pPr>
            <a:r>
              <a:rPr lang="en-US" sz="1500" spc="-10" dirty="0">
                <a:latin typeface="Arial"/>
                <a:cs typeface="Arial"/>
              </a:rPr>
              <a:t>Corporate</a:t>
            </a:r>
            <a:r>
              <a:rPr lang="en-US" sz="1500" spc="-85" dirty="0">
                <a:latin typeface="Arial"/>
                <a:cs typeface="Arial"/>
              </a:rPr>
              <a:t> </a:t>
            </a:r>
            <a:r>
              <a:rPr lang="en-US" sz="1500" dirty="0">
                <a:latin typeface="Arial"/>
                <a:cs typeface="Arial"/>
              </a:rPr>
              <a:t>ACH</a:t>
            </a:r>
            <a:r>
              <a:rPr lang="en-US" sz="1500" spc="-5" dirty="0">
                <a:latin typeface="Arial"/>
                <a:cs typeface="Arial"/>
              </a:rPr>
              <a:t> </a:t>
            </a:r>
            <a:r>
              <a:rPr lang="en-US" sz="1500" dirty="0">
                <a:latin typeface="Arial"/>
                <a:cs typeface="Arial"/>
              </a:rPr>
              <a:t>Originators must</a:t>
            </a:r>
            <a:r>
              <a:rPr lang="en-US" sz="1500" spc="-20" dirty="0">
                <a:latin typeface="Arial"/>
                <a:cs typeface="Arial"/>
              </a:rPr>
              <a:t> </a:t>
            </a:r>
            <a:r>
              <a:rPr lang="en-US" sz="1500" dirty="0">
                <a:latin typeface="Arial"/>
                <a:cs typeface="Arial"/>
              </a:rPr>
              <a:t>apply</a:t>
            </a:r>
            <a:r>
              <a:rPr lang="en-US" sz="1500" spc="-35" dirty="0">
                <a:latin typeface="Arial"/>
                <a:cs typeface="Arial"/>
              </a:rPr>
              <a:t> </a:t>
            </a:r>
            <a:r>
              <a:rPr lang="en-US" sz="1500" dirty="0">
                <a:latin typeface="Arial"/>
                <a:cs typeface="Arial"/>
              </a:rPr>
              <a:t>credit</a:t>
            </a:r>
            <a:r>
              <a:rPr lang="en-US" sz="1500" spc="-35" dirty="0">
                <a:latin typeface="Arial"/>
                <a:cs typeface="Arial"/>
              </a:rPr>
              <a:t> </a:t>
            </a:r>
            <a:r>
              <a:rPr lang="en-US" sz="1500" dirty="0">
                <a:latin typeface="Arial"/>
                <a:cs typeface="Arial"/>
              </a:rPr>
              <a:t>to</a:t>
            </a:r>
            <a:r>
              <a:rPr lang="en-US" sz="1500" spc="-30" dirty="0">
                <a:latin typeface="Arial"/>
                <a:cs typeface="Arial"/>
              </a:rPr>
              <a:t> </a:t>
            </a:r>
            <a:r>
              <a:rPr lang="en-US" sz="1500" dirty="0">
                <a:latin typeface="Arial"/>
                <a:cs typeface="Arial"/>
              </a:rPr>
              <a:t>a</a:t>
            </a:r>
            <a:r>
              <a:rPr lang="en-US" sz="1500" spc="-50" dirty="0">
                <a:latin typeface="Arial"/>
                <a:cs typeface="Arial"/>
              </a:rPr>
              <a:t> </a:t>
            </a:r>
            <a:r>
              <a:rPr lang="en-US" sz="1500" dirty="0">
                <a:latin typeface="Arial"/>
                <a:cs typeface="Arial"/>
              </a:rPr>
              <a:t>customer’s</a:t>
            </a:r>
            <a:r>
              <a:rPr lang="en-US" sz="1500" spc="-15" dirty="0">
                <a:latin typeface="Arial"/>
                <a:cs typeface="Arial"/>
              </a:rPr>
              <a:t> </a:t>
            </a:r>
            <a:r>
              <a:rPr lang="en-US" sz="1500" spc="-10" dirty="0">
                <a:latin typeface="Arial"/>
                <a:cs typeface="Arial"/>
              </a:rPr>
              <a:t>account </a:t>
            </a:r>
            <a:r>
              <a:rPr lang="en-US" sz="1500" dirty="0">
                <a:latin typeface="Arial"/>
                <a:cs typeface="Arial"/>
              </a:rPr>
              <a:t>effective for</a:t>
            </a:r>
            <a:r>
              <a:rPr lang="en-US" sz="1500" spc="-30" dirty="0">
                <a:latin typeface="Arial"/>
                <a:cs typeface="Arial"/>
              </a:rPr>
              <a:t> </a:t>
            </a:r>
            <a:r>
              <a:rPr lang="en-US" sz="1500" dirty="0">
                <a:latin typeface="Arial"/>
                <a:cs typeface="Arial"/>
              </a:rPr>
              <a:t>the</a:t>
            </a:r>
            <a:r>
              <a:rPr lang="en-US" sz="1500" spc="-40" dirty="0">
                <a:latin typeface="Arial"/>
                <a:cs typeface="Arial"/>
              </a:rPr>
              <a:t> </a:t>
            </a:r>
            <a:r>
              <a:rPr lang="en-US" sz="1500" dirty="0">
                <a:latin typeface="Arial"/>
                <a:cs typeface="Arial"/>
              </a:rPr>
              <a:t>same</a:t>
            </a:r>
            <a:r>
              <a:rPr lang="en-US" sz="1500" spc="-45" dirty="0">
                <a:latin typeface="Arial"/>
                <a:cs typeface="Arial"/>
              </a:rPr>
              <a:t> </a:t>
            </a:r>
            <a:r>
              <a:rPr lang="en-US" sz="1500" dirty="0">
                <a:latin typeface="Arial"/>
                <a:cs typeface="Arial"/>
              </a:rPr>
              <a:t>day</a:t>
            </a:r>
            <a:r>
              <a:rPr lang="en-US" sz="1500" spc="-45" dirty="0">
                <a:latin typeface="Arial"/>
                <a:cs typeface="Arial"/>
              </a:rPr>
              <a:t> </a:t>
            </a:r>
            <a:br>
              <a:rPr lang="en-US" sz="1500" spc="-45" dirty="0">
                <a:latin typeface="Arial"/>
                <a:cs typeface="Arial"/>
              </a:rPr>
            </a:br>
            <a:r>
              <a:rPr lang="en-US" sz="1500" dirty="0">
                <a:latin typeface="Arial"/>
                <a:cs typeface="Arial"/>
              </a:rPr>
              <a:t>he/she</a:t>
            </a:r>
            <a:r>
              <a:rPr lang="en-US" sz="1500" spc="-40" dirty="0">
                <a:latin typeface="Arial"/>
                <a:cs typeface="Arial"/>
              </a:rPr>
              <a:t> </a:t>
            </a:r>
            <a:r>
              <a:rPr lang="en-US" sz="1500" dirty="0">
                <a:latin typeface="Arial"/>
                <a:cs typeface="Arial"/>
              </a:rPr>
              <a:t>receives</a:t>
            </a:r>
            <a:r>
              <a:rPr lang="en-US" sz="1500" spc="-10" dirty="0">
                <a:latin typeface="Arial"/>
                <a:cs typeface="Arial"/>
              </a:rPr>
              <a:t> </a:t>
            </a:r>
            <a:r>
              <a:rPr lang="en-US" sz="1500" dirty="0">
                <a:latin typeface="Arial"/>
                <a:cs typeface="Arial"/>
              </a:rPr>
              <a:t>credit</a:t>
            </a:r>
            <a:r>
              <a:rPr lang="en-US" sz="1500" spc="-35" dirty="0">
                <a:latin typeface="Arial"/>
                <a:cs typeface="Arial"/>
              </a:rPr>
              <a:t> </a:t>
            </a:r>
            <a:r>
              <a:rPr lang="en-US" sz="1500" dirty="0">
                <a:latin typeface="Arial"/>
                <a:cs typeface="Arial"/>
              </a:rPr>
              <a:t>for</a:t>
            </a:r>
            <a:r>
              <a:rPr lang="en-US" sz="1500" spc="-30" dirty="0">
                <a:latin typeface="Arial"/>
                <a:cs typeface="Arial"/>
              </a:rPr>
              <a:t> </a:t>
            </a:r>
            <a:r>
              <a:rPr lang="en-US" sz="1500" dirty="0">
                <a:latin typeface="Arial"/>
                <a:cs typeface="Arial"/>
              </a:rPr>
              <a:t>the</a:t>
            </a:r>
            <a:r>
              <a:rPr lang="en-US" sz="1500" spc="-40" dirty="0">
                <a:latin typeface="Arial"/>
                <a:cs typeface="Arial"/>
              </a:rPr>
              <a:t> </a:t>
            </a:r>
            <a:r>
              <a:rPr lang="en-US" sz="1500" spc="-10" dirty="0">
                <a:latin typeface="Arial"/>
                <a:cs typeface="Arial"/>
              </a:rPr>
              <a:t>transaction.</a:t>
            </a:r>
            <a:endParaRPr lang="en-US" sz="1500" dirty="0">
              <a:latin typeface="Arial"/>
              <a:cs typeface="Arial"/>
            </a:endParaRPr>
          </a:p>
          <a:p>
            <a:endParaRPr lang="en-US" dirty="0"/>
          </a:p>
        </p:txBody>
      </p:sp>
      <p:sp>
        <p:nvSpPr>
          <p:cNvPr id="3" name="Title 2">
            <a:extLst>
              <a:ext uri="{FF2B5EF4-FFF2-40B4-BE49-F238E27FC236}">
                <a16:creationId xmlns:a16="http://schemas.microsoft.com/office/drawing/2014/main" id="{47F79410-8654-0390-37C2-D1BDE293C5EF}"/>
              </a:ext>
            </a:extLst>
          </p:cNvPr>
          <p:cNvSpPr>
            <a:spLocks noGrp="1"/>
          </p:cNvSpPr>
          <p:nvPr>
            <p:ph type="title"/>
          </p:nvPr>
        </p:nvSpPr>
        <p:spPr/>
        <p:txBody>
          <a:bodyPr>
            <a:normAutofit/>
          </a:bodyPr>
          <a:lstStyle/>
          <a:p>
            <a:r>
              <a:rPr lang="en-US" sz="2200" dirty="0"/>
              <a:t>As</a:t>
            </a:r>
            <a:r>
              <a:rPr lang="en-US" sz="2200" spc="-35" dirty="0"/>
              <a:t> </a:t>
            </a:r>
            <a:r>
              <a:rPr lang="en-US" sz="2200" dirty="0"/>
              <a:t>an</a:t>
            </a:r>
            <a:r>
              <a:rPr lang="en-US" sz="2200" spc="-15" dirty="0"/>
              <a:t> </a:t>
            </a:r>
            <a:r>
              <a:rPr lang="en-US" sz="2200" spc="-10" dirty="0"/>
              <a:t>Originator</a:t>
            </a:r>
            <a:endParaRPr lang="en-US" sz="2200" dirty="0"/>
          </a:p>
        </p:txBody>
      </p:sp>
    </p:spTree>
    <p:extLst>
      <p:ext uri="{BB962C8B-B14F-4D97-AF65-F5344CB8AC3E}">
        <p14:creationId xmlns:p14="http://schemas.microsoft.com/office/powerpoint/2010/main" val="164768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D8DAA-1CF2-4DA5-9120-CB381A9E23F9}"/>
              </a:ext>
            </a:extLst>
          </p:cNvPr>
          <p:cNvSpPr>
            <a:spLocks noGrp="1"/>
          </p:cNvSpPr>
          <p:nvPr>
            <p:ph idx="1"/>
          </p:nvPr>
        </p:nvSpPr>
        <p:spPr>
          <a:xfrm>
            <a:off x="1319918" y="2090544"/>
            <a:ext cx="8844185" cy="2182353"/>
          </a:xfrm>
        </p:spPr>
        <p:txBody>
          <a:bodyPr/>
          <a:lstStyle/>
          <a:p>
            <a:pPr marL="12700" indent="0">
              <a:lnSpc>
                <a:spcPct val="100000"/>
              </a:lnSpc>
              <a:spcBef>
                <a:spcPts val="95"/>
              </a:spcBef>
              <a:buNone/>
              <a:tabLst>
                <a:tab pos="299085" algn="l"/>
              </a:tabLst>
            </a:pPr>
            <a:r>
              <a:rPr lang="en-US" sz="1800" b="1" dirty="0">
                <a:latin typeface="Arial"/>
                <a:cs typeface="Arial"/>
              </a:rPr>
              <a:t>If</a:t>
            </a:r>
            <a:r>
              <a:rPr lang="en-US" sz="1800" b="1" spc="-40" dirty="0">
                <a:latin typeface="Arial"/>
                <a:cs typeface="Arial"/>
              </a:rPr>
              <a:t> </a:t>
            </a:r>
            <a:r>
              <a:rPr lang="en-US" sz="1800" b="1" dirty="0">
                <a:latin typeface="Arial"/>
                <a:cs typeface="Arial"/>
              </a:rPr>
              <a:t>you</a:t>
            </a:r>
            <a:r>
              <a:rPr lang="en-US" sz="1800" b="1" spc="-25" dirty="0">
                <a:latin typeface="Arial"/>
                <a:cs typeface="Arial"/>
              </a:rPr>
              <a:t> </a:t>
            </a:r>
            <a:r>
              <a:rPr lang="en-US" sz="1800" b="1" dirty="0">
                <a:latin typeface="Arial"/>
                <a:cs typeface="Arial"/>
              </a:rPr>
              <a:t>initiate</a:t>
            </a:r>
            <a:r>
              <a:rPr lang="en-US" sz="1800" b="1" spc="-25" dirty="0">
                <a:latin typeface="Arial"/>
                <a:cs typeface="Arial"/>
              </a:rPr>
              <a:t> </a:t>
            </a:r>
            <a:r>
              <a:rPr lang="en-US" sz="1800" b="1" dirty="0">
                <a:latin typeface="Arial"/>
                <a:cs typeface="Arial"/>
              </a:rPr>
              <a:t>recurring</a:t>
            </a:r>
            <a:r>
              <a:rPr lang="en-US" sz="1800" b="1" spc="-40" dirty="0">
                <a:latin typeface="Arial"/>
                <a:cs typeface="Arial"/>
              </a:rPr>
              <a:t> </a:t>
            </a:r>
            <a:r>
              <a:rPr lang="en-US" sz="1800" b="1" dirty="0">
                <a:latin typeface="Arial"/>
                <a:cs typeface="Arial"/>
              </a:rPr>
              <a:t>debit</a:t>
            </a:r>
            <a:r>
              <a:rPr lang="en-US" sz="1800" b="1" spc="-25" dirty="0">
                <a:latin typeface="Arial"/>
                <a:cs typeface="Arial"/>
              </a:rPr>
              <a:t> </a:t>
            </a:r>
            <a:r>
              <a:rPr lang="en-US" sz="1800" b="1" spc="-10" dirty="0">
                <a:latin typeface="Arial"/>
                <a:cs typeface="Arial"/>
              </a:rPr>
              <a:t>entries:</a:t>
            </a:r>
            <a:endParaRPr lang="en-US" sz="1800" b="1" dirty="0">
              <a:latin typeface="Arial"/>
              <a:cs typeface="Arial"/>
            </a:endParaRPr>
          </a:p>
          <a:p>
            <a:pPr marL="756285" marR="467359" lvl="1" indent="-287020">
              <a:lnSpc>
                <a:spcPct val="100000"/>
              </a:lnSpc>
              <a:buFont typeface="Arial"/>
              <a:buChar char="•"/>
              <a:tabLst>
                <a:tab pos="756285" algn="l"/>
              </a:tabLst>
            </a:pPr>
            <a:r>
              <a:rPr lang="en-US" dirty="0">
                <a:latin typeface="Arial"/>
                <a:cs typeface="Arial"/>
              </a:rPr>
              <a:t>If</a:t>
            </a:r>
            <a:r>
              <a:rPr lang="en-US" spc="-35" dirty="0">
                <a:latin typeface="Arial"/>
                <a:cs typeface="Arial"/>
              </a:rPr>
              <a:t> </a:t>
            </a:r>
            <a:r>
              <a:rPr lang="en-US" dirty="0">
                <a:latin typeface="Arial"/>
                <a:cs typeface="Arial"/>
              </a:rPr>
              <a:t>the</a:t>
            </a:r>
            <a:r>
              <a:rPr lang="en-US" spc="-40" dirty="0">
                <a:latin typeface="Arial"/>
                <a:cs typeface="Arial"/>
              </a:rPr>
              <a:t> </a:t>
            </a:r>
            <a:r>
              <a:rPr lang="en-US" u="sng" dirty="0">
                <a:latin typeface="Arial"/>
                <a:cs typeface="Arial"/>
              </a:rPr>
              <a:t>debit</a:t>
            </a:r>
            <a:r>
              <a:rPr lang="en-US" u="sng" spc="-25" dirty="0">
                <a:latin typeface="Arial"/>
                <a:cs typeface="Arial"/>
              </a:rPr>
              <a:t> </a:t>
            </a:r>
            <a:r>
              <a:rPr lang="en-US" u="sng" dirty="0">
                <a:latin typeface="Arial"/>
                <a:cs typeface="Arial"/>
              </a:rPr>
              <a:t>amount</a:t>
            </a:r>
            <a:r>
              <a:rPr lang="en-US" u="sng" spc="-35" dirty="0">
                <a:latin typeface="Arial"/>
                <a:cs typeface="Arial"/>
              </a:rPr>
              <a:t> </a:t>
            </a:r>
            <a:r>
              <a:rPr lang="en-US" dirty="0">
                <a:latin typeface="Arial"/>
                <a:cs typeface="Arial"/>
              </a:rPr>
              <a:t>varies,</a:t>
            </a:r>
            <a:r>
              <a:rPr lang="en-US" spc="5" dirty="0">
                <a:latin typeface="Arial"/>
                <a:cs typeface="Arial"/>
              </a:rPr>
              <a:t> </a:t>
            </a:r>
            <a:r>
              <a:rPr lang="en-US" dirty="0">
                <a:latin typeface="Arial"/>
                <a:cs typeface="Arial"/>
              </a:rPr>
              <a:t>you</a:t>
            </a:r>
            <a:r>
              <a:rPr lang="en-US" spc="-20" dirty="0">
                <a:latin typeface="Arial"/>
                <a:cs typeface="Arial"/>
              </a:rPr>
              <a:t> </a:t>
            </a:r>
            <a:r>
              <a:rPr lang="en-US" dirty="0">
                <a:latin typeface="Arial"/>
                <a:cs typeface="Arial"/>
              </a:rPr>
              <a:t>must</a:t>
            </a:r>
            <a:r>
              <a:rPr lang="en-US" spc="-35" dirty="0">
                <a:latin typeface="Arial"/>
                <a:cs typeface="Arial"/>
              </a:rPr>
              <a:t> </a:t>
            </a:r>
            <a:r>
              <a:rPr lang="en-US" dirty="0">
                <a:latin typeface="Arial"/>
                <a:cs typeface="Arial"/>
              </a:rPr>
              <a:t>notify</a:t>
            </a:r>
            <a:r>
              <a:rPr lang="en-US" spc="-20" dirty="0">
                <a:latin typeface="Arial"/>
                <a:cs typeface="Arial"/>
              </a:rPr>
              <a:t> </a:t>
            </a:r>
            <a:r>
              <a:rPr lang="en-US" dirty="0">
                <a:latin typeface="Arial"/>
                <a:cs typeface="Arial"/>
              </a:rPr>
              <a:t>the</a:t>
            </a:r>
            <a:r>
              <a:rPr lang="en-US" spc="-40" dirty="0">
                <a:latin typeface="Arial"/>
                <a:cs typeface="Arial"/>
              </a:rPr>
              <a:t> </a:t>
            </a:r>
            <a:r>
              <a:rPr lang="en-US" dirty="0">
                <a:latin typeface="Arial"/>
                <a:cs typeface="Arial"/>
              </a:rPr>
              <a:t>consumer</a:t>
            </a:r>
            <a:r>
              <a:rPr lang="en-US" spc="-25" dirty="0">
                <a:latin typeface="Arial"/>
                <a:cs typeface="Arial"/>
              </a:rPr>
              <a:t> </a:t>
            </a:r>
            <a:r>
              <a:rPr lang="en-US" dirty="0">
                <a:latin typeface="Arial"/>
                <a:cs typeface="Arial"/>
              </a:rPr>
              <a:t>within</a:t>
            </a:r>
            <a:r>
              <a:rPr lang="en-US" spc="-55" dirty="0">
                <a:latin typeface="Arial"/>
                <a:cs typeface="Arial"/>
              </a:rPr>
              <a:t> </a:t>
            </a:r>
            <a:r>
              <a:rPr lang="en-US" spc="-25" dirty="0">
                <a:latin typeface="Arial"/>
                <a:cs typeface="Arial"/>
              </a:rPr>
              <a:t>10 </a:t>
            </a:r>
            <a:r>
              <a:rPr lang="en-US" dirty="0">
                <a:latin typeface="Arial"/>
                <a:cs typeface="Arial"/>
              </a:rPr>
              <a:t>calendar</a:t>
            </a:r>
            <a:r>
              <a:rPr lang="en-US" spc="-45" dirty="0">
                <a:latin typeface="Arial"/>
                <a:cs typeface="Arial"/>
              </a:rPr>
              <a:t> </a:t>
            </a:r>
            <a:r>
              <a:rPr lang="en-US" dirty="0">
                <a:latin typeface="Arial"/>
                <a:cs typeface="Arial"/>
              </a:rPr>
              <a:t>days</a:t>
            </a:r>
            <a:r>
              <a:rPr lang="en-US" spc="-5" dirty="0">
                <a:latin typeface="Arial"/>
                <a:cs typeface="Arial"/>
              </a:rPr>
              <a:t> </a:t>
            </a:r>
            <a:r>
              <a:rPr lang="en-US" dirty="0">
                <a:latin typeface="Arial"/>
                <a:cs typeface="Arial"/>
              </a:rPr>
              <a:t>of</a:t>
            </a:r>
            <a:r>
              <a:rPr lang="en-US" spc="-30" dirty="0">
                <a:latin typeface="Arial"/>
                <a:cs typeface="Arial"/>
              </a:rPr>
              <a:t> </a:t>
            </a:r>
            <a:r>
              <a:rPr lang="en-US" dirty="0">
                <a:latin typeface="Arial"/>
                <a:cs typeface="Arial"/>
              </a:rPr>
              <a:t>the</a:t>
            </a:r>
            <a:r>
              <a:rPr lang="en-US" spc="-40" dirty="0">
                <a:latin typeface="Arial"/>
                <a:cs typeface="Arial"/>
              </a:rPr>
              <a:t> </a:t>
            </a:r>
            <a:r>
              <a:rPr lang="en-US" spc="-10" dirty="0">
                <a:latin typeface="Arial"/>
                <a:cs typeface="Arial"/>
              </a:rPr>
              <a:t>change.</a:t>
            </a:r>
          </a:p>
          <a:p>
            <a:pPr marL="469265" marR="467359" lvl="1" indent="0">
              <a:lnSpc>
                <a:spcPct val="100000"/>
              </a:lnSpc>
              <a:buNone/>
              <a:tabLst>
                <a:tab pos="756285" algn="l"/>
              </a:tabLst>
            </a:pPr>
            <a:endParaRPr lang="en-US" dirty="0">
              <a:latin typeface="Arial"/>
              <a:cs typeface="Arial"/>
            </a:endParaRPr>
          </a:p>
          <a:p>
            <a:pPr marL="756285" marR="5080" lvl="1" indent="-287020">
              <a:lnSpc>
                <a:spcPct val="100000"/>
              </a:lnSpc>
              <a:buFont typeface="Arial"/>
              <a:buChar char="•"/>
              <a:tabLst>
                <a:tab pos="756285" algn="l"/>
              </a:tabLst>
            </a:pPr>
            <a:r>
              <a:rPr lang="en-US" dirty="0">
                <a:latin typeface="Arial"/>
                <a:cs typeface="Arial"/>
              </a:rPr>
              <a:t>If</a:t>
            </a:r>
            <a:r>
              <a:rPr lang="en-US" spc="-30" dirty="0">
                <a:latin typeface="Arial"/>
                <a:cs typeface="Arial"/>
              </a:rPr>
              <a:t> </a:t>
            </a:r>
            <a:r>
              <a:rPr lang="en-US" dirty="0">
                <a:latin typeface="Arial"/>
                <a:cs typeface="Arial"/>
              </a:rPr>
              <a:t>the</a:t>
            </a:r>
            <a:r>
              <a:rPr lang="en-US" spc="-35" dirty="0">
                <a:latin typeface="Arial"/>
                <a:cs typeface="Arial"/>
              </a:rPr>
              <a:t> </a:t>
            </a:r>
            <a:r>
              <a:rPr lang="en-US" u="sng" dirty="0">
                <a:latin typeface="Arial"/>
                <a:cs typeface="Arial"/>
              </a:rPr>
              <a:t>debit</a:t>
            </a:r>
            <a:r>
              <a:rPr lang="en-US" u="sng" spc="-10" dirty="0">
                <a:latin typeface="Arial"/>
                <a:cs typeface="Arial"/>
              </a:rPr>
              <a:t> </a:t>
            </a:r>
            <a:r>
              <a:rPr lang="en-US" u="sng" dirty="0">
                <a:latin typeface="Arial"/>
                <a:cs typeface="Arial"/>
              </a:rPr>
              <a:t>date</a:t>
            </a:r>
            <a:r>
              <a:rPr lang="en-US" u="sng" spc="-35" dirty="0">
                <a:latin typeface="Arial"/>
                <a:cs typeface="Arial"/>
              </a:rPr>
              <a:t> </a:t>
            </a:r>
            <a:r>
              <a:rPr lang="en-US" dirty="0">
                <a:latin typeface="Arial"/>
                <a:cs typeface="Arial"/>
              </a:rPr>
              <a:t>varies, you</a:t>
            </a:r>
            <a:r>
              <a:rPr lang="en-US" spc="-10" dirty="0">
                <a:latin typeface="Arial"/>
                <a:cs typeface="Arial"/>
              </a:rPr>
              <a:t> </a:t>
            </a:r>
            <a:r>
              <a:rPr lang="en-US" dirty="0">
                <a:latin typeface="Arial"/>
                <a:cs typeface="Arial"/>
              </a:rPr>
              <a:t>must</a:t>
            </a:r>
            <a:r>
              <a:rPr lang="en-US" spc="-15" dirty="0">
                <a:latin typeface="Arial"/>
                <a:cs typeface="Arial"/>
              </a:rPr>
              <a:t> </a:t>
            </a:r>
            <a:r>
              <a:rPr lang="en-US" dirty="0">
                <a:latin typeface="Arial"/>
                <a:cs typeface="Arial"/>
              </a:rPr>
              <a:t>notify</a:t>
            </a:r>
            <a:r>
              <a:rPr lang="en-US" spc="-15" dirty="0">
                <a:latin typeface="Arial"/>
                <a:cs typeface="Arial"/>
              </a:rPr>
              <a:t> </a:t>
            </a:r>
            <a:r>
              <a:rPr lang="en-US" dirty="0">
                <a:latin typeface="Arial"/>
                <a:cs typeface="Arial"/>
              </a:rPr>
              <a:t>the</a:t>
            </a:r>
            <a:r>
              <a:rPr lang="en-US" spc="-30" dirty="0">
                <a:latin typeface="Arial"/>
                <a:cs typeface="Arial"/>
              </a:rPr>
              <a:t> </a:t>
            </a:r>
            <a:r>
              <a:rPr lang="en-US" dirty="0">
                <a:latin typeface="Arial"/>
                <a:cs typeface="Arial"/>
              </a:rPr>
              <a:t>consumer</a:t>
            </a:r>
            <a:r>
              <a:rPr lang="en-US" spc="-20" dirty="0">
                <a:latin typeface="Arial"/>
                <a:cs typeface="Arial"/>
              </a:rPr>
              <a:t> </a:t>
            </a:r>
            <a:r>
              <a:rPr lang="en-US" dirty="0">
                <a:latin typeface="Arial"/>
                <a:cs typeface="Arial"/>
              </a:rPr>
              <a:t>within</a:t>
            </a:r>
            <a:r>
              <a:rPr lang="en-US" spc="-45" dirty="0">
                <a:latin typeface="Arial"/>
                <a:cs typeface="Arial"/>
              </a:rPr>
              <a:t> </a:t>
            </a:r>
            <a:r>
              <a:rPr lang="en-US" dirty="0">
                <a:latin typeface="Arial"/>
                <a:cs typeface="Arial"/>
              </a:rPr>
              <a:t>7</a:t>
            </a:r>
            <a:r>
              <a:rPr lang="en-US" spc="-40" dirty="0">
                <a:latin typeface="Arial"/>
                <a:cs typeface="Arial"/>
              </a:rPr>
              <a:t> </a:t>
            </a:r>
            <a:r>
              <a:rPr lang="en-US" spc="-10" dirty="0">
                <a:latin typeface="Arial"/>
                <a:cs typeface="Arial"/>
              </a:rPr>
              <a:t>calendar </a:t>
            </a:r>
            <a:r>
              <a:rPr lang="en-US" dirty="0">
                <a:latin typeface="Arial"/>
                <a:cs typeface="Arial"/>
              </a:rPr>
              <a:t>days</a:t>
            </a:r>
            <a:r>
              <a:rPr lang="en-US" spc="10" dirty="0">
                <a:latin typeface="Arial"/>
                <a:cs typeface="Arial"/>
              </a:rPr>
              <a:t> </a:t>
            </a:r>
            <a:r>
              <a:rPr lang="en-US" dirty="0">
                <a:latin typeface="Arial"/>
                <a:cs typeface="Arial"/>
              </a:rPr>
              <a:t>of</a:t>
            </a:r>
            <a:r>
              <a:rPr lang="en-US" spc="-30" dirty="0">
                <a:latin typeface="Arial"/>
                <a:cs typeface="Arial"/>
              </a:rPr>
              <a:t> </a:t>
            </a:r>
            <a:r>
              <a:rPr lang="en-US" dirty="0">
                <a:latin typeface="Arial"/>
                <a:cs typeface="Arial"/>
              </a:rPr>
              <a:t>the</a:t>
            </a:r>
            <a:r>
              <a:rPr lang="en-US" spc="-10" dirty="0">
                <a:latin typeface="Arial"/>
                <a:cs typeface="Arial"/>
              </a:rPr>
              <a:t> change.</a:t>
            </a:r>
            <a:endParaRPr lang="en-US" dirty="0">
              <a:latin typeface="Arial"/>
              <a:cs typeface="Arial"/>
            </a:endParaRPr>
          </a:p>
          <a:p>
            <a:pPr lvl="1">
              <a:lnSpc>
                <a:spcPct val="100000"/>
              </a:lnSpc>
              <a:spcBef>
                <a:spcPts val="80"/>
              </a:spcBef>
              <a:buFont typeface="Arial"/>
              <a:buChar char="•"/>
            </a:pPr>
            <a:endParaRPr lang="en-US" sz="1600" dirty="0">
              <a:latin typeface="Arial"/>
              <a:cs typeface="Arial"/>
            </a:endParaRPr>
          </a:p>
          <a:p>
            <a:pPr marL="12700" indent="0">
              <a:lnSpc>
                <a:spcPct val="100000"/>
              </a:lnSpc>
              <a:buNone/>
              <a:tabLst>
                <a:tab pos="299085" algn="l"/>
              </a:tabLst>
            </a:pPr>
            <a:r>
              <a:rPr lang="en-US" sz="1800" b="1" dirty="0">
                <a:latin typeface="Arial"/>
                <a:cs typeface="Arial"/>
              </a:rPr>
              <a:t>ACH data</a:t>
            </a:r>
            <a:r>
              <a:rPr lang="en-US" sz="1800" b="1" spc="-30" dirty="0">
                <a:latin typeface="Arial"/>
                <a:cs typeface="Arial"/>
              </a:rPr>
              <a:t> </a:t>
            </a:r>
            <a:r>
              <a:rPr lang="en-US" sz="1800" b="1" dirty="0">
                <a:latin typeface="Arial"/>
                <a:cs typeface="Arial"/>
              </a:rPr>
              <a:t>should</a:t>
            </a:r>
            <a:r>
              <a:rPr lang="en-US" sz="1800" b="1" spc="-25" dirty="0">
                <a:latin typeface="Arial"/>
                <a:cs typeface="Arial"/>
              </a:rPr>
              <a:t> </a:t>
            </a:r>
            <a:r>
              <a:rPr lang="en-US" sz="1800" b="1" dirty="0">
                <a:latin typeface="Arial"/>
                <a:cs typeface="Arial"/>
              </a:rPr>
              <a:t>only</a:t>
            </a:r>
            <a:r>
              <a:rPr lang="en-US" sz="1800" b="1" spc="-20" dirty="0">
                <a:latin typeface="Arial"/>
                <a:cs typeface="Arial"/>
              </a:rPr>
              <a:t> </a:t>
            </a:r>
            <a:r>
              <a:rPr lang="en-US" sz="1800" b="1" dirty="0">
                <a:latin typeface="Arial"/>
                <a:cs typeface="Arial"/>
              </a:rPr>
              <a:t>be</a:t>
            </a:r>
            <a:r>
              <a:rPr lang="en-US" sz="1800" b="1" spc="-35" dirty="0">
                <a:latin typeface="Arial"/>
                <a:cs typeface="Arial"/>
              </a:rPr>
              <a:t> </a:t>
            </a:r>
            <a:r>
              <a:rPr lang="en-US" sz="1800" b="1" dirty="0">
                <a:latin typeface="Arial"/>
                <a:cs typeface="Arial"/>
              </a:rPr>
              <a:t>used</a:t>
            </a:r>
            <a:r>
              <a:rPr lang="en-US" sz="1800" b="1" spc="-35" dirty="0">
                <a:latin typeface="Arial"/>
                <a:cs typeface="Arial"/>
              </a:rPr>
              <a:t> </a:t>
            </a:r>
            <a:r>
              <a:rPr lang="en-US" sz="1800" b="1" dirty="0">
                <a:latin typeface="Arial"/>
                <a:cs typeface="Arial"/>
              </a:rPr>
              <a:t>for</a:t>
            </a:r>
            <a:r>
              <a:rPr lang="en-US" sz="1800" b="1" spc="-30" dirty="0">
                <a:latin typeface="Arial"/>
                <a:cs typeface="Arial"/>
              </a:rPr>
              <a:t> </a:t>
            </a:r>
            <a:r>
              <a:rPr lang="en-US" sz="1800" b="1" dirty="0">
                <a:latin typeface="Arial"/>
                <a:cs typeface="Arial"/>
              </a:rPr>
              <a:t>the</a:t>
            </a:r>
            <a:r>
              <a:rPr lang="en-US" sz="1800" b="1" spc="-20" dirty="0">
                <a:latin typeface="Arial"/>
                <a:cs typeface="Arial"/>
              </a:rPr>
              <a:t> </a:t>
            </a:r>
            <a:r>
              <a:rPr lang="en-US" sz="1800" b="1" dirty="0">
                <a:latin typeface="Arial"/>
                <a:cs typeface="Arial"/>
              </a:rPr>
              <a:t>original</a:t>
            </a:r>
            <a:r>
              <a:rPr lang="en-US" sz="1800" b="1" spc="-20" dirty="0">
                <a:latin typeface="Arial"/>
                <a:cs typeface="Arial"/>
              </a:rPr>
              <a:t> </a:t>
            </a:r>
            <a:r>
              <a:rPr lang="en-US" sz="1800" b="1" dirty="0">
                <a:latin typeface="Arial"/>
                <a:cs typeface="Arial"/>
              </a:rPr>
              <a:t>purposes</a:t>
            </a:r>
            <a:r>
              <a:rPr lang="en-US" sz="1800" b="1" spc="-25" dirty="0">
                <a:latin typeface="Arial"/>
                <a:cs typeface="Arial"/>
              </a:rPr>
              <a:t> </a:t>
            </a:r>
            <a:r>
              <a:rPr lang="en-US" sz="1800" b="1" spc="-10" dirty="0">
                <a:latin typeface="Arial"/>
                <a:cs typeface="Arial"/>
              </a:rPr>
              <a:t>intended.</a:t>
            </a:r>
            <a:endParaRPr lang="en-US" sz="1600" b="1" spc="-20" dirty="0">
              <a:latin typeface="Arial"/>
              <a:cs typeface="Arial"/>
            </a:endParaRPr>
          </a:p>
          <a:p>
            <a:pPr marL="756285" lvl="1" indent="-286385">
              <a:lnSpc>
                <a:spcPct val="100000"/>
              </a:lnSpc>
              <a:buFont typeface="Arial"/>
              <a:buChar char="•"/>
              <a:tabLst>
                <a:tab pos="756285" algn="l"/>
              </a:tabLst>
            </a:pPr>
            <a:r>
              <a:rPr lang="en-US" spc="-20" dirty="0">
                <a:latin typeface="Arial"/>
                <a:cs typeface="Arial"/>
              </a:rPr>
              <a:t>You</a:t>
            </a:r>
            <a:r>
              <a:rPr lang="en-US" spc="-55" dirty="0">
                <a:latin typeface="Arial"/>
                <a:cs typeface="Arial"/>
              </a:rPr>
              <a:t> </a:t>
            </a:r>
            <a:r>
              <a:rPr lang="en-US" dirty="0">
                <a:latin typeface="Arial"/>
                <a:cs typeface="Arial"/>
              </a:rPr>
              <a:t>should</a:t>
            </a:r>
            <a:r>
              <a:rPr lang="en-US" spc="-45" dirty="0">
                <a:latin typeface="Arial"/>
                <a:cs typeface="Arial"/>
              </a:rPr>
              <a:t> </a:t>
            </a:r>
            <a:r>
              <a:rPr lang="en-US" dirty="0">
                <a:latin typeface="Arial"/>
                <a:cs typeface="Arial"/>
              </a:rPr>
              <a:t>have</a:t>
            </a:r>
            <a:r>
              <a:rPr lang="en-US" spc="-25" dirty="0">
                <a:latin typeface="Arial"/>
                <a:cs typeface="Arial"/>
              </a:rPr>
              <a:t> </a:t>
            </a:r>
            <a:r>
              <a:rPr lang="en-US" dirty="0">
                <a:latin typeface="Arial"/>
                <a:cs typeface="Arial"/>
              </a:rPr>
              <a:t>proper</a:t>
            </a:r>
            <a:r>
              <a:rPr lang="en-US" spc="-35" dirty="0">
                <a:latin typeface="Arial"/>
                <a:cs typeface="Arial"/>
              </a:rPr>
              <a:t> </a:t>
            </a:r>
            <a:r>
              <a:rPr lang="en-US" dirty="0">
                <a:latin typeface="Arial"/>
                <a:cs typeface="Arial"/>
              </a:rPr>
              <a:t>authorization</a:t>
            </a:r>
            <a:r>
              <a:rPr lang="en-US" spc="-20" dirty="0">
                <a:latin typeface="Arial"/>
                <a:cs typeface="Arial"/>
              </a:rPr>
              <a:t> </a:t>
            </a:r>
            <a:r>
              <a:rPr lang="en-US" dirty="0">
                <a:latin typeface="Arial"/>
                <a:cs typeface="Arial"/>
              </a:rPr>
              <a:t>to</a:t>
            </a:r>
            <a:r>
              <a:rPr lang="en-US" spc="-55" dirty="0">
                <a:latin typeface="Arial"/>
                <a:cs typeface="Arial"/>
              </a:rPr>
              <a:t> </a:t>
            </a:r>
            <a:r>
              <a:rPr lang="en-US" dirty="0">
                <a:latin typeface="Arial"/>
                <a:cs typeface="Arial"/>
              </a:rPr>
              <a:t>debit,</a:t>
            </a:r>
            <a:r>
              <a:rPr lang="en-US" spc="-30" dirty="0">
                <a:latin typeface="Arial"/>
                <a:cs typeface="Arial"/>
              </a:rPr>
              <a:t> </a:t>
            </a:r>
            <a:r>
              <a:rPr lang="en-US" dirty="0">
                <a:latin typeface="Arial"/>
                <a:cs typeface="Arial"/>
              </a:rPr>
              <a:t>credit,</a:t>
            </a:r>
            <a:r>
              <a:rPr lang="en-US" spc="-40" dirty="0">
                <a:latin typeface="Arial"/>
                <a:cs typeface="Arial"/>
              </a:rPr>
              <a:t> </a:t>
            </a:r>
            <a:r>
              <a:rPr lang="en-US" spc="-20" dirty="0">
                <a:latin typeface="Arial"/>
                <a:cs typeface="Arial"/>
              </a:rPr>
              <a:t>etc.</a:t>
            </a:r>
            <a:endParaRPr lang="en-US" dirty="0">
              <a:latin typeface="Arial"/>
              <a:cs typeface="Arial"/>
            </a:endParaRPr>
          </a:p>
        </p:txBody>
      </p:sp>
      <p:sp>
        <p:nvSpPr>
          <p:cNvPr id="3" name="Title 2">
            <a:extLst>
              <a:ext uri="{FF2B5EF4-FFF2-40B4-BE49-F238E27FC236}">
                <a16:creationId xmlns:a16="http://schemas.microsoft.com/office/drawing/2014/main" id="{85A512A9-2D7B-B320-92D4-783F53393A4A}"/>
              </a:ext>
            </a:extLst>
          </p:cNvPr>
          <p:cNvSpPr>
            <a:spLocks noGrp="1"/>
          </p:cNvSpPr>
          <p:nvPr>
            <p:ph type="title"/>
          </p:nvPr>
        </p:nvSpPr>
        <p:spPr/>
        <p:txBody>
          <a:bodyPr>
            <a:normAutofit/>
          </a:bodyPr>
          <a:lstStyle/>
          <a:p>
            <a:r>
              <a:rPr lang="en-US" sz="2200" dirty="0"/>
              <a:t>As</a:t>
            </a:r>
            <a:r>
              <a:rPr lang="en-US" sz="2200" spc="-35" dirty="0"/>
              <a:t> </a:t>
            </a:r>
            <a:r>
              <a:rPr lang="en-US" sz="2200" dirty="0"/>
              <a:t>an</a:t>
            </a:r>
            <a:r>
              <a:rPr lang="en-US" sz="2200" spc="-15" dirty="0"/>
              <a:t> </a:t>
            </a:r>
            <a:r>
              <a:rPr lang="en-US" sz="2200" spc="-10" dirty="0"/>
              <a:t>Originator</a:t>
            </a:r>
            <a:endParaRPr lang="en-US" sz="2200" dirty="0"/>
          </a:p>
        </p:txBody>
      </p:sp>
    </p:spTree>
    <p:extLst>
      <p:ext uri="{BB962C8B-B14F-4D97-AF65-F5344CB8AC3E}">
        <p14:creationId xmlns:p14="http://schemas.microsoft.com/office/powerpoint/2010/main" val="296012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E4DE-E018-7C68-56E5-DB7B9090F2B6}"/>
              </a:ext>
            </a:extLst>
          </p:cNvPr>
          <p:cNvSpPr>
            <a:spLocks noGrp="1"/>
          </p:cNvSpPr>
          <p:nvPr>
            <p:ph type="title"/>
          </p:nvPr>
        </p:nvSpPr>
        <p:spPr/>
        <p:txBody>
          <a:bodyPr>
            <a:normAutofit/>
          </a:bodyPr>
          <a:lstStyle/>
          <a:p>
            <a:r>
              <a:rPr lang="en-US" sz="2200" dirty="0"/>
              <a:t>As</a:t>
            </a:r>
            <a:r>
              <a:rPr lang="en-US" sz="2200" spc="-35" dirty="0"/>
              <a:t> </a:t>
            </a:r>
            <a:r>
              <a:rPr lang="en-US" sz="2200" dirty="0"/>
              <a:t>an</a:t>
            </a:r>
            <a:r>
              <a:rPr lang="en-US" sz="2200" spc="-15" dirty="0"/>
              <a:t> </a:t>
            </a:r>
            <a:r>
              <a:rPr lang="en-US" sz="2200" spc="-10" dirty="0"/>
              <a:t>Originator</a:t>
            </a:r>
            <a:endParaRPr lang="en-US" sz="2200" dirty="0"/>
          </a:p>
        </p:txBody>
      </p:sp>
      <p:grpSp>
        <p:nvGrpSpPr>
          <p:cNvPr id="3" name="object 3">
            <a:extLst>
              <a:ext uri="{FF2B5EF4-FFF2-40B4-BE49-F238E27FC236}">
                <a16:creationId xmlns:a16="http://schemas.microsoft.com/office/drawing/2014/main" id="{FD34E672-7D5F-D7FA-4AFE-8B9D22D6F9FF}"/>
              </a:ext>
            </a:extLst>
          </p:cNvPr>
          <p:cNvGrpSpPr/>
          <p:nvPr/>
        </p:nvGrpSpPr>
        <p:grpSpPr>
          <a:xfrm>
            <a:off x="1319918" y="2448345"/>
            <a:ext cx="2775585" cy="2464435"/>
            <a:chOff x="298704" y="1857755"/>
            <a:chExt cx="2775585" cy="2464435"/>
          </a:xfrm>
          <a:solidFill>
            <a:srgbClr val="1B365D"/>
          </a:solidFill>
        </p:grpSpPr>
        <p:sp>
          <p:nvSpPr>
            <p:cNvPr id="4" name="object 4">
              <a:extLst>
                <a:ext uri="{FF2B5EF4-FFF2-40B4-BE49-F238E27FC236}">
                  <a16:creationId xmlns:a16="http://schemas.microsoft.com/office/drawing/2014/main" id="{36A02999-D9E3-1A3A-8597-185A4896AF36}"/>
                </a:ext>
              </a:extLst>
            </p:cNvPr>
            <p:cNvSpPr/>
            <p:nvPr/>
          </p:nvSpPr>
          <p:spPr>
            <a:xfrm>
              <a:off x="311658" y="1870709"/>
              <a:ext cx="2749550" cy="2438400"/>
            </a:xfrm>
            <a:custGeom>
              <a:avLst/>
              <a:gdLst/>
              <a:ahLst/>
              <a:cxnLst/>
              <a:rect l="l" t="t" r="r" b="b"/>
              <a:pathLst>
                <a:path w="2749550" h="2438400">
                  <a:moveTo>
                    <a:pt x="2342896" y="0"/>
                  </a:moveTo>
                  <a:lnTo>
                    <a:pt x="406412" y="0"/>
                  </a:lnTo>
                  <a:lnTo>
                    <a:pt x="359015" y="2734"/>
                  </a:lnTo>
                  <a:lnTo>
                    <a:pt x="313224" y="10735"/>
                  </a:lnTo>
                  <a:lnTo>
                    <a:pt x="269344" y="23696"/>
                  </a:lnTo>
                  <a:lnTo>
                    <a:pt x="227680" y="41313"/>
                  </a:lnTo>
                  <a:lnTo>
                    <a:pt x="188537" y="63281"/>
                  </a:lnTo>
                  <a:lnTo>
                    <a:pt x="152220" y="89293"/>
                  </a:lnTo>
                  <a:lnTo>
                    <a:pt x="119033" y="119046"/>
                  </a:lnTo>
                  <a:lnTo>
                    <a:pt x="89282" y="152234"/>
                  </a:lnTo>
                  <a:lnTo>
                    <a:pt x="63272" y="188551"/>
                  </a:lnTo>
                  <a:lnTo>
                    <a:pt x="41307" y="227692"/>
                  </a:lnTo>
                  <a:lnTo>
                    <a:pt x="23692" y="269353"/>
                  </a:lnTo>
                  <a:lnTo>
                    <a:pt x="10733" y="313228"/>
                  </a:lnTo>
                  <a:lnTo>
                    <a:pt x="2734" y="359012"/>
                  </a:lnTo>
                  <a:lnTo>
                    <a:pt x="0" y="406400"/>
                  </a:lnTo>
                  <a:lnTo>
                    <a:pt x="0" y="2032000"/>
                  </a:lnTo>
                  <a:lnTo>
                    <a:pt x="2734" y="2079387"/>
                  </a:lnTo>
                  <a:lnTo>
                    <a:pt x="10733" y="2125171"/>
                  </a:lnTo>
                  <a:lnTo>
                    <a:pt x="23692" y="2169046"/>
                  </a:lnTo>
                  <a:lnTo>
                    <a:pt x="41307" y="2210707"/>
                  </a:lnTo>
                  <a:lnTo>
                    <a:pt x="63272" y="2249848"/>
                  </a:lnTo>
                  <a:lnTo>
                    <a:pt x="89282" y="2286165"/>
                  </a:lnTo>
                  <a:lnTo>
                    <a:pt x="119033" y="2319353"/>
                  </a:lnTo>
                  <a:lnTo>
                    <a:pt x="152220" y="2349106"/>
                  </a:lnTo>
                  <a:lnTo>
                    <a:pt x="188537" y="2375118"/>
                  </a:lnTo>
                  <a:lnTo>
                    <a:pt x="227680" y="2397086"/>
                  </a:lnTo>
                  <a:lnTo>
                    <a:pt x="269344" y="2414703"/>
                  </a:lnTo>
                  <a:lnTo>
                    <a:pt x="313224" y="2427664"/>
                  </a:lnTo>
                  <a:lnTo>
                    <a:pt x="359015" y="2435665"/>
                  </a:lnTo>
                  <a:lnTo>
                    <a:pt x="406412" y="2438400"/>
                  </a:lnTo>
                  <a:lnTo>
                    <a:pt x="2342896" y="2438400"/>
                  </a:lnTo>
                  <a:lnTo>
                    <a:pt x="2390283" y="2435665"/>
                  </a:lnTo>
                  <a:lnTo>
                    <a:pt x="2436067" y="2427664"/>
                  </a:lnTo>
                  <a:lnTo>
                    <a:pt x="2479942" y="2414703"/>
                  </a:lnTo>
                  <a:lnTo>
                    <a:pt x="2521603" y="2397086"/>
                  </a:lnTo>
                  <a:lnTo>
                    <a:pt x="2560744" y="2375118"/>
                  </a:lnTo>
                  <a:lnTo>
                    <a:pt x="2597061" y="2349106"/>
                  </a:lnTo>
                  <a:lnTo>
                    <a:pt x="2630249" y="2319353"/>
                  </a:lnTo>
                  <a:lnTo>
                    <a:pt x="2660002" y="2286165"/>
                  </a:lnTo>
                  <a:lnTo>
                    <a:pt x="2686014" y="2249848"/>
                  </a:lnTo>
                  <a:lnTo>
                    <a:pt x="2707982" y="2210707"/>
                  </a:lnTo>
                  <a:lnTo>
                    <a:pt x="2725599" y="2169046"/>
                  </a:lnTo>
                  <a:lnTo>
                    <a:pt x="2738560" y="2125171"/>
                  </a:lnTo>
                  <a:lnTo>
                    <a:pt x="2746561" y="2079387"/>
                  </a:lnTo>
                  <a:lnTo>
                    <a:pt x="2749296" y="2032000"/>
                  </a:lnTo>
                  <a:lnTo>
                    <a:pt x="2749296" y="406400"/>
                  </a:lnTo>
                  <a:lnTo>
                    <a:pt x="2746561" y="359012"/>
                  </a:lnTo>
                  <a:lnTo>
                    <a:pt x="2738560" y="313228"/>
                  </a:lnTo>
                  <a:lnTo>
                    <a:pt x="2725599" y="269353"/>
                  </a:lnTo>
                  <a:lnTo>
                    <a:pt x="2707982" y="227692"/>
                  </a:lnTo>
                  <a:lnTo>
                    <a:pt x="2686014" y="188551"/>
                  </a:lnTo>
                  <a:lnTo>
                    <a:pt x="2660002" y="152234"/>
                  </a:lnTo>
                  <a:lnTo>
                    <a:pt x="2630249" y="119046"/>
                  </a:lnTo>
                  <a:lnTo>
                    <a:pt x="2597061" y="89293"/>
                  </a:lnTo>
                  <a:lnTo>
                    <a:pt x="2560744" y="63281"/>
                  </a:lnTo>
                  <a:lnTo>
                    <a:pt x="2521603" y="41313"/>
                  </a:lnTo>
                  <a:lnTo>
                    <a:pt x="2479942" y="23696"/>
                  </a:lnTo>
                  <a:lnTo>
                    <a:pt x="2436067" y="10735"/>
                  </a:lnTo>
                  <a:lnTo>
                    <a:pt x="2390283" y="2734"/>
                  </a:lnTo>
                  <a:lnTo>
                    <a:pt x="2342896" y="0"/>
                  </a:lnTo>
                  <a:close/>
                </a:path>
              </a:pathLst>
            </a:custGeom>
            <a:grpFill/>
          </p:spPr>
          <p:txBody>
            <a:bodyPr wrap="square" lIns="0" tIns="0" rIns="0" bIns="0" rtlCol="0"/>
            <a:lstStyle/>
            <a:p>
              <a:endParaRPr dirty="0"/>
            </a:p>
          </p:txBody>
        </p:sp>
        <p:sp>
          <p:nvSpPr>
            <p:cNvPr id="5" name="object 5">
              <a:extLst>
                <a:ext uri="{FF2B5EF4-FFF2-40B4-BE49-F238E27FC236}">
                  <a16:creationId xmlns:a16="http://schemas.microsoft.com/office/drawing/2014/main" id="{961EA842-7754-5A90-D9CC-A677308FB8F9}"/>
                </a:ext>
              </a:extLst>
            </p:cNvPr>
            <p:cNvSpPr/>
            <p:nvPr/>
          </p:nvSpPr>
          <p:spPr>
            <a:xfrm>
              <a:off x="311658" y="1870709"/>
              <a:ext cx="2749550" cy="2438400"/>
            </a:xfrm>
            <a:custGeom>
              <a:avLst/>
              <a:gdLst/>
              <a:ahLst/>
              <a:cxnLst/>
              <a:rect l="l" t="t" r="r" b="b"/>
              <a:pathLst>
                <a:path w="2749550" h="2438400">
                  <a:moveTo>
                    <a:pt x="0" y="406400"/>
                  </a:moveTo>
                  <a:lnTo>
                    <a:pt x="2734" y="359012"/>
                  </a:lnTo>
                  <a:lnTo>
                    <a:pt x="10733" y="313228"/>
                  </a:lnTo>
                  <a:lnTo>
                    <a:pt x="23692" y="269353"/>
                  </a:lnTo>
                  <a:lnTo>
                    <a:pt x="41307" y="227692"/>
                  </a:lnTo>
                  <a:lnTo>
                    <a:pt x="63272" y="188551"/>
                  </a:lnTo>
                  <a:lnTo>
                    <a:pt x="89282" y="152234"/>
                  </a:lnTo>
                  <a:lnTo>
                    <a:pt x="119033" y="119046"/>
                  </a:lnTo>
                  <a:lnTo>
                    <a:pt x="152220" y="89293"/>
                  </a:lnTo>
                  <a:lnTo>
                    <a:pt x="188537" y="63281"/>
                  </a:lnTo>
                  <a:lnTo>
                    <a:pt x="227680" y="41313"/>
                  </a:lnTo>
                  <a:lnTo>
                    <a:pt x="269344" y="23696"/>
                  </a:lnTo>
                  <a:lnTo>
                    <a:pt x="313224" y="10735"/>
                  </a:lnTo>
                  <a:lnTo>
                    <a:pt x="359015" y="2734"/>
                  </a:lnTo>
                  <a:lnTo>
                    <a:pt x="406412" y="0"/>
                  </a:lnTo>
                  <a:lnTo>
                    <a:pt x="2342896" y="0"/>
                  </a:lnTo>
                  <a:lnTo>
                    <a:pt x="2390283" y="2734"/>
                  </a:lnTo>
                  <a:lnTo>
                    <a:pt x="2436067" y="10735"/>
                  </a:lnTo>
                  <a:lnTo>
                    <a:pt x="2479942" y="23696"/>
                  </a:lnTo>
                  <a:lnTo>
                    <a:pt x="2521603" y="41313"/>
                  </a:lnTo>
                  <a:lnTo>
                    <a:pt x="2560744" y="63281"/>
                  </a:lnTo>
                  <a:lnTo>
                    <a:pt x="2597061" y="89293"/>
                  </a:lnTo>
                  <a:lnTo>
                    <a:pt x="2630249" y="119046"/>
                  </a:lnTo>
                  <a:lnTo>
                    <a:pt x="2660002" y="152234"/>
                  </a:lnTo>
                  <a:lnTo>
                    <a:pt x="2686014" y="188551"/>
                  </a:lnTo>
                  <a:lnTo>
                    <a:pt x="2707982" y="227692"/>
                  </a:lnTo>
                  <a:lnTo>
                    <a:pt x="2725599" y="269353"/>
                  </a:lnTo>
                  <a:lnTo>
                    <a:pt x="2738560" y="313228"/>
                  </a:lnTo>
                  <a:lnTo>
                    <a:pt x="2746561" y="359012"/>
                  </a:lnTo>
                  <a:lnTo>
                    <a:pt x="2749296" y="406400"/>
                  </a:lnTo>
                  <a:lnTo>
                    <a:pt x="2749296" y="2032000"/>
                  </a:lnTo>
                  <a:lnTo>
                    <a:pt x="2746561" y="2079387"/>
                  </a:lnTo>
                  <a:lnTo>
                    <a:pt x="2738560" y="2125171"/>
                  </a:lnTo>
                  <a:lnTo>
                    <a:pt x="2725599" y="2169046"/>
                  </a:lnTo>
                  <a:lnTo>
                    <a:pt x="2707982" y="2210707"/>
                  </a:lnTo>
                  <a:lnTo>
                    <a:pt x="2686014" y="2249848"/>
                  </a:lnTo>
                  <a:lnTo>
                    <a:pt x="2660002" y="2286165"/>
                  </a:lnTo>
                  <a:lnTo>
                    <a:pt x="2630249" y="2319353"/>
                  </a:lnTo>
                  <a:lnTo>
                    <a:pt x="2597061" y="2349106"/>
                  </a:lnTo>
                  <a:lnTo>
                    <a:pt x="2560744" y="2375118"/>
                  </a:lnTo>
                  <a:lnTo>
                    <a:pt x="2521603" y="2397086"/>
                  </a:lnTo>
                  <a:lnTo>
                    <a:pt x="2479942" y="2414703"/>
                  </a:lnTo>
                  <a:lnTo>
                    <a:pt x="2436067" y="2427664"/>
                  </a:lnTo>
                  <a:lnTo>
                    <a:pt x="2390283" y="2435665"/>
                  </a:lnTo>
                  <a:lnTo>
                    <a:pt x="2342896" y="2438400"/>
                  </a:lnTo>
                  <a:lnTo>
                    <a:pt x="406412" y="2438400"/>
                  </a:lnTo>
                  <a:lnTo>
                    <a:pt x="359015" y="2435665"/>
                  </a:lnTo>
                  <a:lnTo>
                    <a:pt x="313224" y="2427664"/>
                  </a:lnTo>
                  <a:lnTo>
                    <a:pt x="269344" y="2414703"/>
                  </a:lnTo>
                  <a:lnTo>
                    <a:pt x="227680" y="2397086"/>
                  </a:lnTo>
                  <a:lnTo>
                    <a:pt x="188537" y="2375118"/>
                  </a:lnTo>
                  <a:lnTo>
                    <a:pt x="152220" y="2349106"/>
                  </a:lnTo>
                  <a:lnTo>
                    <a:pt x="119033" y="2319353"/>
                  </a:lnTo>
                  <a:lnTo>
                    <a:pt x="89282" y="2286165"/>
                  </a:lnTo>
                  <a:lnTo>
                    <a:pt x="63272" y="2249848"/>
                  </a:lnTo>
                  <a:lnTo>
                    <a:pt x="41307" y="2210707"/>
                  </a:lnTo>
                  <a:lnTo>
                    <a:pt x="23692" y="2169046"/>
                  </a:lnTo>
                  <a:lnTo>
                    <a:pt x="10733" y="2125171"/>
                  </a:lnTo>
                  <a:lnTo>
                    <a:pt x="2734" y="2079387"/>
                  </a:lnTo>
                  <a:lnTo>
                    <a:pt x="0" y="2032000"/>
                  </a:lnTo>
                  <a:lnTo>
                    <a:pt x="0" y="406400"/>
                  </a:lnTo>
                  <a:close/>
                </a:path>
              </a:pathLst>
            </a:custGeom>
            <a:grpFill/>
            <a:ln w="25907">
              <a:solidFill>
                <a:srgbClr val="FFFFFF"/>
              </a:solidFill>
            </a:ln>
          </p:spPr>
          <p:txBody>
            <a:bodyPr wrap="square" lIns="0" tIns="0" rIns="0" bIns="0" rtlCol="0"/>
            <a:lstStyle/>
            <a:p>
              <a:endParaRPr dirty="0"/>
            </a:p>
          </p:txBody>
        </p:sp>
      </p:grpSp>
      <p:sp>
        <p:nvSpPr>
          <p:cNvPr id="6" name="object 6">
            <a:extLst>
              <a:ext uri="{FF2B5EF4-FFF2-40B4-BE49-F238E27FC236}">
                <a16:creationId xmlns:a16="http://schemas.microsoft.com/office/drawing/2014/main" id="{F6C0C888-AD5F-A7CF-97D9-8443B1C09122}"/>
              </a:ext>
            </a:extLst>
          </p:cNvPr>
          <p:cNvSpPr txBox="1"/>
          <p:nvPr/>
        </p:nvSpPr>
        <p:spPr>
          <a:xfrm>
            <a:off x="1566783" y="2851617"/>
            <a:ext cx="2281727" cy="1837811"/>
          </a:xfrm>
          <a:prstGeom prst="rect">
            <a:avLst/>
          </a:prstGeom>
        </p:spPr>
        <p:txBody>
          <a:bodyPr vert="horz" wrap="square" lIns="0" tIns="12065" rIns="0" bIns="0" rtlCol="0">
            <a:spAutoFit/>
          </a:bodyPr>
          <a:lstStyle/>
          <a:p>
            <a:pPr algn="ctr">
              <a:lnSpc>
                <a:spcPts val="1480"/>
              </a:lnSpc>
              <a:spcBef>
                <a:spcPts val="95"/>
              </a:spcBef>
            </a:pPr>
            <a:r>
              <a:rPr b="1" dirty="0">
                <a:solidFill>
                  <a:srgbClr val="FFFFFF"/>
                </a:solidFill>
                <a:latin typeface="Arial"/>
                <a:cs typeface="Arial"/>
              </a:rPr>
              <a:t>NACHA</a:t>
            </a:r>
            <a:r>
              <a:rPr b="1" spc="-90" dirty="0">
                <a:solidFill>
                  <a:srgbClr val="FFFFFF"/>
                </a:solidFill>
                <a:latin typeface="Arial"/>
                <a:cs typeface="Arial"/>
              </a:rPr>
              <a:t> </a:t>
            </a:r>
            <a:r>
              <a:rPr lang="en-US" b="1" spc="-10" dirty="0">
                <a:solidFill>
                  <a:srgbClr val="FFFFFF"/>
                </a:solidFill>
                <a:latin typeface="Arial"/>
                <a:cs typeface="Arial"/>
              </a:rPr>
              <a:t>R</a:t>
            </a:r>
            <a:r>
              <a:rPr b="1" spc="-10" dirty="0">
                <a:solidFill>
                  <a:srgbClr val="FFFFFF"/>
                </a:solidFill>
                <a:latin typeface="Arial"/>
                <a:cs typeface="Arial"/>
              </a:rPr>
              <a:t>ule</a:t>
            </a:r>
            <a:endParaRPr lang="en-US" dirty="0">
              <a:latin typeface="Arial"/>
              <a:cs typeface="Arial"/>
            </a:endParaRPr>
          </a:p>
          <a:p>
            <a:pPr marL="12700" marR="5080" indent="635" algn="ctr">
              <a:lnSpc>
                <a:spcPct val="90000"/>
              </a:lnSpc>
              <a:spcBef>
                <a:spcPts val="80"/>
              </a:spcBef>
            </a:pPr>
            <a:br>
              <a:rPr lang="en-US" sz="1300" dirty="0">
                <a:solidFill>
                  <a:srgbClr val="FFFFFF"/>
                </a:solidFill>
                <a:latin typeface="Arial"/>
                <a:cs typeface="Arial"/>
              </a:rPr>
            </a:br>
            <a:r>
              <a:rPr sz="1300" dirty="0">
                <a:solidFill>
                  <a:srgbClr val="FFFFFF"/>
                </a:solidFill>
                <a:latin typeface="Arial"/>
                <a:cs typeface="Arial"/>
              </a:rPr>
              <a:t>If</a:t>
            </a:r>
            <a:r>
              <a:rPr sz="1300" spc="-35" dirty="0">
                <a:solidFill>
                  <a:srgbClr val="FFFFFF"/>
                </a:solidFill>
                <a:latin typeface="Arial"/>
                <a:cs typeface="Arial"/>
              </a:rPr>
              <a:t> </a:t>
            </a:r>
            <a:r>
              <a:rPr sz="1300" dirty="0">
                <a:solidFill>
                  <a:srgbClr val="FFFFFF"/>
                </a:solidFill>
                <a:latin typeface="Arial"/>
                <a:cs typeface="Arial"/>
              </a:rPr>
              <a:t>requested,</a:t>
            </a:r>
            <a:r>
              <a:rPr sz="1300" spc="5" dirty="0">
                <a:solidFill>
                  <a:srgbClr val="FFFFFF"/>
                </a:solidFill>
                <a:latin typeface="Arial"/>
                <a:cs typeface="Arial"/>
              </a:rPr>
              <a:t> </a:t>
            </a:r>
            <a:r>
              <a:rPr sz="1300" dirty="0">
                <a:solidFill>
                  <a:srgbClr val="FFFFFF"/>
                </a:solidFill>
                <a:latin typeface="Arial"/>
                <a:cs typeface="Arial"/>
              </a:rPr>
              <a:t>the</a:t>
            </a:r>
            <a:r>
              <a:rPr sz="1300" spc="-20" dirty="0">
                <a:solidFill>
                  <a:srgbClr val="FFFFFF"/>
                </a:solidFill>
                <a:latin typeface="Arial"/>
                <a:cs typeface="Arial"/>
              </a:rPr>
              <a:t> </a:t>
            </a:r>
            <a:r>
              <a:rPr sz="1300" spc="-10" dirty="0">
                <a:solidFill>
                  <a:srgbClr val="FFFFFF"/>
                </a:solidFill>
                <a:latin typeface="Arial"/>
                <a:cs typeface="Arial"/>
              </a:rPr>
              <a:t>Originator’s </a:t>
            </a:r>
            <a:r>
              <a:rPr sz="1300" dirty="0">
                <a:solidFill>
                  <a:srgbClr val="FFFFFF"/>
                </a:solidFill>
                <a:latin typeface="Arial"/>
                <a:cs typeface="Arial"/>
              </a:rPr>
              <a:t>financial</a:t>
            </a:r>
            <a:r>
              <a:rPr sz="1300" spc="-15" dirty="0">
                <a:solidFill>
                  <a:srgbClr val="FFFFFF"/>
                </a:solidFill>
                <a:latin typeface="Arial"/>
                <a:cs typeface="Arial"/>
              </a:rPr>
              <a:t> </a:t>
            </a:r>
            <a:r>
              <a:rPr sz="1300" dirty="0">
                <a:solidFill>
                  <a:srgbClr val="FFFFFF"/>
                </a:solidFill>
                <a:latin typeface="Arial"/>
                <a:cs typeface="Arial"/>
              </a:rPr>
              <a:t>institution may</a:t>
            </a:r>
            <a:r>
              <a:rPr sz="1300" spc="-40" dirty="0">
                <a:solidFill>
                  <a:srgbClr val="FFFFFF"/>
                </a:solidFill>
                <a:latin typeface="Arial"/>
                <a:cs typeface="Arial"/>
              </a:rPr>
              <a:t> </a:t>
            </a:r>
            <a:r>
              <a:rPr sz="1300" spc="-25" dirty="0">
                <a:solidFill>
                  <a:srgbClr val="FFFFFF"/>
                </a:solidFill>
                <a:latin typeface="Arial"/>
                <a:cs typeface="Arial"/>
              </a:rPr>
              <a:t>be </a:t>
            </a:r>
            <a:r>
              <a:rPr sz="1300" dirty="0">
                <a:solidFill>
                  <a:srgbClr val="FFFFFF"/>
                </a:solidFill>
                <a:latin typeface="Arial"/>
                <a:cs typeface="Arial"/>
              </a:rPr>
              <a:t>required</a:t>
            </a:r>
            <a:r>
              <a:rPr sz="1300" spc="-40" dirty="0">
                <a:solidFill>
                  <a:srgbClr val="FFFFFF"/>
                </a:solidFill>
                <a:latin typeface="Arial"/>
                <a:cs typeface="Arial"/>
              </a:rPr>
              <a:t> </a:t>
            </a:r>
            <a:r>
              <a:rPr sz="1300" dirty="0">
                <a:solidFill>
                  <a:srgbClr val="FFFFFF"/>
                </a:solidFill>
                <a:latin typeface="Arial"/>
                <a:cs typeface="Arial"/>
              </a:rPr>
              <a:t>to</a:t>
            </a:r>
            <a:r>
              <a:rPr sz="1300" spc="-55" dirty="0">
                <a:solidFill>
                  <a:srgbClr val="FFFFFF"/>
                </a:solidFill>
                <a:latin typeface="Arial"/>
                <a:cs typeface="Arial"/>
              </a:rPr>
              <a:t> </a:t>
            </a:r>
            <a:r>
              <a:rPr sz="1300" dirty="0">
                <a:solidFill>
                  <a:srgbClr val="FFFFFF"/>
                </a:solidFill>
                <a:latin typeface="Arial"/>
                <a:cs typeface="Arial"/>
              </a:rPr>
              <a:t>provide</a:t>
            </a:r>
            <a:r>
              <a:rPr sz="1300" spc="-15" dirty="0">
                <a:solidFill>
                  <a:srgbClr val="FFFFFF"/>
                </a:solidFill>
                <a:latin typeface="Arial"/>
                <a:cs typeface="Arial"/>
              </a:rPr>
              <a:t> </a:t>
            </a:r>
            <a:r>
              <a:rPr sz="1300" dirty="0">
                <a:solidFill>
                  <a:srgbClr val="FFFFFF"/>
                </a:solidFill>
                <a:latin typeface="Arial"/>
                <a:cs typeface="Arial"/>
              </a:rPr>
              <a:t>proof</a:t>
            </a:r>
            <a:r>
              <a:rPr sz="1300" spc="-40" dirty="0">
                <a:solidFill>
                  <a:srgbClr val="FFFFFF"/>
                </a:solidFill>
                <a:latin typeface="Arial"/>
                <a:cs typeface="Arial"/>
              </a:rPr>
              <a:t> </a:t>
            </a:r>
            <a:r>
              <a:rPr sz="1300" spc="-25" dirty="0">
                <a:solidFill>
                  <a:srgbClr val="FFFFFF"/>
                </a:solidFill>
                <a:latin typeface="Arial"/>
                <a:cs typeface="Arial"/>
              </a:rPr>
              <a:t>of </a:t>
            </a:r>
            <a:r>
              <a:rPr sz="1300" dirty="0">
                <a:solidFill>
                  <a:srgbClr val="FFFFFF"/>
                </a:solidFill>
                <a:latin typeface="Arial"/>
                <a:cs typeface="Arial"/>
              </a:rPr>
              <a:t>authorization</a:t>
            </a:r>
            <a:r>
              <a:rPr lang="en-US" sz="1300" dirty="0">
                <a:solidFill>
                  <a:srgbClr val="FFFFFF"/>
                </a:solidFill>
                <a:latin typeface="Arial"/>
                <a:cs typeface="Arial"/>
              </a:rPr>
              <a:t>. </a:t>
            </a:r>
            <a:r>
              <a:rPr sz="1300" dirty="0">
                <a:solidFill>
                  <a:srgbClr val="FFFFFF"/>
                </a:solidFill>
                <a:latin typeface="Arial"/>
                <a:cs typeface="Arial"/>
              </a:rPr>
              <a:t>The</a:t>
            </a:r>
            <a:r>
              <a:rPr sz="1300" spc="-15" dirty="0">
                <a:solidFill>
                  <a:srgbClr val="FFFFFF"/>
                </a:solidFill>
                <a:latin typeface="Arial"/>
                <a:cs typeface="Arial"/>
              </a:rPr>
              <a:t> </a:t>
            </a:r>
            <a:r>
              <a:rPr sz="1300" spc="-10" dirty="0">
                <a:solidFill>
                  <a:srgbClr val="FFFFFF"/>
                </a:solidFill>
                <a:latin typeface="Arial"/>
                <a:cs typeface="Arial"/>
              </a:rPr>
              <a:t>financial </a:t>
            </a:r>
            <a:r>
              <a:rPr sz="1300" dirty="0">
                <a:solidFill>
                  <a:srgbClr val="FFFFFF"/>
                </a:solidFill>
                <a:latin typeface="Arial"/>
                <a:cs typeface="Arial"/>
              </a:rPr>
              <a:t>institution</a:t>
            </a:r>
            <a:r>
              <a:rPr sz="1300" spc="-30" dirty="0">
                <a:solidFill>
                  <a:srgbClr val="FFFFFF"/>
                </a:solidFill>
                <a:latin typeface="Arial"/>
                <a:cs typeface="Arial"/>
              </a:rPr>
              <a:t> </a:t>
            </a:r>
            <a:r>
              <a:rPr sz="1300" dirty="0">
                <a:solidFill>
                  <a:srgbClr val="FFFFFF"/>
                </a:solidFill>
                <a:latin typeface="Arial"/>
                <a:cs typeface="Arial"/>
              </a:rPr>
              <a:t>must</a:t>
            </a:r>
            <a:r>
              <a:rPr sz="1300" spc="-60" dirty="0">
                <a:solidFill>
                  <a:srgbClr val="FFFFFF"/>
                </a:solidFill>
                <a:latin typeface="Arial"/>
                <a:cs typeface="Arial"/>
              </a:rPr>
              <a:t> </a:t>
            </a:r>
            <a:r>
              <a:rPr sz="1300" dirty="0">
                <a:solidFill>
                  <a:srgbClr val="FFFFFF"/>
                </a:solidFill>
                <a:latin typeface="Arial"/>
                <a:cs typeface="Arial"/>
              </a:rPr>
              <a:t>provide</a:t>
            </a:r>
            <a:r>
              <a:rPr sz="1300" spc="-35" dirty="0">
                <a:solidFill>
                  <a:srgbClr val="FFFFFF"/>
                </a:solidFill>
                <a:latin typeface="Arial"/>
                <a:cs typeface="Arial"/>
              </a:rPr>
              <a:t> </a:t>
            </a:r>
            <a:r>
              <a:rPr sz="1300" spc="-25" dirty="0">
                <a:solidFill>
                  <a:srgbClr val="FFFFFF"/>
                </a:solidFill>
                <a:latin typeface="Arial"/>
                <a:cs typeface="Arial"/>
              </a:rPr>
              <a:t>the </a:t>
            </a:r>
            <a:r>
              <a:rPr sz="1300" dirty="0">
                <a:solidFill>
                  <a:srgbClr val="FFFFFF"/>
                </a:solidFill>
                <a:latin typeface="Arial"/>
                <a:cs typeface="Arial"/>
              </a:rPr>
              <a:t>required</a:t>
            </a:r>
            <a:r>
              <a:rPr sz="1300" spc="-20" dirty="0">
                <a:solidFill>
                  <a:srgbClr val="FFFFFF"/>
                </a:solidFill>
                <a:latin typeface="Arial"/>
                <a:cs typeface="Arial"/>
              </a:rPr>
              <a:t> </a:t>
            </a:r>
            <a:r>
              <a:rPr sz="1300" dirty="0">
                <a:solidFill>
                  <a:srgbClr val="FFFFFF"/>
                </a:solidFill>
                <a:latin typeface="Arial"/>
                <a:cs typeface="Arial"/>
              </a:rPr>
              <a:t>information</a:t>
            </a:r>
            <a:r>
              <a:rPr sz="1300" spc="-5" dirty="0">
                <a:solidFill>
                  <a:srgbClr val="FFFFFF"/>
                </a:solidFill>
                <a:latin typeface="Arial"/>
                <a:cs typeface="Arial"/>
              </a:rPr>
              <a:t> </a:t>
            </a:r>
            <a:r>
              <a:rPr sz="1300" dirty="0">
                <a:solidFill>
                  <a:srgbClr val="FFFFFF"/>
                </a:solidFill>
                <a:latin typeface="Arial"/>
                <a:cs typeface="Arial"/>
              </a:rPr>
              <a:t>within</a:t>
            </a:r>
            <a:r>
              <a:rPr sz="1300" spc="-35" dirty="0">
                <a:solidFill>
                  <a:srgbClr val="FFFFFF"/>
                </a:solidFill>
                <a:latin typeface="Arial"/>
                <a:cs typeface="Arial"/>
              </a:rPr>
              <a:t> </a:t>
            </a:r>
            <a:r>
              <a:rPr lang="en-US" sz="1300" spc="-25" dirty="0">
                <a:solidFill>
                  <a:srgbClr val="FFFFFF"/>
                </a:solidFill>
                <a:latin typeface="Arial"/>
                <a:cs typeface="Arial"/>
              </a:rPr>
              <a:t>10</a:t>
            </a:r>
            <a:r>
              <a:rPr sz="1300" spc="-25" dirty="0">
                <a:solidFill>
                  <a:srgbClr val="FFFFFF"/>
                </a:solidFill>
                <a:latin typeface="Arial"/>
                <a:cs typeface="Arial"/>
              </a:rPr>
              <a:t> </a:t>
            </a:r>
            <a:r>
              <a:rPr sz="1300" dirty="0">
                <a:solidFill>
                  <a:srgbClr val="FFFFFF"/>
                </a:solidFill>
                <a:latin typeface="Arial"/>
                <a:cs typeface="Arial"/>
              </a:rPr>
              <a:t>business</a:t>
            </a:r>
            <a:r>
              <a:rPr sz="1300" spc="-30" dirty="0">
                <a:solidFill>
                  <a:srgbClr val="FFFFFF"/>
                </a:solidFill>
                <a:latin typeface="Arial"/>
                <a:cs typeface="Arial"/>
              </a:rPr>
              <a:t> </a:t>
            </a:r>
            <a:r>
              <a:rPr sz="1300" dirty="0">
                <a:solidFill>
                  <a:srgbClr val="FFFFFF"/>
                </a:solidFill>
                <a:latin typeface="Arial"/>
                <a:cs typeface="Arial"/>
              </a:rPr>
              <a:t>days</a:t>
            </a:r>
            <a:r>
              <a:rPr sz="1300" spc="-10" dirty="0">
                <a:solidFill>
                  <a:srgbClr val="FFFFFF"/>
                </a:solidFill>
                <a:latin typeface="Arial"/>
                <a:cs typeface="Arial"/>
              </a:rPr>
              <a:t> </a:t>
            </a:r>
            <a:r>
              <a:rPr sz="1300" dirty="0">
                <a:solidFill>
                  <a:srgbClr val="FFFFFF"/>
                </a:solidFill>
                <a:latin typeface="Arial"/>
                <a:cs typeface="Arial"/>
              </a:rPr>
              <a:t>of</a:t>
            </a:r>
            <a:r>
              <a:rPr sz="1300" spc="-45" dirty="0">
                <a:solidFill>
                  <a:srgbClr val="FFFFFF"/>
                </a:solidFill>
                <a:latin typeface="Arial"/>
                <a:cs typeface="Arial"/>
              </a:rPr>
              <a:t> </a:t>
            </a:r>
            <a:r>
              <a:rPr sz="1300" spc="-10" dirty="0">
                <a:solidFill>
                  <a:srgbClr val="FFFFFF"/>
                </a:solidFill>
                <a:latin typeface="Arial"/>
                <a:cs typeface="Arial"/>
              </a:rPr>
              <a:t>receiving </a:t>
            </a:r>
            <a:r>
              <a:rPr sz="1300" dirty="0">
                <a:solidFill>
                  <a:srgbClr val="FFFFFF"/>
                </a:solidFill>
                <a:latin typeface="Arial"/>
                <a:cs typeface="Arial"/>
              </a:rPr>
              <a:t>written</a:t>
            </a:r>
            <a:r>
              <a:rPr sz="1300" spc="-30" dirty="0">
                <a:solidFill>
                  <a:srgbClr val="FFFFFF"/>
                </a:solidFill>
                <a:latin typeface="Arial"/>
                <a:cs typeface="Arial"/>
              </a:rPr>
              <a:t> </a:t>
            </a:r>
            <a:r>
              <a:rPr sz="1300" spc="-10" dirty="0">
                <a:solidFill>
                  <a:srgbClr val="FFFFFF"/>
                </a:solidFill>
                <a:latin typeface="Arial"/>
                <a:cs typeface="Arial"/>
              </a:rPr>
              <a:t>request.</a:t>
            </a:r>
            <a:endParaRPr sz="1300" dirty="0">
              <a:latin typeface="Arial"/>
              <a:cs typeface="Arial"/>
            </a:endParaRPr>
          </a:p>
        </p:txBody>
      </p:sp>
      <p:grpSp>
        <p:nvGrpSpPr>
          <p:cNvPr id="7" name="object 7">
            <a:extLst>
              <a:ext uri="{FF2B5EF4-FFF2-40B4-BE49-F238E27FC236}">
                <a16:creationId xmlns:a16="http://schemas.microsoft.com/office/drawing/2014/main" id="{7D62C380-C86F-3503-BB2F-662426872938}"/>
              </a:ext>
            </a:extLst>
          </p:cNvPr>
          <p:cNvGrpSpPr/>
          <p:nvPr/>
        </p:nvGrpSpPr>
        <p:grpSpPr>
          <a:xfrm>
            <a:off x="4721225" y="2448345"/>
            <a:ext cx="2749550" cy="2438469"/>
            <a:chOff x="3198114" y="1857755"/>
            <a:chExt cx="2749550" cy="2451354"/>
          </a:xfrm>
          <a:solidFill>
            <a:srgbClr val="43B02A"/>
          </a:solidFill>
        </p:grpSpPr>
        <p:sp>
          <p:nvSpPr>
            <p:cNvPr id="8" name="object 8">
              <a:extLst>
                <a:ext uri="{FF2B5EF4-FFF2-40B4-BE49-F238E27FC236}">
                  <a16:creationId xmlns:a16="http://schemas.microsoft.com/office/drawing/2014/main" id="{744BDD7D-4E44-4F4D-BBC6-8FF7D80F872B}"/>
                </a:ext>
              </a:extLst>
            </p:cNvPr>
            <p:cNvSpPr/>
            <p:nvPr/>
          </p:nvSpPr>
          <p:spPr>
            <a:xfrm>
              <a:off x="3198114" y="1870709"/>
              <a:ext cx="2749550" cy="2438400"/>
            </a:xfrm>
            <a:custGeom>
              <a:avLst/>
              <a:gdLst/>
              <a:ahLst/>
              <a:cxnLst/>
              <a:rect l="l" t="t" r="r" b="b"/>
              <a:pathLst>
                <a:path w="2749550" h="2438400">
                  <a:moveTo>
                    <a:pt x="2342896" y="0"/>
                  </a:moveTo>
                  <a:lnTo>
                    <a:pt x="406400" y="0"/>
                  </a:lnTo>
                  <a:lnTo>
                    <a:pt x="359012" y="2734"/>
                  </a:lnTo>
                  <a:lnTo>
                    <a:pt x="313228" y="10735"/>
                  </a:lnTo>
                  <a:lnTo>
                    <a:pt x="269353" y="23696"/>
                  </a:lnTo>
                  <a:lnTo>
                    <a:pt x="227692" y="41313"/>
                  </a:lnTo>
                  <a:lnTo>
                    <a:pt x="188551" y="63281"/>
                  </a:lnTo>
                  <a:lnTo>
                    <a:pt x="152234" y="89293"/>
                  </a:lnTo>
                  <a:lnTo>
                    <a:pt x="119046" y="119046"/>
                  </a:lnTo>
                  <a:lnTo>
                    <a:pt x="89293" y="152234"/>
                  </a:lnTo>
                  <a:lnTo>
                    <a:pt x="63281" y="188551"/>
                  </a:lnTo>
                  <a:lnTo>
                    <a:pt x="41313" y="227692"/>
                  </a:lnTo>
                  <a:lnTo>
                    <a:pt x="23696" y="269353"/>
                  </a:lnTo>
                  <a:lnTo>
                    <a:pt x="10735" y="313228"/>
                  </a:lnTo>
                  <a:lnTo>
                    <a:pt x="2734" y="359012"/>
                  </a:lnTo>
                  <a:lnTo>
                    <a:pt x="0" y="406400"/>
                  </a:lnTo>
                  <a:lnTo>
                    <a:pt x="0" y="2032000"/>
                  </a:lnTo>
                  <a:lnTo>
                    <a:pt x="2734" y="2079387"/>
                  </a:lnTo>
                  <a:lnTo>
                    <a:pt x="10735" y="2125171"/>
                  </a:lnTo>
                  <a:lnTo>
                    <a:pt x="23696" y="2169046"/>
                  </a:lnTo>
                  <a:lnTo>
                    <a:pt x="41313" y="2210707"/>
                  </a:lnTo>
                  <a:lnTo>
                    <a:pt x="63281" y="2249848"/>
                  </a:lnTo>
                  <a:lnTo>
                    <a:pt x="89293" y="2286165"/>
                  </a:lnTo>
                  <a:lnTo>
                    <a:pt x="119046" y="2319353"/>
                  </a:lnTo>
                  <a:lnTo>
                    <a:pt x="152234" y="2349106"/>
                  </a:lnTo>
                  <a:lnTo>
                    <a:pt x="188551" y="2375118"/>
                  </a:lnTo>
                  <a:lnTo>
                    <a:pt x="227692" y="2397086"/>
                  </a:lnTo>
                  <a:lnTo>
                    <a:pt x="269353" y="2414703"/>
                  </a:lnTo>
                  <a:lnTo>
                    <a:pt x="313228" y="2427664"/>
                  </a:lnTo>
                  <a:lnTo>
                    <a:pt x="359012" y="2435665"/>
                  </a:lnTo>
                  <a:lnTo>
                    <a:pt x="406400" y="2438400"/>
                  </a:lnTo>
                  <a:lnTo>
                    <a:pt x="2342896" y="2438400"/>
                  </a:lnTo>
                  <a:lnTo>
                    <a:pt x="2390283" y="2435665"/>
                  </a:lnTo>
                  <a:lnTo>
                    <a:pt x="2436067" y="2427664"/>
                  </a:lnTo>
                  <a:lnTo>
                    <a:pt x="2479942" y="2414703"/>
                  </a:lnTo>
                  <a:lnTo>
                    <a:pt x="2521603" y="2397086"/>
                  </a:lnTo>
                  <a:lnTo>
                    <a:pt x="2560744" y="2375118"/>
                  </a:lnTo>
                  <a:lnTo>
                    <a:pt x="2597061" y="2349106"/>
                  </a:lnTo>
                  <a:lnTo>
                    <a:pt x="2630249" y="2319353"/>
                  </a:lnTo>
                  <a:lnTo>
                    <a:pt x="2660002" y="2286165"/>
                  </a:lnTo>
                  <a:lnTo>
                    <a:pt x="2686014" y="2249848"/>
                  </a:lnTo>
                  <a:lnTo>
                    <a:pt x="2707982" y="2210707"/>
                  </a:lnTo>
                  <a:lnTo>
                    <a:pt x="2725599" y="2169046"/>
                  </a:lnTo>
                  <a:lnTo>
                    <a:pt x="2738560" y="2125171"/>
                  </a:lnTo>
                  <a:lnTo>
                    <a:pt x="2746561" y="2079387"/>
                  </a:lnTo>
                  <a:lnTo>
                    <a:pt x="2749296" y="2032000"/>
                  </a:lnTo>
                  <a:lnTo>
                    <a:pt x="2749296" y="406400"/>
                  </a:lnTo>
                  <a:lnTo>
                    <a:pt x="2746561" y="359012"/>
                  </a:lnTo>
                  <a:lnTo>
                    <a:pt x="2738560" y="313228"/>
                  </a:lnTo>
                  <a:lnTo>
                    <a:pt x="2725599" y="269353"/>
                  </a:lnTo>
                  <a:lnTo>
                    <a:pt x="2707982" y="227692"/>
                  </a:lnTo>
                  <a:lnTo>
                    <a:pt x="2686014" y="188551"/>
                  </a:lnTo>
                  <a:lnTo>
                    <a:pt x="2660002" y="152234"/>
                  </a:lnTo>
                  <a:lnTo>
                    <a:pt x="2630249" y="119046"/>
                  </a:lnTo>
                  <a:lnTo>
                    <a:pt x="2597061" y="89293"/>
                  </a:lnTo>
                  <a:lnTo>
                    <a:pt x="2560744" y="63281"/>
                  </a:lnTo>
                  <a:lnTo>
                    <a:pt x="2521603" y="41313"/>
                  </a:lnTo>
                  <a:lnTo>
                    <a:pt x="2479942" y="23696"/>
                  </a:lnTo>
                  <a:lnTo>
                    <a:pt x="2436067" y="10735"/>
                  </a:lnTo>
                  <a:lnTo>
                    <a:pt x="2390283" y="2734"/>
                  </a:lnTo>
                  <a:lnTo>
                    <a:pt x="2342896" y="0"/>
                  </a:lnTo>
                  <a:close/>
                </a:path>
              </a:pathLst>
            </a:custGeom>
            <a:grpFill/>
          </p:spPr>
          <p:txBody>
            <a:bodyPr wrap="square" lIns="0" tIns="0" rIns="0" bIns="0" rtlCol="0"/>
            <a:lstStyle/>
            <a:p>
              <a:endParaRPr dirty="0"/>
            </a:p>
          </p:txBody>
        </p:sp>
        <p:sp>
          <p:nvSpPr>
            <p:cNvPr id="9" name="object 9">
              <a:extLst>
                <a:ext uri="{FF2B5EF4-FFF2-40B4-BE49-F238E27FC236}">
                  <a16:creationId xmlns:a16="http://schemas.microsoft.com/office/drawing/2014/main" id="{18548762-39B8-26F5-C72A-858B0EFB7CC8}"/>
                </a:ext>
              </a:extLst>
            </p:cNvPr>
            <p:cNvSpPr/>
            <p:nvPr/>
          </p:nvSpPr>
          <p:spPr>
            <a:xfrm>
              <a:off x="3198114" y="1857755"/>
              <a:ext cx="2749550" cy="2451286"/>
            </a:xfrm>
            <a:custGeom>
              <a:avLst/>
              <a:gdLst/>
              <a:ahLst/>
              <a:cxnLst/>
              <a:rect l="l" t="t" r="r" b="b"/>
              <a:pathLst>
                <a:path w="2749550" h="2438400">
                  <a:moveTo>
                    <a:pt x="0" y="406400"/>
                  </a:moveTo>
                  <a:lnTo>
                    <a:pt x="2734" y="359012"/>
                  </a:lnTo>
                  <a:lnTo>
                    <a:pt x="10735" y="313228"/>
                  </a:lnTo>
                  <a:lnTo>
                    <a:pt x="23696" y="269353"/>
                  </a:lnTo>
                  <a:lnTo>
                    <a:pt x="41313" y="227692"/>
                  </a:lnTo>
                  <a:lnTo>
                    <a:pt x="63281" y="188551"/>
                  </a:lnTo>
                  <a:lnTo>
                    <a:pt x="89293" y="152234"/>
                  </a:lnTo>
                  <a:lnTo>
                    <a:pt x="119046" y="119046"/>
                  </a:lnTo>
                  <a:lnTo>
                    <a:pt x="152234" y="89293"/>
                  </a:lnTo>
                  <a:lnTo>
                    <a:pt x="188551" y="63281"/>
                  </a:lnTo>
                  <a:lnTo>
                    <a:pt x="227692" y="41313"/>
                  </a:lnTo>
                  <a:lnTo>
                    <a:pt x="269353" y="23696"/>
                  </a:lnTo>
                  <a:lnTo>
                    <a:pt x="313228" y="10735"/>
                  </a:lnTo>
                  <a:lnTo>
                    <a:pt x="359012" y="2734"/>
                  </a:lnTo>
                  <a:lnTo>
                    <a:pt x="406400" y="0"/>
                  </a:lnTo>
                  <a:lnTo>
                    <a:pt x="2342896" y="0"/>
                  </a:lnTo>
                  <a:lnTo>
                    <a:pt x="2390283" y="2734"/>
                  </a:lnTo>
                  <a:lnTo>
                    <a:pt x="2436067" y="10735"/>
                  </a:lnTo>
                  <a:lnTo>
                    <a:pt x="2479942" y="23696"/>
                  </a:lnTo>
                  <a:lnTo>
                    <a:pt x="2521603" y="41313"/>
                  </a:lnTo>
                  <a:lnTo>
                    <a:pt x="2560744" y="63281"/>
                  </a:lnTo>
                  <a:lnTo>
                    <a:pt x="2597061" y="89293"/>
                  </a:lnTo>
                  <a:lnTo>
                    <a:pt x="2630249" y="119046"/>
                  </a:lnTo>
                  <a:lnTo>
                    <a:pt x="2660002" y="152234"/>
                  </a:lnTo>
                  <a:lnTo>
                    <a:pt x="2686014" y="188551"/>
                  </a:lnTo>
                  <a:lnTo>
                    <a:pt x="2707982" y="227692"/>
                  </a:lnTo>
                  <a:lnTo>
                    <a:pt x="2725599" y="269353"/>
                  </a:lnTo>
                  <a:lnTo>
                    <a:pt x="2738560" y="313228"/>
                  </a:lnTo>
                  <a:lnTo>
                    <a:pt x="2746561" y="359012"/>
                  </a:lnTo>
                  <a:lnTo>
                    <a:pt x="2749296" y="406400"/>
                  </a:lnTo>
                  <a:lnTo>
                    <a:pt x="2749296" y="2032000"/>
                  </a:lnTo>
                  <a:lnTo>
                    <a:pt x="2746561" y="2079387"/>
                  </a:lnTo>
                  <a:lnTo>
                    <a:pt x="2738560" y="2125171"/>
                  </a:lnTo>
                  <a:lnTo>
                    <a:pt x="2725599" y="2169046"/>
                  </a:lnTo>
                  <a:lnTo>
                    <a:pt x="2707982" y="2210707"/>
                  </a:lnTo>
                  <a:lnTo>
                    <a:pt x="2686014" y="2249848"/>
                  </a:lnTo>
                  <a:lnTo>
                    <a:pt x="2660002" y="2286165"/>
                  </a:lnTo>
                  <a:lnTo>
                    <a:pt x="2630249" y="2319353"/>
                  </a:lnTo>
                  <a:lnTo>
                    <a:pt x="2597061" y="2349106"/>
                  </a:lnTo>
                  <a:lnTo>
                    <a:pt x="2560744" y="2375118"/>
                  </a:lnTo>
                  <a:lnTo>
                    <a:pt x="2521603" y="2397086"/>
                  </a:lnTo>
                  <a:lnTo>
                    <a:pt x="2479942" y="2414703"/>
                  </a:lnTo>
                  <a:lnTo>
                    <a:pt x="2436067" y="2427664"/>
                  </a:lnTo>
                  <a:lnTo>
                    <a:pt x="2390283" y="2435665"/>
                  </a:lnTo>
                  <a:lnTo>
                    <a:pt x="2342896" y="2438400"/>
                  </a:lnTo>
                  <a:lnTo>
                    <a:pt x="406400" y="2438400"/>
                  </a:lnTo>
                  <a:lnTo>
                    <a:pt x="359012" y="2435665"/>
                  </a:lnTo>
                  <a:lnTo>
                    <a:pt x="313228" y="2427664"/>
                  </a:lnTo>
                  <a:lnTo>
                    <a:pt x="269353" y="2414703"/>
                  </a:lnTo>
                  <a:lnTo>
                    <a:pt x="227692" y="2397086"/>
                  </a:lnTo>
                  <a:lnTo>
                    <a:pt x="188551" y="2375118"/>
                  </a:lnTo>
                  <a:lnTo>
                    <a:pt x="152234" y="2349106"/>
                  </a:lnTo>
                  <a:lnTo>
                    <a:pt x="119046" y="2319353"/>
                  </a:lnTo>
                  <a:lnTo>
                    <a:pt x="89293" y="2286165"/>
                  </a:lnTo>
                  <a:lnTo>
                    <a:pt x="63281" y="2249848"/>
                  </a:lnTo>
                  <a:lnTo>
                    <a:pt x="41313" y="2210707"/>
                  </a:lnTo>
                  <a:lnTo>
                    <a:pt x="23696" y="2169046"/>
                  </a:lnTo>
                  <a:lnTo>
                    <a:pt x="10735" y="2125171"/>
                  </a:lnTo>
                  <a:lnTo>
                    <a:pt x="2734" y="2079387"/>
                  </a:lnTo>
                  <a:lnTo>
                    <a:pt x="0" y="2032000"/>
                  </a:lnTo>
                  <a:lnTo>
                    <a:pt x="0" y="406400"/>
                  </a:lnTo>
                  <a:close/>
                </a:path>
              </a:pathLst>
            </a:custGeom>
            <a:grpFill/>
            <a:ln w="25907">
              <a:solidFill>
                <a:srgbClr val="FFFFFF"/>
              </a:solidFill>
            </a:ln>
          </p:spPr>
          <p:txBody>
            <a:bodyPr wrap="square" lIns="0" tIns="0" rIns="0" bIns="0" rtlCol="0"/>
            <a:lstStyle/>
            <a:p>
              <a:endParaRPr dirty="0"/>
            </a:p>
          </p:txBody>
        </p:sp>
      </p:grpSp>
      <p:sp>
        <p:nvSpPr>
          <p:cNvPr id="10" name="object 10">
            <a:extLst>
              <a:ext uri="{FF2B5EF4-FFF2-40B4-BE49-F238E27FC236}">
                <a16:creationId xmlns:a16="http://schemas.microsoft.com/office/drawing/2014/main" id="{E1477DE9-ACE9-7F1D-3250-6F8DC97573B0}"/>
              </a:ext>
            </a:extLst>
          </p:cNvPr>
          <p:cNvSpPr txBox="1"/>
          <p:nvPr/>
        </p:nvSpPr>
        <p:spPr>
          <a:xfrm>
            <a:off x="4880927" y="2814203"/>
            <a:ext cx="2430145" cy="1778564"/>
          </a:xfrm>
          <a:prstGeom prst="rect">
            <a:avLst/>
          </a:prstGeom>
        </p:spPr>
        <p:txBody>
          <a:bodyPr vert="horz" wrap="square" lIns="0" tIns="36195" rIns="0" bIns="0" rtlCol="0">
            <a:spAutoFit/>
          </a:bodyPr>
          <a:lstStyle/>
          <a:p>
            <a:pPr marL="12700" marR="5080" algn="ctr">
              <a:lnSpc>
                <a:spcPct val="90000"/>
              </a:lnSpc>
              <a:spcBef>
                <a:spcPts val="285"/>
              </a:spcBef>
            </a:pPr>
            <a:r>
              <a:rPr sz="1600" b="1" dirty="0">
                <a:solidFill>
                  <a:srgbClr val="FFFFFF"/>
                </a:solidFill>
                <a:latin typeface="Arial"/>
                <a:cs typeface="Arial"/>
              </a:rPr>
              <a:t>What</a:t>
            </a:r>
            <a:r>
              <a:rPr sz="1600" b="1" spc="-30" dirty="0">
                <a:solidFill>
                  <a:srgbClr val="FFFFFF"/>
                </a:solidFill>
                <a:latin typeface="Arial"/>
                <a:cs typeface="Arial"/>
              </a:rPr>
              <a:t> </a:t>
            </a:r>
            <a:r>
              <a:rPr lang="en-US" sz="1600" b="1" spc="-30" dirty="0">
                <a:solidFill>
                  <a:srgbClr val="FFFFFF"/>
                </a:solidFill>
                <a:latin typeface="Arial"/>
                <a:cs typeface="Arial"/>
              </a:rPr>
              <a:t>T</a:t>
            </a:r>
            <a:r>
              <a:rPr sz="1600" b="1" dirty="0">
                <a:solidFill>
                  <a:srgbClr val="FFFFFF"/>
                </a:solidFill>
                <a:latin typeface="Arial"/>
                <a:cs typeface="Arial"/>
              </a:rPr>
              <a:t>his</a:t>
            </a:r>
            <a:r>
              <a:rPr sz="1600" b="1" spc="-25" dirty="0">
                <a:solidFill>
                  <a:srgbClr val="FFFFFF"/>
                </a:solidFill>
                <a:latin typeface="Arial"/>
                <a:cs typeface="Arial"/>
              </a:rPr>
              <a:t> </a:t>
            </a:r>
            <a:r>
              <a:rPr lang="en-US" sz="1600" b="1" dirty="0">
                <a:solidFill>
                  <a:srgbClr val="FFFFFF"/>
                </a:solidFill>
                <a:latin typeface="Arial"/>
                <a:cs typeface="Arial"/>
              </a:rPr>
              <a:t>M</a:t>
            </a:r>
            <a:r>
              <a:rPr sz="1600" b="1" dirty="0">
                <a:solidFill>
                  <a:srgbClr val="FFFFFF"/>
                </a:solidFill>
                <a:latin typeface="Arial"/>
                <a:cs typeface="Arial"/>
              </a:rPr>
              <a:t>eans</a:t>
            </a:r>
            <a:r>
              <a:rPr sz="1600" b="1" spc="-35" dirty="0">
                <a:solidFill>
                  <a:srgbClr val="FFFFFF"/>
                </a:solidFill>
                <a:latin typeface="Arial"/>
                <a:cs typeface="Arial"/>
              </a:rPr>
              <a:t> </a:t>
            </a:r>
            <a:br>
              <a:rPr lang="en-US" sz="1600" b="1" spc="-35" dirty="0">
                <a:solidFill>
                  <a:srgbClr val="FFFFFF"/>
                </a:solidFill>
                <a:latin typeface="Arial"/>
                <a:cs typeface="Arial"/>
              </a:rPr>
            </a:br>
            <a:r>
              <a:rPr sz="1600" b="1" dirty="0">
                <a:solidFill>
                  <a:srgbClr val="FFFFFF"/>
                </a:solidFill>
                <a:latin typeface="Arial"/>
                <a:cs typeface="Arial"/>
              </a:rPr>
              <a:t>to</a:t>
            </a:r>
            <a:r>
              <a:rPr sz="1600" b="1" spc="-40" dirty="0">
                <a:solidFill>
                  <a:srgbClr val="FFFFFF"/>
                </a:solidFill>
                <a:latin typeface="Arial"/>
                <a:cs typeface="Arial"/>
              </a:rPr>
              <a:t> </a:t>
            </a:r>
            <a:r>
              <a:rPr lang="en-US" sz="1600" b="1" spc="-20" dirty="0">
                <a:solidFill>
                  <a:srgbClr val="FFFFFF"/>
                </a:solidFill>
                <a:latin typeface="Arial"/>
                <a:cs typeface="Arial"/>
              </a:rPr>
              <a:t>Y</a:t>
            </a:r>
            <a:r>
              <a:rPr sz="1600" b="1" spc="-20" dirty="0">
                <a:solidFill>
                  <a:srgbClr val="FFFFFF"/>
                </a:solidFill>
                <a:latin typeface="Arial"/>
                <a:cs typeface="Arial"/>
              </a:rPr>
              <a:t>ou</a:t>
            </a:r>
            <a:r>
              <a:rPr lang="en-US" sz="1600" b="1" spc="-20" dirty="0">
                <a:solidFill>
                  <a:srgbClr val="FFFFFF"/>
                </a:solidFill>
                <a:latin typeface="Arial"/>
                <a:cs typeface="Arial"/>
              </a:rPr>
              <a:t>?</a:t>
            </a:r>
          </a:p>
          <a:p>
            <a:pPr marL="12700" marR="5080" algn="ctr">
              <a:lnSpc>
                <a:spcPct val="90000"/>
              </a:lnSpc>
              <a:spcBef>
                <a:spcPts val="285"/>
              </a:spcBef>
            </a:pPr>
            <a:br>
              <a:rPr lang="en-US" sz="1300" dirty="0">
                <a:solidFill>
                  <a:srgbClr val="FFFFFF"/>
                </a:solidFill>
                <a:latin typeface="Arial"/>
                <a:cs typeface="Arial"/>
              </a:rPr>
            </a:br>
            <a:r>
              <a:rPr sz="1300" dirty="0">
                <a:solidFill>
                  <a:srgbClr val="FFFFFF"/>
                </a:solidFill>
                <a:latin typeface="Arial"/>
                <a:cs typeface="Arial"/>
              </a:rPr>
              <a:t>If</a:t>
            </a:r>
            <a:r>
              <a:rPr sz="1300" spc="-40" dirty="0">
                <a:solidFill>
                  <a:srgbClr val="FFFFFF"/>
                </a:solidFill>
                <a:latin typeface="Arial"/>
                <a:cs typeface="Arial"/>
              </a:rPr>
              <a:t> </a:t>
            </a:r>
            <a:r>
              <a:rPr sz="1300" dirty="0">
                <a:solidFill>
                  <a:srgbClr val="FFFFFF"/>
                </a:solidFill>
                <a:latin typeface="Arial"/>
                <a:cs typeface="Arial"/>
              </a:rPr>
              <a:t>requested</a:t>
            </a:r>
            <a:r>
              <a:rPr lang="en-US" sz="1300" dirty="0">
                <a:solidFill>
                  <a:srgbClr val="FFFFFF"/>
                </a:solidFill>
                <a:latin typeface="Arial"/>
                <a:cs typeface="Arial"/>
              </a:rPr>
              <a:t>,</a:t>
            </a:r>
            <a:r>
              <a:rPr sz="1300" spc="-55" dirty="0">
                <a:solidFill>
                  <a:srgbClr val="FFFFFF"/>
                </a:solidFill>
                <a:latin typeface="Arial"/>
                <a:cs typeface="Arial"/>
              </a:rPr>
              <a:t> </a:t>
            </a:r>
            <a:r>
              <a:rPr sz="1300" dirty="0">
                <a:solidFill>
                  <a:srgbClr val="FFFFFF"/>
                </a:solidFill>
                <a:latin typeface="Arial"/>
                <a:cs typeface="Arial"/>
              </a:rPr>
              <a:t>you</a:t>
            </a:r>
            <a:r>
              <a:rPr sz="1300" spc="5" dirty="0">
                <a:solidFill>
                  <a:srgbClr val="FFFFFF"/>
                </a:solidFill>
                <a:latin typeface="Arial"/>
                <a:cs typeface="Arial"/>
              </a:rPr>
              <a:t> </a:t>
            </a:r>
            <a:r>
              <a:rPr sz="1300" dirty="0">
                <a:solidFill>
                  <a:srgbClr val="FFFFFF"/>
                </a:solidFill>
                <a:latin typeface="Arial"/>
                <a:cs typeface="Arial"/>
              </a:rPr>
              <a:t>will</a:t>
            </a:r>
            <a:r>
              <a:rPr sz="1300" spc="-55" dirty="0">
                <a:solidFill>
                  <a:srgbClr val="FFFFFF"/>
                </a:solidFill>
                <a:latin typeface="Arial"/>
                <a:cs typeface="Arial"/>
              </a:rPr>
              <a:t> </a:t>
            </a:r>
            <a:r>
              <a:rPr sz="1300" dirty="0">
                <a:solidFill>
                  <a:srgbClr val="FFFFFF"/>
                </a:solidFill>
                <a:latin typeface="Arial"/>
                <a:cs typeface="Arial"/>
              </a:rPr>
              <a:t>need</a:t>
            </a:r>
            <a:r>
              <a:rPr sz="1300" spc="-45" dirty="0">
                <a:solidFill>
                  <a:srgbClr val="FFFFFF"/>
                </a:solidFill>
                <a:latin typeface="Arial"/>
                <a:cs typeface="Arial"/>
              </a:rPr>
              <a:t> </a:t>
            </a:r>
            <a:r>
              <a:rPr sz="1300" spc="-25" dirty="0">
                <a:solidFill>
                  <a:srgbClr val="FFFFFF"/>
                </a:solidFill>
                <a:latin typeface="Arial"/>
                <a:cs typeface="Arial"/>
              </a:rPr>
              <a:t>to </a:t>
            </a:r>
            <a:r>
              <a:rPr sz="1300" dirty="0">
                <a:solidFill>
                  <a:srgbClr val="FFFFFF"/>
                </a:solidFill>
                <a:latin typeface="Arial"/>
                <a:cs typeface="Arial"/>
              </a:rPr>
              <a:t>provide</a:t>
            </a:r>
            <a:r>
              <a:rPr sz="1300" spc="-55" dirty="0">
                <a:solidFill>
                  <a:srgbClr val="FFFFFF"/>
                </a:solidFill>
                <a:latin typeface="Arial"/>
                <a:cs typeface="Arial"/>
              </a:rPr>
              <a:t> </a:t>
            </a:r>
            <a:r>
              <a:rPr sz="1300" dirty="0">
                <a:solidFill>
                  <a:srgbClr val="FFFFFF"/>
                </a:solidFill>
                <a:latin typeface="Arial"/>
                <a:cs typeface="Arial"/>
              </a:rPr>
              <a:t>the</a:t>
            </a:r>
            <a:r>
              <a:rPr sz="1300" spc="-50" dirty="0">
                <a:solidFill>
                  <a:srgbClr val="FFFFFF"/>
                </a:solidFill>
                <a:latin typeface="Arial"/>
                <a:cs typeface="Arial"/>
              </a:rPr>
              <a:t> </a:t>
            </a:r>
            <a:r>
              <a:rPr sz="1300" spc="-10" dirty="0">
                <a:solidFill>
                  <a:srgbClr val="FFFFFF"/>
                </a:solidFill>
                <a:latin typeface="Arial"/>
                <a:cs typeface="Arial"/>
              </a:rPr>
              <a:t>requested </a:t>
            </a:r>
            <a:r>
              <a:rPr sz="1300" dirty="0">
                <a:solidFill>
                  <a:srgbClr val="FFFFFF"/>
                </a:solidFill>
                <a:latin typeface="Arial"/>
                <a:cs typeface="Arial"/>
              </a:rPr>
              <a:t>information</a:t>
            </a:r>
            <a:r>
              <a:rPr sz="1300" spc="-65" dirty="0">
                <a:solidFill>
                  <a:srgbClr val="FFFFFF"/>
                </a:solidFill>
                <a:latin typeface="Arial"/>
                <a:cs typeface="Arial"/>
              </a:rPr>
              <a:t> </a:t>
            </a:r>
            <a:r>
              <a:rPr sz="1300" dirty="0">
                <a:solidFill>
                  <a:srgbClr val="FFFFFF"/>
                </a:solidFill>
                <a:latin typeface="Arial"/>
                <a:cs typeface="Arial"/>
              </a:rPr>
              <a:t>to</a:t>
            </a:r>
            <a:r>
              <a:rPr sz="1300" spc="-30" dirty="0">
                <a:solidFill>
                  <a:srgbClr val="FFFFFF"/>
                </a:solidFill>
                <a:latin typeface="Arial"/>
                <a:cs typeface="Arial"/>
              </a:rPr>
              <a:t> </a:t>
            </a:r>
            <a:r>
              <a:rPr sz="1300" dirty="0">
                <a:solidFill>
                  <a:srgbClr val="FFFFFF"/>
                </a:solidFill>
                <a:latin typeface="Arial"/>
                <a:cs typeface="Arial"/>
              </a:rPr>
              <a:t>the</a:t>
            </a:r>
            <a:r>
              <a:rPr sz="1300" spc="-35" dirty="0">
                <a:solidFill>
                  <a:srgbClr val="FFFFFF"/>
                </a:solidFill>
                <a:latin typeface="Arial"/>
                <a:cs typeface="Arial"/>
              </a:rPr>
              <a:t> </a:t>
            </a:r>
            <a:r>
              <a:rPr sz="1300" spc="-10" dirty="0">
                <a:solidFill>
                  <a:srgbClr val="FFFFFF"/>
                </a:solidFill>
                <a:latin typeface="Arial"/>
                <a:cs typeface="Arial"/>
              </a:rPr>
              <a:t>bank.</a:t>
            </a:r>
            <a:r>
              <a:rPr lang="en-US" sz="1300" spc="-10" dirty="0">
                <a:solidFill>
                  <a:srgbClr val="FFFFFF"/>
                </a:solidFill>
                <a:latin typeface="Arial"/>
                <a:cs typeface="Arial"/>
              </a:rPr>
              <a:t> If you do not provide the requested information, the return may be posted to your account.</a:t>
            </a:r>
            <a:endParaRPr sz="1300" dirty="0">
              <a:latin typeface="Arial"/>
              <a:cs typeface="Arial"/>
            </a:endParaRPr>
          </a:p>
        </p:txBody>
      </p:sp>
      <p:grpSp>
        <p:nvGrpSpPr>
          <p:cNvPr id="11" name="object 11">
            <a:extLst>
              <a:ext uri="{FF2B5EF4-FFF2-40B4-BE49-F238E27FC236}">
                <a16:creationId xmlns:a16="http://schemas.microsoft.com/office/drawing/2014/main" id="{58ECB596-B959-ED62-10DD-D4A7D7D73873}"/>
              </a:ext>
            </a:extLst>
          </p:cNvPr>
          <p:cNvGrpSpPr/>
          <p:nvPr/>
        </p:nvGrpSpPr>
        <p:grpSpPr>
          <a:xfrm>
            <a:off x="8109578" y="2448345"/>
            <a:ext cx="2775585" cy="2464435"/>
            <a:chOff x="6071615" y="1857755"/>
            <a:chExt cx="2775585" cy="2464435"/>
          </a:xfrm>
          <a:solidFill>
            <a:srgbClr val="1B365D"/>
          </a:solidFill>
        </p:grpSpPr>
        <p:sp>
          <p:nvSpPr>
            <p:cNvPr id="12" name="object 12">
              <a:extLst>
                <a:ext uri="{FF2B5EF4-FFF2-40B4-BE49-F238E27FC236}">
                  <a16:creationId xmlns:a16="http://schemas.microsoft.com/office/drawing/2014/main" id="{6B3C5C2A-C4B4-8B35-6FAF-472FBDF1D51B}"/>
                </a:ext>
              </a:extLst>
            </p:cNvPr>
            <p:cNvSpPr/>
            <p:nvPr/>
          </p:nvSpPr>
          <p:spPr>
            <a:xfrm>
              <a:off x="6084569" y="1870709"/>
              <a:ext cx="2749550" cy="2438400"/>
            </a:xfrm>
            <a:custGeom>
              <a:avLst/>
              <a:gdLst/>
              <a:ahLst/>
              <a:cxnLst/>
              <a:rect l="l" t="t" r="r" b="b"/>
              <a:pathLst>
                <a:path w="2749550" h="2438400">
                  <a:moveTo>
                    <a:pt x="2342896" y="0"/>
                  </a:moveTo>
                  <a:lnTo>
                    <a:pt x="406400" y="0"/>
                  </a:lnTo>
                  <a:lnTo>
                    <a:pt x="359012" y="2734"/>
                  </a:lnTo>
                  <a:lnTo>
                    <a:pt x="313228" y="10735"/>
                  </a:lnTo>
                  <a:lnTo>
                    <a:pt x="269353" y="23696"/>
                  </a:lnTo>
                  <a:lnTo>
                    <a:pt x="227692" y="41313"/>
                  </a:lnTo>
                  <a:lnTo>
                    <a:pt x="188551" y="63281"/>
                  </a:lnTo>
                  <a:lnTo>
                    <a:pt x="152234" y="89293"/>
                  </a:lnTo>
                  <a:lnTo>
                    <a:pt x="119046" y="119046"/>
                  </a:lnTo>
                  <a:lnTo>
                    <a:pt x="89293" y="152234"/>
                  </a:lnTo>
                  <a:lnTo>
                    <a:pt x="63281" y="188551"/>
                  </a:lnTo>
                  <a:lnTo>
                    <a:pt x="41313" y="227692"/>
                  </a:lnTo>
                  <a:lnTo>
                    <a:pt x="23696" y="269353"/>
                  </a:lnTo>
                  <a:lnTo>
                    <a:pt x="10735" y="313228"/>
                  </a:lnTo>
                  <a:lnTo>
                    <a:pt x="2734" y="359012"/>
                  </a:lnTo>
                  <a:lnTo>
                    <a:pt x="0" y="406400"/>
                  </a:lnTo>
                  <a:lnTo>
                    <a:pt x="0" y="2032000"/>
                  </a:lnTo>
                  <a:lnTo>
                    <a:pt x="2734" y="2079387"/>
                  </a:lnTo>
                  <a:lnTo>
                    <a:pt x="10735" y="2125171"/>
                  </a:lnTo>
                  <a:lnTo>
                    <a:pt x="23696" y="2169046"/>
                  </a:lnTo>
                  <a:lnTo>
                    <a:pt x="41313" y="2210707"/>
                  </a:lnTo>
                  <a:lnTo>
                    <a:pt x="63281" y="2249848"/>
                  </a:lnTo>
                  <a:lnTo>
                    <a:pt x="89293" y="2286165"/>
                  </a:lnTo>
                  <a:lnTo>
                    <a:pt x="119046" y="2319353"/>
                  </a:lnTo>
                  <a:lnTo>
                    <a:pt x="152234" y="2349106"/>
                  </a:lnTo>
                  <a:lnTo>
                    <a:pt x="188551" y="2375118"/>
                  </a:lnTo>
                  <a:lnTo>
                    <a:pt x="227692" y="2397086"/>
                  </a:lnTo>
                  <a:lnTo>
                    <a:pt x="269353" y="2414703"/>
                  </a:lnTo>
                  <a:lnTo>
                    <a:pt x="313228" y="2427664"/>
                  </a:lnTo>
                  <a:lnTo>
                    <a:pt x="359012" y="2435665"/>
                  </a:lnTo>
                  <a:lnTo>
                    <a:pt x="406400" y="2438400"/>
                  </a:lnTo>
                  <a:lnTo>
                    <a:pt x="2342896" y="2438400"/>
                  </a:lnTo>
                  <a:lnTo>
                    <a:pt x="2390283" y="2435665"/>
                  </a:lnTo>
                  <a:lnTo>
                    <a:pt x="2436067" y="2427664"/>
                  </a:lnTo>
                  <a:lnTo>
                    <a:pt x="2479942" y="2414703"/>
                  </a:lnTo>
                  <a:lnTo>
                    <a:pt x="2521603" y="2397086"/>
                  </a:lnTo>
                  <a:lnTo>
                    <a:pt x="2560744" y="2375118"/>
                  </a:lnTo>
                  <a:lnTo>
                    <a:pt x="2597061" y="2349106"/>
                  </a:lnTo>
                  <a:lnTo>
                    <a:pt x="2630249" y="2319353"/>
                  </a:lnTo>
                  <a:lnTo>
                    <a:pt x="2660002" y="2286165"/>
                  </a:lnTo>
                  <a:lnTo>
                    <a:pt x="2686014" y="2249848"/>
                  </a:lnTo>
                  <a:lnTo>
                    <a:pt x="2707982" y="2210707"/>
                  </a:lnTo>
                  <a:lnTo>
                    <a:pt x="2725599" y="2169046"/>
                  </a:lnTo>
                  <a:lnTo>
                    <a:pt x="2738560" y="2125171"/>
                  </a:lnTo>
                  <a:lnTo>
                    <a:pt x="2746561" y="2079387"/>
                  </a:lnTo>
                  <a:lnTo>
                    <a:pt x="2749296" y="2032000"/>
                  </a:lnTo>
                  <a:lnTo>
                    <a:pt x="2749296" y="406400"/>
                  </a:lnTo>
                  <a:lnTo>
                    <a:pt x="2746561" y="359012"/>
                  </a:lnTo>
                  <a:lnTo>
                    <a:pt x="2738560" y="313228"/>
                  </a:lnTo>
                  <a:lnTo>
                    <a:pt x="2725599" y="269353"/>
                  </a:lnTo>
                  <a:lnTo>
                    <a:pt x="2707982" y="227692"/>
                  </a:lnTo>
                  <a:lnTo>
                    <a:pt x="2686014" y="188551"/>
                  </a:lnTo>
                  <a:lnTo>
                    <a:pt x="2660002" y="152234"/>
                  </a:lnTo>
                  <a:lnTo>
                    <a:pt x="2630249" y="119046"/>
                  </a:lnTo>
                  <a:lnTo>
                    <a:pt x="2597061" y="89293"/>
                  </a:lnTo>
                  <a:lnTo>
                    <a:pt x="2560744" y="63281"/>
                  </a:lnTo>
                  <a:lnTo>
                    <a:pt x="2521603" y="41313"/>
                  </a:lnTo>
                  <a:lnTo>
                    <a:pt x="2479942" y="23696"/>
                  </a:lnTo>
                  <a:lnTo>
                    <a:pt x="2436067" y="10735"/>
                  </a:lnTo>
                  <a:lnTo>
                    <a:pt x="2390283" y="2734"/>
                  </a:lnTo>
                  <a:lnTo>
                    <a:pt x="2342896" y="0"/>
                  </a:lnTo>
                  <a:close/>
                </a:path>
              </a:pathLst>
            </a:custGeom>
            <a:grpFill/>
          </p:spPr>
          <p:txBody>
            <a:bodyPr wrap="square" lIns="0" tIns="0" rIns="0" bIns="0" rtlCol="0"/>
            <a:lstStyle/>
            <a:p>
              <a:endParaRPr dirty="0"/>
            </a:p>
          </p:txBody>
        </p:sp>
        <p:sp>
          <p:nvSpPr>
            <p:cNvPr id="13" name="object 13">
              <a:extLst>
                <a:ext uri="{FF2B5EF4-FFF2-40B4-BE49-F238E27FC236}">
                  <a16:creationId xmlns:a16="http://schemas.microsoft.com/office/drawing/2014/main" id="{F12E8ACD-AD92-2878-4761-82398C995303}"/>
                </a:ext>
              </a:extLst>
            </p:cNvPr>
            <p:cNvSpPr/>
            <p:nvPr/>
          </p:nvSpPr>
          <p:spPr>
            <a:xfrm>
              <a:off x="6084569" y="1870709"/>
              <a:ext cx="2749550" cy="2438400"/>
            </a:xfrm>
            <a:custGeom>
              <a:avLst/>
              <a:gdLst/>
              <a:ahLst/>
              <a:cxnLst/>
              <a:rect l="l" t="t" r="r" b="b"/>
              <a:pathLst>
                <a:path w="2749550" h="2438400">
                  <a:moveTo>
                    <a:pt x="0" y="406400"/>
                  </a:moveTo>
                  <a:lnTo>
                    <a:pt x="2734" y="359012"/>
                  </a:lnTo>
                  <a:lnTo>
                    <a:pt x="10735" y="313228"/>
                  </a:lnTo>
                  <a:lnTo>
                    <a:pt x="23696" y="269353"/>
                  </a:lnTo>
                  <a:lnTo>
                    <a:pt x="41313" y="227692"/>
                  </a:lnTo>
                  <a:lnTo>
                    <a:pt x="63281" y="188551"/>
                  </a:lnTo>
                  <a:lnTo>
                    <a:pt x="89293" y="152234"/>
                  </a:lnTo>
                  <a:lnTo>
                    <a:pt x="119046" y="119046"/>
                  </a:lnTo>
                  <a:lnTo>
                    <a:pt x="152234" y="89293"/>
                  </a:lnTo>
                  <a:lnTo>
                    <a:pt x="188551" y="63281"/>
                  </a:lnTo>
                  <a:lnTo>
                    <a:pt x="227692" y="41313"/>
                  </a:lnTo>
                  <a:lnTo>
                    <a:pt x="269353" y="23696"/>
                  </a:lnTo>
                  <a:lnTo>
                    <a:pt x="313228" y="10735"/>
                  </a:lnTo>
                  <a:lnTo>
                    <a:pt x="359012" y="2734"/>
                  </a:lnTo>
                  <a:lnTo>
                    <a:pt x="406400" y="0"/>
                  </a:lnTo>
                  <a:lnTo>
                    <a:pt x="2342896" y="0"/>
                  </a:lnTo>
                  <a:lnTo>
                    <a:pt x="2390283" y="2734"/>
                  </a:lnTo>
                  <a:lnTo>
                    <a:pt x="2436067" y="10735"/>
                  </a:lnTo>
                  <a:lnTo>
                    <a:pt x="2479942" y="23696"/>
                  </a:lnTo>
                  <a:lnTo>
                    <a:pt x="2521603" y="41313"/>
                  </a:lnTo>
                  <a:lnTo>
                    <a:pt x="2560744" y="63281"/>
                  </a:lnTo>
                  <a:lnTo>
                    <a:pt x="2597061" y="89293"/>
                  </a:lnTo>
                  <a:lnTo>
                    <a:pt x="2630249" y="119046"/>
                  </a:lnTo>
                  <a:lnTo>
                    <a:pt x="2660002" y="152234"/>
                  </a:lnTo>
                  <a:lnTo>
                    <a:pt x="2686014" y="188551"/>
                  </a:lnTo>
                  <a:lnTo>
                    <a:pt x="2707982" y="227692"/>
                  </a:lnTo>
                  <a:lnTo>
                    <a:pt x="2725599" y="269353"/>
                  </a:lnTo>
                  <a:lnTo>
                    <a:pt x="2738560" y="313228"/>
                  </a:lnTo>
                  <a:lnTo>
                    <a:pt x="2746561" y="359012"/>
                  </a:lnTo>
                  <a:lnTo>
                    <a:pt x="2749296" y="406400"/>
                  </a:lnTo>
                  <a:lnTo>
                    <a:pt x="2749296" y="2032000"/>
                  </a:lnTo>
                  <a:lnTo>
                    <a:pt x="2746561" y="2079387"/>
                  </a:lnTo>
                  <a:lnTo>
                    <a:pt x="2738560" y="2125171"/>
                  </a:lnTo>
                  <a:lnTo>
                    <a:pt x="2725599" y="2169046"/>
                  </a:lnTo>
                  <a:lnTo>
                    <a:pt x="2707982" y="2210707"/>
                  </a:lnTo>
                  <a:lnTo>
                    <a:pt x="2686014" y="2249848"/>
                  </a:lnTo>
                  <a:lnTo>
                    <a:pt x="2660002" y="2286165"/>
                  </a:lnTo>
                  <a:lnTo>
                    <a:pt x="2630249" y="2319353"/>
                  </a:lnTo>
                  <a:lnTo>
                    <a:pt x="2597061" y="2349106"/>
                  </a:lnTo>
                  <a:lnTo>
                    <a:pt x="2560744" y="2375118"/>
                  </a:lnTo>
                  <a:lnTo>
                    <a:pt x="2521603" y="2397086"/>
                  </a:lnTo>
                  <a:lnTo>
                    <a:pt x="2479942" y="2414703"/>
                  </a:lnTo>
                  <a:lnTo>
                    <a:pt x="2436067" y="2427664"/>
                  </a:lnTo>
                  <a:lnTo>
                    <a:pt x="2390283" y="2435665"/>
                  </a:lnTo>
                  <a:lnTo>
                    <a:pt x="2342896" y="2438400"/>
                  </a:lnTo>
                  <a:lnTo>
                    <a:pt x="406400" y="2438400"/>
                  </a:lnTo>
                  <a:lnTo>
                    <a:pt x="359012" y="2435665"/>
                  </a:lnTo>
                  <a:lnTo>
                    <a:pt x="313228" y="2427664"/>
                  </a:lnTo>
                  <a:lnTo>
                    <a:pt x="269353" y="2414703"/>
                  </a:lnTo>
                  <a:lnTo>
                    <a:pt x="227692" y="2397086"/>
                  </a:lnTo>
                  <a:lnTo>
                    <a:pt x="188551" y="2375118"/>
                  </a:lnTo>
                  <a:lnTo>
                    <a:pt x="152234" y="2349106"/>
                  </a:lnTo>
                  <a:lnTo>
                    <a:pt x="119046" y="2319353"/>
                  </a:lnTo>
                  <a:lnTo>
                    <a:pt x="89293" y="2286165"/>
                  </a:lnTo>
                  <a:lnTo>
                    <a:pt x="63281" y="2249848"/>
                  </a:lnTo>
                  <a:lnTo>
                    <a:pt x="41313" y="2210707"/>
                  </a:lnTo>
                  <a:lnTo>
                    <a:pt x="23696" y="2169046"/>
                  </a:lnTo>
                  <a:lnTo>
                    <a:pt x="10735" y="2125171"/>
                  </a:lnTo>
                  <a:lnTo>
                    <a:pt x="2734" y="2079387"/>
                  </a:lnTo>
                  <a:lnTo>
                    <a:pt x="0" y="2032000"/>
                  </a:lnTo>
                  <a:lnTo>
                    <a:pt x="0" y="406400"/>
                  </a:lnTo>
                  <a:close/>
                </a:path>
              </a:pathLst>
            </a:custGeom>
            <a:grpFill/>
            <a:ln w="25907">
              <a:solidFill>
                <a:srgbClr val="FFFFFF"/>
              </a:solidFill>
            </a:ln>
          </p:spPr>
          <p:txBody>
            <a:bodyPr wrap="square" lIns="0" tIns="0" rIns="0" bIns="0" rtlCol="0"/>
            <a:lstStyle/>
            <a:p>
              <a:endParaRPr dirty="0"/>
            </a:p>
          </p:txBody>
        </p:sp>
      </p:grpSp>
      <p:sp>
        <p:nvSpPr>
          <p:cNvPr id="14" name="object 14">
            <a:extLst>
              <a:ext uri="{FF2B5EF4-FFF2-40B4-BE49-F238E27FC236}">
                <a16:creationId xmlns:a16="http://schemas.microsoft.com/office/drawing/2014/main" id="{032A6B0E-654C-FBBE-8EFC-B6BD1D26D037}"/>
              </a:ext>
            </a:extLst>
          </p:cNvPr>
          <p:cNvSpPr txBox="1"/>
          <p:nvPr/>
        </p:nvSpPr>
        <p:spPr>
          <a:xfrm>
            <a:off x="8270804" y="2764222"/>
            <a:ext cx="2453005" cy="1832553"/>
          </a:xfrm>
          <a:prstGeom prst="rect">
            <a:avLst/>
          </a:prstGeom>
        </p:spPr>
        <p:txBody>
          <a:bodyPr vert="horz" wrap="square" lIns="0" tIns="31750" rIns="0" bIns="0" rtlCol="0">
            <a:spAutoFit/>
          </a:bodyPr>
          <a:lstStyle/>
          <a:p>
            <a:pPr marL="12065" marR="5080" algn="ctr">
              <a:lnSpc>
                <a:spcPct val="90000"/>
              </a:lnSpc>
              <a:spcBef>
                <a:spcPts val="250"/>
              </a:spcBef>
            </a:pPr>
            <a:r>
              <a:rPr sz="1300" dirty="0">
                <a:solidFill>
                  <a:srgbClr val="FFFFFF"/>
                </a:solidFill>
                <a:latin typeface="Arial"/>
                <a:cs typeface="Arial"/>
              </a:rPr>
              <a:t>When</a:t>
            </a:r>
            <a:r>
              <a:rPr sz="1300" spc="-20" dirty="0">
                <a:solidFill>
                  <a:srgbClr val="FFFFFF"/>
                </a:solidFill>
                <a:latin typeface="Arial"/>
                <a:cs typeface="Arial"/>
              </a:rPr>
              <a:t> </a:t>
            </a:r>
            <a:r>
              <a:rPr sz="1300" dirty="0">
                <a:solidFill>
                  <a:srgbClr val="FFFFFF"/>
                </a:solidFill>
                <a:latin typeface="Arial"/>
                <a:cs typeface="Arial"/>
              </a:rPr>
              <a:t>a</a:t>
            </a:r>
            <a:r>
              <a:rPr sz="1300" spc="-30" dirty="0">
                <a:solidFill>
                  <a:srgbClr val="FFFFFF"/>
                </a:solidFill>
                <a:latin typeface="Arial"/>
                <a:cs typeface="Arial"/>
              </a:rPr>
              <a:t> </a:t>
            </a:r>
            <a:r>
              <a:rPr sz="1300" b="1" dirty="0">
                <a:solidFill>
                  <a:srgbClr val="FFFFFF"/>
                </a:solidFill>
                <a:latin typeface="Arial"/>
                <a:cs typeface="Arial"/>
              </a:rPr>
              <a:t>NOC</a:t>
            </a:r>
            <a:r>
              <a:rPr sz="1300" spc="-40" dirty="0">
                <a:solidFill>
                  <a:srgbClr val="FFFFFF"/>
                </a:solidFill>
                <a:latin typeface="Arial"/>
                <a:cs typeface="Arial"/>
              </a:rPr>
              <a:t> </a:t>
            </a:r>
            <a:r>
              <a:rPr sz="1300" dirty="0">
                <a:solidFill>
                  <a:srgbClr val="FFFFFF"/>
                </a:solidFill>
                <a:latin typeface="Arial"/>
                <a:cs typeface="Arial"/>
              </a:rPr>
              <a:t>(Notification</a:t>
            </a:r>
            <a:r>
              <a:rPr sz="1300" spc="15" dirty="0">
                <a:solidFill>
                  <a:srgbClr val="FFFFFF"/>
                </a:solidFill>
                <a:latin typeface="Arial"/>
                <a:cs typeface="Arial"/>
              </a:rPr>
              <a:t> </a:t>
            </a:r>
            <a:r>
              <a:rPr sz="1300" spc="-25" dirty="0">
                <a:solidFill>
                  <a:srgbClr val="FFFFFF"/>
                </a:solidFill>
                <a:latin typeface="Arial"/>
                <a:cs typeface="Arial"/>
              </a:rPr>
              <a:t>of </a:t>
            </a:r>
            <a:r>
              <a:rPr sz="1300" dirty="0">
                <a:solidFill>
                  <a:srgbClr val="FFFFFF"/>
                </a:solidFill>
                <a:latin typeface="Arial"/>
                <a:cs typeface="Arial"/>
              </a:rPr>
              <a:t>Change)</a:t>
            </a:r>
            <a:r>
              <a:rPr sz="1300" spc="-10" dirty="0">
                <a:solidFill>
                  <a:srgbClr val="FFFFFF"/>
                </a:solidFill>
                <a:latin typeface="Arial"/>
                <a:cs typeface="Arial"/>
              </a:rPr>
              <a:t> </a:t>
            </a:r>
            <a:r>
              <a:rPr sz="1300" dirty="0">
                <a:solidFill>
                  <a:srgbClr val="FFFFFF"/>
                </a:solidFill>
                <a:latin typeface="Arial"/>
                <a:cs typeface="Arial"/>
              </a:rPr>
              <a:t>is</a:t>
            </a:r>
            <a:r>
              <a:rPr sz="1300" spc="-45" dirty="0">
                <a:solidFill>
                  <a:srgbClr val="FFFFFF"/>
                </a:solidFill>
                <a:latin typeface="Arial"/>
                <a:cs typeface="Arial"/>
              </a:rPr>
              <a:t> </a:t>
            </a:r>
            <a:r>
              <a:rPr sz="1300" dirty="0">
                <a:solidFill>
                  <a:srgbClr val="FFFFFF"/>
                </a:solidFill>
                <a:latin typeface="Arial"/>
                <a:cs typeface="Arial"/>
              </a:rPr>
              <a:t>received</a:t>
            </a:r>
            <a:r>
              <a:rPr sz="1300" spc="5" dirty="0">
                <a:solidFill>
                  <a:srgbClr val="FFFFFF"/>
                </a:solidFill>
                <a:latin typeface="Arial"/>
                <a:cs typeface="Arial"/>
              </a:rPr>
              <a:t> </a:t>
            </a:r>
            <a:r>
              <a:rPr sz="1300" dirty="0">
                <a:solidFill>
                  <a:srgbClr val="FFFFFF"/>
                </a:solidFill>
                <a:latin typeface="Arial"/>
                <a:cs typeface="Arial"/>
              </a:rPr>
              <a:t>from</a:t>
            </a:r>
            <a:r>
              <a:rPr sz="1300" spc="-35" dirty="0">
                <a:solidFill>
                  <a:srgbClr val="FFFFFF"/>
                </a:solidFill>
                <a:latin typeface="Arial"/>
                <a:cs typeface="Arial"/>
              </a:rPr>
              <a:t> </a:t>
            </a:r>
            <a:r>
              <a:rPr sz="1300" spc="-25" dirty="0">
                <a:solidFill>
                  <a:srgbClr val="FFFFFF"/>
                </a:solidFill>
                <a:latin typeface="Arial"/>
                <a:cs typeface="Arial"/>
              </a:rPr>
              <a:t>the </a:t>
            </a:r>
            <a:r>
              <a:rPr sz="1300" dirty="0">
                <a:solidFill>
                  <a:srgbClr val="FFFFFF"/>
                </a:solidFill>
                <a:latin typeface="Arial"/>
                <a:cs typeface="Arial"/>
              </a:rPr>
              <a:t>Federal</a:t>
            </a:r>
            <a:r>
              <a:rPr sz="1300" spc="-35" dirty="0">
                <a:solidFill>
                  <a:srgbClr val="FFFFFF"/>
                </a:solidFill>
                <a:latin typeface="Arial"/>
                <a:cs typeface="Arial"/>
              </a:rPr>
              <a:t> </a:t>
            </a:r>
            <a:r>
              <a:rPr sz="1300" dirty="0">
                <a:solidFill>
                  <a:srgbClr val="FFFFFF"/>
                </a:solidFill>
                <a:latin typeface="Arial"/>
                <a:cs typeface="Arial"/>
              </a:rPr>
              <a:t>Reserve,</a:t>
            </a:r>
            <a:r>
              <a:rPr sz="1300" spc="-25" dirty="0">
                <a:solidFill>
                  <a:srgbClr val="FFFFFF"/>
                </a:solidFill>
                <a:latin typeface="Arial"/>
                <a:cs typeface="Arial"/>
              </a:rPr>
              <a:t> </a:t>
            </a:r>
            <a:r>
              <a:rPr sz="1300" dirty="0">
                <a:solidFill>
                  <a:srgbClr val="FFFFFF"/>
                </a:solidFill>
                <a:latin typeface="Arial"/>
                <a:cs typeface="Arial"/>
              </a:rPr>
              <a:t>the</a:t>
            </a:r>
            <a:r>
              <a:rPr sz="1300" spc="-40" dirty="0">
                <a:solidFill>
                  <a:srgbClr val="FFFFFF"/>
                </a:solidFill>
                <a:latin typeface="Arial"/>
                <a:cs typeface="Arial"/>
              </a:rPr>
              <a:t> </a:t>
            </a:r>
            <a:r>
              <a:rPr sz="1300" spc="-10" dirty="0">
                <a:solidFill>
                  <a:srgbClr val="FFFFFF"/>
                </a:solidFill>
                <a:latin typeface="Arial"/>
                <a:cs typeface="Arial"/>
              </a:rPr>
              <a:t>online </a:t>
            </a:r>
            <a:r>
              <a:rPr sz="1300" dirty="0">
                <a:solidFill>
                  <a:srgbClr val="FFFFFF"/>
                </a:solidFill>
                <a:latin typeface="Arial"/>
                <a:cs typeface="Arial"/>
              </a:rPr>
              <a:t>banking</a:t>
            </a:r>
            <a:r>
              <a:rPr sz="1300" spc="-15" dirty="0">
                <a:solidFill>
                  <a:srgbClr val="FFFFFF"/>
                </a:solidFill>
                <a:latin typeface="Arial"/>
                <a:cs typeface="Arial"/>
              </a:rPr>
              <a:t> </a:t>
            </a:r>
            <a:r>
              <a:rPr sz="1300" dirty="0">
                <a:solidFill>
                  <a:srgbClr val="FFFFFF"/>
                </a:solidFill>
                <a:latin typeface="Arial"/>
                <a:cs typeface="Arial"/>
              </a:rPr>
              <a:t>system will</a:t>
            </a:r>
            <a:r>
              <a:rPr sz="1300" spc="-65" dirty="0">
                <a:solidFill>
                  <a:srgbClr val="FFFFFF"/>
                </a:solidFill>
                <a:latin typeface="Arial"/>
                <a:cs typeface="Arial"/>
              </a:rPr>
              <a:t> </a:t>
            </a:r>
            <a:r>
              <a:rPr sz="1300" spc="-10" dirty="0">
                <a:solidFill>
                  <a:srgbClr val="FFFFFF"/>
                </a:solidFill>
                <a:latin typeface="Arial"/>
                <a:cs typeface="Arial"/>
              </a:rPr>
              <a:t>generate </a:t>
            </a:r>
            <a:r>
              <a:rPr sz="1300" dirty="0">
                <a:solidFill>
                  <a:srgbClr val="FFFFFF"/>
                </a:solidFill>
                <a:latin typeface="Arial"/>
                <a:cs typeface="Arial"/>
              </a:rPr>
              <a:t>an</a:t>
            </a:r>
            <a:r>
              <a:rPr sz="1300" spc="-40" dirty="0">
                <a:solidFill>
                  <a:srgbClr val="FFFFFF"/>
                </a:solidFill>
                <a:latin typeface="Arial"/>
                <a:cs typeface="Arial"/>
              </a:rPr>
              <a:t> </a:t>
            </a:r>
            <a:r>
              <a:rPr sz="1300" dirty="0">
                <a:solidFill>
                  <a:srgbClr val="FFFFFF"/>
                </a:solidFill>
                <a:latin typeface="Arial"/>
                <a:cs typeface="Arial"/>
              </a:rPr>
              <a:t>alert/notice to</a:t>
            </a:r>
            <a:r>
              <a:rPr sz="1300" spc="-40" dirty="0">
                <a:solidFill>
                  <a:srgbClr val="FFFFFF"/>
                </a:solidFill>
                <a:latin typeface="Arial"/>
                <a:cs typeface="Arial"/>
              </a:rPr>
              <a:t> </a:t>
            </a:r>
            <a:r>
              <a:rPr sz="1300" spc="-25" dirty="0">
                <a:solidFill>
                  <a:srgbClr val="FFFFFF"/>
                </a:solidFill>
                <a:latin typeface="Arial"/>
                <a:cs typeface="Arial"/>
              </a:rPr>
              <a:t>the </a:t>
            </a:r>
            <a:r>
              <a:rPr sz="1300" dirty="0">
                <a:solidFill>
                  <a:srgbClr val="FFFFFF"/>
                </a:solidFill>
                <a:latin typeface="Arial"/>
                <a:cs typeface="Arial"/>
              </a:rPr>
              <a:t>employees</a:t>
            </a:r>
            <a:r>
              <a:rPr sz="1300" spc="-50" dirty="0">
                <a:solidFill>
                  <a:srgbClr val="FFFFFF"/>
                </a:solidFill>
                <a:latin typeface="Arial"/>
                <a:cs typeface="Arial"/>
              </a:rPr>
              <a:t> </a:t>
            </a:r>
            <a:r>
              <a:rPr sz="1300" dirty="0">
                <a:solidFill>
                  <a:srgbClr val="FFFFFF"/>
                </a:solidFill>
                <a:latin typeface="Arial"/>
                <a:cs typeface="Arial"/>
              </a:rPr>
              <a:t>with</a:t>
            </a:r>
            <a:r>
              <a:rPr sz="1300" spc="-90" dirty="0">
                <a:solidFill>
                  <a:srgbClr val="FFFFFF"/>
                </a:solidFill>
                <a:latin typeface="Arial"/>
                <a:cs typeface="Arial"/>
              </a:rPr>
              <a:t> </a:t>
            </a:r>
            <a:r>
              <a:rPr sz="1300" spc="-25" dirty="0">
                <a:solidFill>
                  <a:srgbClr val="FFFFFF"/>
                </a:solidFill>
                <a:latin typeface="Arial"/>
                <a:cs typeface="Arial"/>
              </a:rPr>
              <a:t>ACH</a:t>
            </a:r>
            <a:r>
              <a:rPr lang="en-US" sz="1300" spc="-25" dirty="0">
                <a:solidFill>
                  <a:srgbClr val="FFFFFF"/>
                </a:solidFill>
                <a:latin typeface="Arial"/>
                <a:cs typeface="Arial"/>
              </a:rPr>
              <a:t> </a:t>
            </a:r>
            <a:r>
              <a:rPr sz="1300" dirty="0">
                <a:solidFill>
                  <a:srgbClr val="FFFFFF"/>
                </a:solidFill>
                <a:latin typeface="Arial"/>
                <a:cs typeface="Arial"/>
              </a:rPr>
              <a:t>Reporting access.</a:t>
            </a:r>
            <a:r>
              <a:rPr lang="en-US" sz="1300" dirty="0">
                <a:solidFill>
                  <a:srgbClr val="FFFFFF"/>
                </a:solidFill>
                <a:latin typeface="Arial"/>
                <a:cs typeface="Arial"/>
              </a:rPr>
              <a:t> </a:t>
            </a:r>
            <a:r>
              <a:rPr sz="1300" dirty="0">
                <a:solidFill>
                  <a:srgbClr val="FFFFFF"/>
                </a:solidFill>
                <a:latin typeface="Arial"/>
                <a:cs typeface="Arial"/>
              </a:rPr>
              <a:t>Once</a:t>
            </a:r>
            <a:r>
              <a:rPr sz="1300" spc="-20" dirty="0">
                <a:solidFill>
                  <a:srgbClr val="FFFFFF"/>
                </a:solidFill>
                <a:latin typeface="Arial"/>
                <a:cs typeface="Arial"/>
              </a:rPr>
              <a:t> </a:t>
            </a:r>
            <a:r>
              <a:rPr sz="1300" spc="-25" dirty="0">
                <a:solidFill>
                  <a:srgbClr val="FFFFFF"/>
                </a:solidFill>
                <a:latin typeface="Arial"/>
                <a:cs typeface="Arial"/>
              </a:rPr>
              <a:t>the </a:t>
            </a:r>
            <a:r>
              <a:rPr sz="1300" dirty="0">
                <a:solidFill>
                  <a:srgbClr val="FFFFFF"/>
                </a:solidFill>
                <a:latin typeface="Arial"/>
                <a:cs typeface="Arial"/>
              </a:rPr>
              <a:t>notice</a:t>
            </a:r>
            <a:r>
              <a:rPr sz="1300" spc="-30" dirty="0">
                <a:solidFill>
                  <a:srgbClr val="FFFFFF"/>
                </a:solidFill>
                <a:latin typeface="Arial"/>
                <a:cs typeface="Arial"/>
              </a:rPr>
              <a:t> </a:t>
            </a:r>
            <a:r>
              <a:rPr sz="1300" dirty="0">
                <a:solidFill>
                  <a:srgbClr val="FFFFFF"/>
                </a:solidFill>
                <a:latin typeface="Arial"/>
                <a:cs typeface="Arial"/>
              </a:rPr>
              <a:t>is</a:t>
            </a:r>
            <a:r>
              <a:rPr sz="1300" spc="-45" dirty="0">
                <a:solidFill>
                  <a:srgbClr val="FFFFFF"/>
                </a:solidFill>
                <a:latin typeface="Arial"/>
                <a:cs typeface="Arial"/>
              </a:rPr>
              <a:t> </a:t>
            </a:r>
            <a:r>
              <a:rPr sz="1300" dirty="0">
                <a:solidFill>
                  <a:srgbClr val="FFFFFF"/>
                </a:solidFill>
                <a:latin typeface="Arial"/>
                <a:cs typeface="Arial"/>
              </a:rPr>
              <a:t>received</a:t>
            </a:r>
            <a:r>
              <a:rPr lang="en-US" sz="1300" dirty="0">
                <a:solidFill>
                  <a:srgbClr val="FFFFFF"/>
                </a:solidFill>
                <a:latin typeface="Arial"/>
                <a:cs typeface="Arial"/>
              </a:rPr>
              <a:t>,</a:t>
            </a:r>
            <a:r>
              <a:rPr sz="1300" spc="-5" dirty="0">
                <a:solidFill>
                  <a:srgbClr val="FFFFFF"/>
                </a:solidFill>
                <a:latin typeface="Arial"/>
                <a:cs typeface="Arial"/>
              </a:rPr>
              <a:t> </a:t>
            </a:r>
            <a:r>
              <a:rPr sz="1300" dirty="0">
                <a:solidFill>
                  <a:srgbClr val="FFFFFF"/>
                </a:solidFill>
                <a:latin typeface="Arial"/>
                <a:cs typeface="Arial"/>
              </a:rPr>
              <a:t>the</a:t>
            </a:r>
            <a:r>
              <a:rPr sz="1300" spc="-45" dirty="0">
                <a:solidFill>
                  <a:srgbClr val="FFFFFF"/>
                </a:solidFill>
                <a:latin typeface="Arial"/>
                <a:cs typeface="Arial"/>
              </a:rPr>
              <a:t> </a:t>
            </a:r>
            <a:r>
              <a:rPr sz="1300" spc="-10" dirty="0">
                <a:solidFill>
                  <a:srgbClr val="FFFFFF"/>
                </a:solidFill>
                <a:latin typeface="Arial"/>
                <a:cs typeface="Arial"/>
              </a:rPr>
              <a:t>account </a:t>
            </a:r>
            <a:r>
              <a:rPr sz="1300" dirty="0">
                <a:solidFill>
                  <a:srgbClr val="FFFFFF"/>
                </a:solidFill>
                <a:latin typeface="Arial"/>
                <a:cs typeface="Arial"/>
              </a:rPr>
              <a:t>information</a:t>
            </a:r>
            <a:r>
              <a:rPr sz="1300" spc="-30" dirty="0">
                <a:solidFill>
                  <a:srgbClr val="FFFFFF"/>
                </a:solidFill>
                <a:latin typeface="Arial"/>
                <a:cs typeface="Arial"/>
              </a:rPr>
              <a:t> </a:t>
            </a:r>
            <a:r>
              <a:rPr sz="1300" dirty="0">
                <a:solidFill>
                  <a:srgbClr val="FFFFFF"/>
                </a:solidFill>
                <a:latin typeface="Arial"/>
                <a:cs typeface="Arial"/>
              </a:rPr>
              <a:t>should</a:t>
            </a:r>
            <a:r>
              <a:rPr sz="1300" spc="-25" dirty="0">
                <a:solidFill>
                  <a:srgbClr val="FFFFFF"/>
                </a:solidFill>
                <a:latin typeface="Arial"/>
                <a:cs typeface="Arial"/>
              </a:rPr>
              <a:t> </a:t>
            </a:r>
            <a:r>
              <a:rPr sz="1300" dirty="0">
                <a:solidFill>
                  <a:srgbClr val="FFFFFF"/>
                </a:solidFill>
                <a:latin typeface="Arial"/>
                <a:cs typeface="Arial"/>
              </a:rPr>
              <a:t>be</a:t>
            </a:r>
            <a:r>
              <a:rPr sz="1300" spc="-60" dirty="0">
                <a:solidFill>
                  <a:srgbClr val="FFFFFF"/>
                </a:solidFill>
                <a:latin typeface="Arial"/>
                <a:cs typeface="Arial"/>
              </a:rPr>
              <a:t> </a:t>
            </a:r>
            <a:r>
              <a:rPr sz="1300" spc="-10" dirty="0">
                <a:solidFill>
                  <a:srgbClr val="FFFFFF"/>
                </a:solidFill>
                <a:latin typeface="Arial"/>
                <a:cs typeface="Arial"/>
              </a:rPr>
              <a:t>updated </a:t>
            </a:r>
            <a:r>
              <a:rPr sz="1300" dirty="0">
                <a:solidFill>
                  <a:srgbClr val="FFFFFF"/>
                </a:solidFill>
                <a:latin typeface="Arial"/>
                <a:cs typeface="Arial"/>
              </a:rPr>
              <a:t>prior</a:t>
            </a:r>
            <a:r>
              <a:rPr sz="1300" spc="-45" dirty="0">
                <a:solidFill>
                  <a:srgbClr val="FFFFFF"/>
                </a:solidFill>
                <a:latin typeface="Arial"/>
                <a:cs typeface="Arial"/>
              </a:rPr>
              <a:t> </a:t>
            </a:r>
            <a:r>
              <a:rPr sz="1300" dirty="0">
                <a:solidFill>
                  <a:srgbClr val="FFFFFF"/>
                </a:solidFill>
                <a:latin typeface="Arial"/>
                <a:cs typeface="Arial"/>
              </a:rPr>
              <a:t>to</a:t>
            </a:r>
            <a:r>
              <a:rPr sz="1300" spc="-40" dirty="0">
                <a:solidFill>
                  <a:srgbClr val="FFFFFF"/>
                </a:solidFill>
                <a:latin typeface="Arial"/>
                <a:cs typeface="Arial"/>
              </a:rPr>
              <a:t> </a:t>
            </a:r>
            <a:r>
              <a:rPr sz="1300" dirty="0">
                <a:solidFill>
                  <a:srgbClr val="FFFFFF"/>
                </a:solidFill>
                <a:latin typeface="Arial"/>
                <a:cs typeface="Arial"/>
              </a:rPr>
              <a:t>initiating future</a:t>
            </a:r>
            <a:r>
              <a:rPr sz="1300" spc="-70" dirty="0">
                <a:solidFill>
                  <a:srgbClr val="FFFFFF"/>
                </a:solidFill>
                <a:latin typeface="Arial"/>
                <a:cs typeface="Arial"/>
              </a:rPr>
              <a:t> </a:t>
            </a:r>
            <a:r>
              <a:rPr sz="1300" spc="-25" dirty="0">
                <a:solidFill>
                  <a:srgbClr val="FFFFFF"/>
                </a:solidFill>
                <a:latin typeface="Arial"/>
                <a:cs typeface="Arial"/>
              </a:rPr>
              <a:t>ACH </a:t>
            </a:r>
            <a:r>
              <a:rPr sz="1300" spc="-10" dirty="0">
                <a:solidFill>
                  <a:srgbClr val="FFFFFF"/>
                </a:solidFill>
                <a:latin typeface="Arial"/>
                <a:cs typeface="Arial"/>
              </a:rPr>
              <a:t>transactions.</a:t>
            </a:r>
            <a:endParaRPr sz="1300" dirty="0">
              <a:latin typeface="Arial"/>
              <a:cs typeface="Arial"/>
            </a:endParaRPr>
          </a:p>
        </p:txBody>
      </p:sp>
    </p:spTree>
    <p:extLst>
      <p:ext uri="{BB962C8B-B14F-4D97-AF65-F5344CB8AC3E}">
        <p14:creationId xmlns:p14="http://schemas.microsoft.com/office/powerpoint/2010/main" val="88687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95F61-2379-1BFD-D089-35A2AF23AE25}"/>
              </a:ext>
            </a:extLst>
          </p:cNvPr>
          <p:cNvSpPr>
            <a:spLocks noGrp="1"/>
          </p:cNvSpPr>
          <p:nvPr>
            <p:ph idx="1"/>
          </p:nvPr>
        </p:nvSpPr>
        <p:spPr>
          <a:xfrm>
            <a:off x="1319918" y="2013633"/>
            <a:ext cx="9997867" cy="2635280"/>
          </a:xfrm>
        </p:spPr>
        <p:txBody>
          <a:bodyPr>
            <a:normAutofit lnSpcReduction="10000"/>
          </a:bodyPr>
          <a:lstStyle/>
          <a:p>
            <a:pPr marL="0" indent="0">
              <a:lnSpc>
                <a:spcPct val="100000"/>
              </a:lnSpc>
              <a:spcBef>
                <a:spcPts val="95"/>
              </a:spcBef>
              <a:buNone/>
            </a:pPr>
            <a:r>
              <a:rPr lang="en-US" sz="1800" b="1" dirty="0">
                <a:latin typeface="Arial"/>
                <a:cs typeface="Arial"/>
              </a:rPr>
              <a:t>Prenotifications</a:t>
            </a:r>
            <a:r>
              <a:rPr lang="en-US" sz="1800" b="1" spc="-10" dirty="0">
                <a:latin typeface="Arial"/>
                <a:cs typeface="Arial"/>
              </a:rPr>
              <a:t> </a:t>
            </a:r>
            <a:r>
              <a:rPr lang="en-US" sz="1800" b="1" dirty="0">
                <a:latin typeface="Arial"/>
                <a:cs typeface="Arial"/>
              </a:rPr>
              <a:t>(also</a:t>
            </a:r>
            <a:r>
              <a:rPr lang="en-US" sz="1800" b="1" spc="-25" dirty="0">
                <a:latin typeface="Arial"/>
                <a:cs typeface="Arial"/>
              </a:rPr>
              <a:t> </a:t>
            </a:r>
            <a:r>
              <a:rPr lang="en-US" sz="1800" b="1" dirty="0">
                <a:latin typeface="Arial"/>
                <a:cs typeface="Arial"/>
              </a:rPr>
              <a:t>known</a:t>
            </a:r>
            <a:r>
              <a:rPr lang="en-US" sz="1800" b="1" spc="-70" dirty="0">
                <a:latin typeface="Arial"/>
                <a:cs typeface="Arial"/>
              </a:rPr>
              <a:t> </a:t>
            </a:r>
            <a:r>
              <a:rPr lang="en-US" sz="1800" b="1" dirty="0">
                <a:latin typeface="Arial"/>
                <a:cs typeface="Arial"/>
              </a:rPr>
              <a:t>as</a:t>
            </a:r>
            <a:r>
              <a:rPr lang="en-US" sz="1800" b="1" spc="-25" dirty="0">
                <a:latin typeface="Arial"/>
                <a:cs typeface="Arial"/>
              </a:rPr>
              <a:t> </a:t>
            </a:r>
            <a:r>
              <a:rPr lang="en-US" sz="1800" b="1" spc="-10" dirty="0">
                <a:latin typeface="Arial"/>
                <a:cs typeface="Arial"/>
              </a:rPr>
              <a:t>Prenotes)</a:t>
            </a:r>
            <a:endParaRPr lang="en-US" sz="1800" dirty="0">
              <a:latin typeface="Arial"/>
              <a:cs typeface="Arial"/>
            </a:endParaRPr>
          </a:p>
          <a:p>
            <a:pPr>
              <a:lnSpc>
                <a:spcPct val="100000"/>
              </a:lnSpc>
              <a:spcBef>
                <a:spcPts val="80"/>
              </a:spcBef>
            </a:pPr>
            <a:endParaRPr lang="en-US" sz="1600" dirty="0">
              <a:latin typeface="Arial"/>
              <a:cs typeface="Arial"/>
            </a:endParaRPr>
          </a:p>
          <a:p>
            <a:pPr marL="768985" marR="1171575" indent="-287020">
              <a:lnSpc>
                <a:spcPct val="100000"/>
              </a:lnSpc>
              <a:buFont typeface="Arial"/>
              <a:buChar char="•"/>
              <a:tabLst>
                <a:tab pos="768985" algn="l"/>
              </a:tabLst>
            </a:pPr>
            <a:r>
              <a:rPr lang="en-US" dirty="0">
                <a:latin typeface="Arial"/>
                <a:cs typeface="Arial"/>
              </a:rPr>
              <a:t> Zero-dollar</a:t>
            </a:r>
            <a:r>
              <a:rPr lang="en-US" spc="-35" dirty="0">
                <a:latin typeface="Arial"/>
                <a:cs typeface="Arial"/>
              </a:rPr>
              <a:t> </a:t>
            </a:r>
            <a:r>
              <a:rPr lang="en-US" dirty="0">
                <a:latin typeface="Arial"/>
                <a:cs typeface="Arial"/>
              </a:rPr>
              <a:t>entries</a:t>
            </a:r>
            <a:r>
              <a:rPr lang="en-US" spc="-35" dirty="0">
                <a:latin typeface="Arial"/>
                <a:cs typeface="Arial"/>
              </a:rPr>
              <a:t> </a:t>
            </a:r>
            <a:r>
              <a:rPr lang="en-US" dirty="0">
                <a:latin typeface="Arial"/>
                <a:cs typeface="Arial"/>
              </a:rPr>
              <a:t>submitted</a:t>
            </a:r>
            <a:r>
              <a:rPr lang="en-US" spc="-25" dirty="0">
                <a:latin typeface="Arial"/>
                <a:cs typeface="Arial"/>
              </a:rPr>
              <a:t> </a:t>
            </a:r>
            <a:r>
              <a:rPr lang="en-US" dirty="0">
                <a:latin typeface="Arial"/>
                <a:cs typeface="Arial"/>
              </a:rPr>
              <a:t>to</a:t>
            </a:r>
            <a:r>
              <a:rPr lang="en-US" spc="-45" dirty="0">
                <a:latin typeface="Arial"/>
                <a:cs typeface="Arial"/>
              </a:rPr>
              <a:t> </a:t>
            </a:r>
            <a:r>
              <a:rPr lang="en-US" dirty="0">
                <a:latin typeface="Arial"/>
                <a:cs typeface="Arial"/>
              </a:rPr>
              <a:t>verify</a:t>
            </a:r>
            <a:r>
              <a:rPr lang="en-US" spc="-30" dirty="0">
                <a:latin typeface="Arial"/>
                <a:cs typeface="Arial"/>
              </a:rPr>
              <a:t> </a:t>
            </a:r>
            <a:r>
              <a:rPr lang="en-US" dirty="0">
                <a:latin typeface="Arial"/>
                <a:cs typeface="Arial"/>
              </a:rPr>
              <a:t>the</a:t>
            </a:r>
            <a:r>
              <a:rPr lang="en-US" spc="-40" dirty="0">
                <a:latin typeface="Arial"/>
                <a:cs typeface="Arial"/>
              </a:rPr>
              <a:t> </a:t>
            </a:r>
            <a:r>
              <a:rPr lang="en-US" dirty="0">
                <a:latin typeface="Arial"/>
                <a:cs typeface="Arial"/>
              </a:rPr>
              <a:t>receiver’s</a:t>
            </a:r>
            <a:r>
              <a:rPr lang="en-US" spc="-15" dirty="0">
                <a:latin typeface="Arial"/>
                <a:cs typeface="Arial"/>
              </a:rPr>
              <a:t> </a:t>
            </a:r>
            <a:r>
              <a:rPr lang="en-US" spc="-10" dirty="0">
                <a:latin typeface="Arial"/>
                <a:cs typeface="Arial"/>
              </a:rPr>
              <a:t>account </a:t>
            </a:r>
            <a:r>
              <a:rPr lang="en-US" dirty="0">
                <a:latin typeface="Arial"/>
                <a:cs typeface="Arial"/>
              </a:rPr>
              <a:t>information</a:t>
            </a:r>
            <a:r>
              <a:rPr lang="en-US" spc="-5" dirty="0">
                <a:latin typeface="Arial"/>
                <a:cs typeface="Arial"/>
              </a:rPr>
              <a:t> </a:t>
            </a:r>
            <a:r>
              <a:rPr lang="en-US" dirty="0">
                <a:latin typeface="Arial"/>
                <a:cs typeface="Arial"/>
              </a:rPr>
              <a:t>at</a:t>
            </a:r>
            <a:r>
              <a:rPr lang="en-US" spc="-40" dirty="0">
                <a:latin typeface="Arial"/>
                <a:cs typeface="Arial"/>
              </a:rPr>
              <a:t> </a:t>
            </a:r>
            <a:r>
              <a:rPr lang="en-US" dirty="0">
                <a:latin typeface="Arial"/>
                <a:cs typeface="Arial"/>
              </a:rPr>
              <a:t>the</a:t>
            </a:r>
            <a:r>
              <a:rPr lang="en-US" spc="-30" dirty="0">
                <a:latin typeface="Arial"/>
                <a:cs typeface="Arial"/>
              </a:rPr>
              <a:t> </a:t>
            </a:r>
            <a:r>
              <a:rPr lang="en-US" spc="-20" dirty="0">
                <a:latin typeface="Arial"/>
                <a:cs typeface="Arial"/>
              </a:rPr>
              <a:t>RDFI.</a:t>
            </a:r>
          </a:p>
          <a:p>
            <a:pPr marL="1226185" marR="1171575" lvl="1" indent="-287020">
              <a:lnSpc>
                <a:spcPct val="100000"/>
              </a:lnSpc>
              <a:buFont typeface="Arial"/>
              <a:buChar char="•"/>
              <a:tabLst>
                <a:tab pos="768985" algn="l"/>
              </a:tabLst>
            </a:pPr>
            <a:r>
              <a:rPr lang="en-US" dirty="0">
                <a:latin typeface="Arial"/>
                <a:cs typeface="Arial"/>
              </a:rPr>
              <a:t>Optional,</a:t>
            </a:r>
            <a:r>
              <a:rPr lang="en-US" spc="-20" dirty="0">
                <a:latin typeface="Arial"/>
                <a:cs typeface="Arial"/>
              </a:rPr>
              <a:t> </a:t>
            </a:r>
            <a:r>
              <a:rPr lang="en-US" dirty="0">
                <a:latin typeface="Arial"/>
                <a:cs typeface="Arial"/>
              </a:rPr>
              <a:t>but</a:t>
            </a:r>
            <a:r>
              <a:rPr lang="en-US" spc="-60" dirty="0">
                <a:latin typeface="Arial"/>
                <a:cs typeface="Arial"/>
              </a:rPr>
              <a:t> </a:t>
            </a:r>
            <a:r>
              <a:rPr lang="en-US" dirty="0">
                <a:latin typeface="Arial"/>
                <a:cs typeface="Arial"/>
              </a:rPr>
              <a:t>highly</a:t>
            </a:r>
            <a:r>
              <a:rPr lang="en-US" spc="-40" dirty="0">
                <a:latin typeface="Arial"/>
                <a:cs typeface="Arial"/>
              </a:rPr>
              <a:t> </a:t>
            </a:r>
            <a:r>
              <a:rPr lang="en-US" spc="-10" dirty="0">
                <a:latin typeface="Arial"/>
                <a:cs typeface="Arial"/>
              </a:rPr>
              <a:t>recommended.</a:t>
            </a:r>
            <a:endParaRPr lang="en-US" dirty="0">
              <a:latin typeface="Arial"/>
              <a:cs typeface="Arial"/>
            </a:endParaRPr>
          </a:p>
          <a:p>
            <a:pPr>
              <a:lnSpc>
                <a:spcPct val="100000"/>
              </a:lnSpc>
              <a:spcBef>
                <a:spcPts val="80"/>
              </a:spcBef>
              <a:buFont typeface="Arial"/>
              <a:buChar char="•"/>
            </a:pPr>
            <a:endParaRPr lang="en-US" sz="1600" dirty="0">
              <a:latin typeface="Arial"/>
              <a:cs typeface="Arial"/>
            </a:endParaRPr>
          </a:p>
          <a:p>
            <a:pPr marL="768985" marR="149860" indent="-287020">
              <a:lnSpc>
                <a:spcPct val="100000"/>
              </a:lnSpc>
              <a:buFont typeface="Arial"/>
              <a:buChar char="•"/>
              <a:tabLst>
                <a:tab pos="768985" algn="l"/>
              </a:tabLst>
            </a:pPr>
            <a:r>
              <a:rPr lang="en-US" dirty="0">
                <a:latin typeface="Arial"/>
                <a:cs typeface="Arial"/>
              </a:rPr>
              <a:t>A</a:t>
            </a:r>
            <a:r>
              <a:rPr lang="en-US" spc="-105" dirty="0">
                <a:latin typeface="Arial"/>
                <a:cs typeface="Arial"/>
              </a:rPr>
              <a:t> </a:t>
            </a:r>
            <a:r>
              <a:rPr lang="en-US" dirty="0">
                <a:latin typeface="Arial"/>
                <a:cs typeface="Arial"/>
              </a:rPr>
              <a:t>return</a:t>
            </a:r>
            <a:r>
              <a:rPr lang="en-US" spc="-25" dirty="0">
                <a:latin typeface="Arial"/>
                <a:cs typeface="Arial"/>
              </a:rPr>
              <a:t> </a:t>
            </a:r>
            <a:r>
              <a:rPr lang="en-US" dirty="0">
                <a:latin typeface="Arial"/>
                <a:cs typeface="Arial"/>
              </a:rPr>
              <a:t>or</a:t>
            </a:r>
            <a:r>
              <a:rPr lang="en-US" spc="-35" dirty="0">
                <a:latin typeface="Arial"/>
                <a:cs typeface="Arial"/>
              </a:rPr>
              <a:t> </a:t>
            </a:r>
            <a:r>
              <a:rPr lang="en-US" dirty="0">
                <a:latin typeface="Arial"/>
                <a:cs typeface="Arial"/>
              </a:rPr>
              <a:t>notice</a:t>
            </a:r>
            <a:r>
              <a:rPr lang="en-US" spc="-30" dirty="0">
                <a:latin typeface="Arial"/>
                <a:cs typeface="Arial"/>
              </a:rPr>
              <a:t> </a:t>
            </a:r>
            <a:r>
              <a:rPr lang="en-US" dirty="0">
                <a:latin typeface="Arial"/>
                <a:cs typeface="Arial"/>
              </a:rPr>
              <a:t>of</a:t>
            </a:r>
            <a:r>
              <a:rPr lang="en-US" spc="-25" dirty="0">
                <a:latin typeface="Arial"/>
                <a:cs typeface="Arial"/>
              </a:rPr>
              <a:t> </a:t>
            </a:r>
            <a:r>
              <a:rPr lang="en-US" dirty="0">
                <a:latin typeface="Arial"/>
                <a:cs typeface="Arial"/>
              </a:rPr>
              <a:t>correction</a:t>
            </a:r>
            <a:r>
              <a:rPr lang="en-US" spc="-30" dirty="0">
                <a:latin typeface="Arial"/>
                <a:cs typeface="Arial"/>
              </a:rPr>
              <a:t> </a:t>
            </a:r>
            <a:r>
              <a:rPr lang="en-US" dirty="0">
                <a:latin typeface="Arial"/>
                <a:cs typeface="Arial"/>
              </a:rPr>
              <a:t>may</a:t>
            </a:r>
            <a:r>
              <a:rPr lang="en-US" spc="-30" dirty="0">
                <a:latin typeface="Arial"/>
                <a:cs typeface="Arial"/>
              </a:rPr>
              <a:t> </a:t>
            </a:r>
            <a:r>
              <a:rPr lang="en-US" dirty="0">
                <a:latin typeface="Arial"/>
                <a:cs typeface="Arial"/>
              </a:rPr>
              <a:t>be</a:t>
            </a:r>
            <a:r>
              <a:rPr lang="en-US" spc="-45" dirty="0">
                <a:latin typeface="Arial"/>
                <a:cs typeface="Arial"/>
              </a:rPr>
              <a:t> </a:t>
            </a:r>
            <a:r>
              <a:rPr lang="en-US" dirty="0">
                <a:latin typeface="Arial"/>
                <a:cs typeface="Arial"/>
              </a:rPr>
              <a:t>issued</a:t>
            </a:r>
            <a:r>
              <a:rPr lang="en-US" spc="-30" dirty="0">
                <a:latin typeface="Arial"/>
                <a:cs typeface="Arial"/>
              </a:rPr>
              <a:t> </a:t>
            </a:r>
            <a:r>
              <a:rPr lang="en-US" dirty="0">
                <a:latin typeface="Arial"/>
                <a:cs typeface="Arial"/>
              </a:rPr>
              <a:t>if</a:t>
            </a:r>
            <a:r>
              <a:rPr lang="en-US" spc="-25" dirty="0">
                <a:latin typeface="Arial"/>
                <a:cs typeface="Arial"/>
              </a:rPr>
              <a:t> </a:t>
            </a:r>
            <a:r>
              <a:rPr lang="en-US" dirty="0">
                <a:latin typeface="Arial"/>
                <a:cs typeface="Arial"/>
              </a:rPr>
              <a:t>account</a:t>
            </a:r>
            <a:r>
              <a:rPr lang="en-US" spc="-40" dirty="0">
                <a:latin typeface="Arial"/>
                <a:cs typeface="Arial"/>
              </a:rPr>
              <a:t> </a:t>
            </a:r>
            <a:r>
              <a:rPr lang="en-US" dirty="0">
                <a:latin typeface="Arial"/>
                <a:cs typeface="Arial"/>
              </a:rPr>
              <a:t>information</a:t>
            </a:r>
            <a:r>
              <a:rPr lang="en-US" spc="5" dirty="0">
                <a:latin typeface="Arial"/>
                <a:cs typeface="Arial"/>
              </a:rPr>
              <a:t> </a:t>
            </a:r>
            <a:r>
              <a:rPr lang="en-US" spc="-25" dirty="0">
                <a:latin typeface="Arial"/>
                <a:cs typeface="Arial"/>
              </a:rPr>
              <a:t>is </a:t>
            </a:r>
            <a:r>
              <a:rPr lang="en-US" spc="-10" dirty="0">
                <a:latin typeface="Arial"/>
                <a:cs typeface="Arial"/>
              </a:rPr>
              <a:t>invalid.</a:t>
            </a:r>
            <a:endParaRPr lang="en-US" dirty="0">
              <a:latin typeface="Arial"/>
              <a:cs typeface="Arial"/>
            </a:endParaRPr>
          </a:p>
          <a:p>
            <a:pPr>
              <a:lnSpc>
                <a:spcPct val="100000"/>
              </a:lnSpc>
              <a:spcBef>
                <a:spcPts val="85"/>
              </a:spcBef>
              <a:buFont typeface="Arial"/>
              <a:buChar char="•"/>
            </a:pPr>
            <a:endParaRPr lang="en-US" sz="1600" dirty="0">
              <a:latin typeface="Arial"/>
              <a:cs typeface="Arial"/>
            </a:endParaRPr>
          </a:p>
          <a:p>
            <a:pPr marL="768985" marR="205740" indent="-287020">
              <a:lnSpc>
                <a:spcPct val="100000"/>
              </a:lnSpc>
              <a:buFont typeface="Arial"/>
              <a:buChar char="•"/>
              <a:tabLst>
                <a:tab pos="768985" algn="l"/>
              </a:tabLst>
            </a:pPr>
            <a:r>
              <a:rPr lang="en-US" dirty="0">
                <a:latin typeface="Arial"/>
                <a:cs typeface="Arial"/>
              </a:rPr>
              <a:t>Per NACHA, if</a:t>
            </a:r>
            <a:r>
              <a:rPr lang="en-US" spc="-20" dirty="0">
                <a:latin typeface="Arial"/>
                <a:cs typeface="Arial"/>
              </a:rPr>
              <a:t> </a:t>
            </a:r>
            <a:r>
              <a:rPr lang="en-US" dirty="0">
                <a:latin typeface="Arial"/>
                <a:cs typeface="Arial"/>
              </a:rPr>
              <a:t>a</a:t>
            </a:r>
            <a:r>
              <a:rPr lang="en-US" spc="-35" dirty="0">
                <a:latin typeface="Arial"/>
                <a:cs typeface="Arial"/>
              </a:rPr>
              <a:t> </a:t>
            </a:r>
            <a:r>
              <a:rPr lang="en-US" dirty="0">
                <a:latin typeface="Arial"/>
                <a:cs typeface="Arial"/>
              </a:rPr>
              <a:t>prenote</a:t>
            </a:r>
            <a:r>
              <a:rPr lang="en-US" spc="-15" dirty="0">
                <a:latin typeface="Arial"/>
                <a:cs typeface="Arial"/>
              </a:rPr>
              <a:t> </a:t>
            </a:r>
            <a:r>
              <a:rPr lang="en-US" dirty="0">
                <a:latin typeface="Arial"/>
                <a:cs typeface="Arial"/>
              </a:rPr>
              <a:t>has</a:t>
            </a:r>
            <a:r>
              <a:rPr lang="en-US" spc="-25" dirty="0">
                <a:latin typeface="Arial"/>
                <a:cs typeface="Arial"/>
              </a:rPr>
              <a:t> </a:t>
            </a:r>
            <a:r>
              <a:rPr lang="en-US" dirty="0">
                <a:latin typeface="Arial"/>
                <a:cs typeface="Arial"/>
              </a:rPr>
              <a:t>been</a:t>
            </a:r>
            <a:r>
              <a:rPr lang="en-US" spc="-20" dirty="0">
                <a:latin typeface="Arial"/>
                <a:cs typeface="Arial"/>
              </a:rPr>
              <a:t> </a:t>
            </a:r>
            <a:r>
              <a:rPr lang="en-US" dirty="0">
                <a:latin typeface="Arial"/>
                <a:cs typeface="Arial"/>
              </a:rPr>
              <a:t>initiated,</a:t>
            </a:r>
            <a:r>
              <a:rPr lang="en-US" spc="5" dirty="0">
                <a:latin typeface="Arial"/>
                <a:cs typeface="Arial"/>
              </a:rPr>
              <a:t> </a:t>
            </a:r>
            <a:r>
              <a:rPr lang="en-US" dirty="0">
                <a:latin typeface="Arial"/>
                <a:cs typeface="Arial"/>
              </a:rPr>
              <a:t>a</a:t>
            </a:r>
            <a:r>
              <a:rPr lang="en-US" spc="-20" dirty="0">
                <a:latin typeface="Arial"/>
                <a:cs typeface="Arial"/>
              </a:rPr>
              <a:t> </a:t>
            </a:r>
            <a:r>
              <a:rPr lang="en-US" dirty="0">
                <a:latin typeface="Arial"/>
                <a:cs typeface="Arial"/>
              </a:rPr>
              <a:t>live</a:t>
            </a:r>
            <a:r>
              <a:rPr lang="en-US" spc="5" dirty="0">
                <a:latin typeface="Arial"/>
                <a:cs typeface="Arial"/>
              </a:rPr>
              <a:t> </a:t>
            </a:r>
            <a:r>
              <a:rPr lang="en-US" dirty="0">
                <a:latin typeface="Arial"/>
                <a:cs typeface="Arial"/>
              </a:rPr>
              <a:t>dollar</a:t>
            </a:r>
            <a:r>
              <a:rPr lang="en-US" spc="-15" dirty="0">
                <a:latin typeface="Arial"/>
                <a:cs typeface="Arial"/>
              </a:rPr>
              <a:t> </a:t>
            </a:r>
            <a:r>
              <a:rPr lang="en-US" dirty="0">
                <a:latin typeface="Arial"/>
                <a:cs typeface="Arial"/>
              </a:rPr>
              <a:t>entry</a:t>
            </a:r>
            <a:r>
              <a:rPr lang="en-US" spc="-15" dirty="0">
                <a:latin typeface="Arial"/>
                <a:cs typeface="Arial"/>
              </a:rPr>
              <a:t> </a:t>
            </a:r>
            <a:r>
              <a:rPr lang="en-US" dirty="0">
                <a:latin typeface="Arial"/>
                <a:cs typeface="Arial"/>
              </a:rPr>
              <a:t>should</a:t>
            </a:r>
            <a:r>
              <a:rPr lang="en-US" spc="-20" dirty="0">
                <a:latin typeface="Arial"/>
                <a:cs typeface="Arial"/>
              </a:rPr>
              <a:t> </a:t>
            </a:r>
            <a:r>
              <a:rPr lang="en-US" dirty="0">
                <a:latin typeface="Arial"/>
                <a:cs typeface="Arial"/>
              </a:rPr>
              <a:t>not</a:t>
            </a:r>
            <a:r>
              <a:rPr lang="en-US" spc="-20" dirty="0">
                <a:latin typeface="Arial"/>
                <a:cs typeface="Arial"/>
              </a:rPr>
              <a:t> </a:t>
            </a:r>
            <a:r>
              <a:rPr lang="en-US" dirty="0">
                <a:latin typeface="Arial"/>
                <a:cs typeface="Arial"/>
              </a:rPr>
              <a:t>be</a:t>
            </a:r>
            <a:r>
              <a:rPr lang="en-US" spc="-25" dirty="0">
                <a:latin typeface="Arial"/>
                <a:cs typeface="Arial"/>
              </a:rPr>
              <a:t> </a:t>
            </a:r>
            <a:r>
              <a:rPr lang="en-US" spc="-10" dirty="0">
                <a:latin typeface="Arial"/>
                <a:cs typeface="Arial"/>
              </a:rPr>
              <a:t>submitted </a:t>
            </a:r>
            <a:r>
              <a:rPr lang="en-US" dirty="0">
                <a:latin typeface="Arial"/>
                <a:cs typeface="Arial"/>
              </a:rPr>
              <a:t>for</a:t>
            </a:r>
            <a:r>
              <a:rPr lang="en-US" spc="-20" dirty="0">
                <a:latin typeface="Arial"/>
                <a:cs typeface="Arial"/>
              </a:rPr>
              <a:t> </a:t>
            </a:r>
            <a:r>
              <a:rPr lang="en-US" dirty="0">
                <a:latin typeface="Arial"/>
                <a:cs typeface="Arial"/>
              </a:rPr>
              <a:t>3</a:t>
            </a:r>
            <a:r>
              <a:rPr lang="en-US" spc="-40" dirty="0">
                <a:latin typeface="Arial"/>
                <a:cs typeface="Arial"/>
              </a:rPr>
              <a:t> </a:t>
            </a:r>
            <a:r>
              <a:rPr lang="en-US" dirty="0">
                <a:latin typeface="Arial"/>
                <a:cs typeface="Arial"/>
              </a:rPr>
              <a:t>banking</a:t>
            </a:r>
            <a:r>
              <a:rPr lang="en-US" spc="-20" dirty="0">
                <a:latin typeface="Arial"/>
                <a:cs typeface="Arial"/>
              </a:rPr>
              <a:t> </a:t>
            </a:r>
            <a:r>
              <a:rPr lang="en-US" dirty="0">
                <a:latin typeface="Arial"/>
                <a:cs typeface="Arial"/>
              </a:rPr>
              <a:t>days</a:t>
            </a:r>
            <a:r>
              <a:rPr lang="en-US" spc="5" dirty="0">
                <a:latin typeface="Arial"/>
                <a:cs typeface="Arial"/>
              </a:rPr>
              <a:t> </a:t>
            </a:r>
            <a:r>
              <a:rPr lang="en-US" dirty="0">
                <a:latin typeface="Arial"/>
                <a:cs typeface="Arial"/>
              </a:rPr>
              <a:t>after</a:t>
            </a:r>
            <a:r>
              <a:rPr lang="en-US" spc="-10" dirty="0">
                <a:latin typeface="Arial"/>
                <a:cs typeface="Arial"/>
              </a:rPr>
              <a:t> </a:t>
            </a:r>
            <a:r>
              <a:rPr lang="en-US" dirty="0">
                <a:latin typeface="Arial"/>
                <a:cs typeface="Arial"/>
              </a:rPr>
              <a:t>the</a:t>
            </a:r>
            <a:r>
              <a:rPr lang="en-US" spc="-20" dirty="0">
                <a:latin typeface="Arial"/>
                <a:cs typeface="Arial"/>
              </a:rPr>
              <a:t> </a:t>
            </a:r>
            <a:r>
              <a:rPr lang="en-US" dirty="0">
                <a:latin typeface="Arial"/>
                <a:cs typeface="Arial"/>
              </a:rPr>
              <a:t>prenote</a:t>
            </a:r>
            <a:r>
              <a:rPr lang="en-US" spc="-15" dirty="0">
                <a:latin typeface="Arial"/>
                <a:cs typeface="Arial"/>
              </a:rPr>
              <a:t> </a:t>
            </a:r>
            <a:r>
              <a:rPr lang="en-US" dirty="0">
                <a:latin typeface="Arial"/>
                <a:cs typeface="Arial"/>
              </a:rPr>
              <a:t>was</a:t>
            </a:r>
            <a:r>
              <a:rPr lang="en-US" spc="-60" dirty="0">
                <a:latin typeface="Arial"/>
                <a:cs typeface="Arial"/>
              </a:rPr>
              <a:t> </a:t>
            </a:r>
            <a:r>
              <a:rPr lang="en-US" spc="-10" dirty="0">
                <a:latin typeface="Arial"/>
                <a:cs typeface="Arial"/>
              </a:rPr>
              <a:t>issued.</a:t>
            </a:r>
            <a:endParaRPr lang="en-US" sz="1600" dirty="0">
              <a:highlight>
                <a:srgbClr val="FFFF00"/>
              </a:highlight>
              <a:latin typeface="Arial"/>
              <a:cs typeface="Arial"/>
            </a:endParaRPr>
          </a:p>
          <a:p>
            <a:pPr marL="0" indent="0">
              <a:buNone/>
            </a:pPr>
            <a:endParaRPr lang="en-US" dirty="0"/>
          </a:p>
        </p:txBody>
      </p:sp>
      <p:sp>
        <p:nvSpPr>
          <p:cNvPr id="3" name="Title 2">
            <a:extLst>
              <a:ext uri="{FF2B5EF4-FFF2-40B4-BE49-F238E27FC236}">
                <a16:creationId xmlns:a16="http://schemas.microsoft.com/office/drawing/2014/main" id="{30507329-A0AB-F800-8C02-C73C0FDEDF0B}"/>
              </a:ext>
            </a:extLst>
          </p:cNvPr>
          <p:cNvSpPr>
            <a:spLocks noGrp="1"/>
          </p:cNvSpPr>
          <p:nvPr>
            <p:ph type="title"/>
          </p:nvPr>
        </p:nvSpPr>
        <p:spPr/>
        <p:txBody>
          <a:bodyPr>
            <a:normAutofit/>
          </a:bodyPr>
          <a:lstStyle/>
          <a:p>
            <a:r>
              <a:rPr lang="en-US" sz="2200" dirty="0"/>
              <a:t>As</a:t>
            </a:r>
            <a:r>
              <a:rPr lang="en-US" sz="2200" spc="-35" dirty="0"/>
              <a:t> </a:t>
            </a:r>
            <a:r>
              <a:rPr lang="en-US" sz="2200" dirty="0"/>
              <a:t>an</a:t>
            </a:r>
            <a:r>
              <a:rPr lang="en-US" sz="2200" spc="-15" dirty="0"/>
              <a:t> </a:t>
            </a:r>
            <a:r>
              <a:rPr lang="en-US" sz="2200" spc="-10" dirty="0"/>
              <a:t>Originator</a:t>
            </a:r>
            <a:endParaRPr lang="en-US" sz="2200" dirty="0"/>
          </a:p>
        </p:txBody>
      </p:sp>
    </p:spTree>
    <p:extLst>
      <p:ext uri="{BB962C8B-B14F-4D97-AF65-F5344CB8AC3E}">
        <p14:creationId xmlns:p14="http://schemas.microsoft.com/office/powerpoint/2010/main" val="394609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E79E6-40C1-5AC9-3334-E1928E219679}"/>
              </a:ext>
            </a:extLst>
          </p:cNvPr>
          <p:cNvSpPr>
            <a:spLocks noGrp="1"/>
          </p:cNvSpPr>
          <p:nvPr>
            <p:ph idx="1"/>
          </p:nvPr>
        </p:nvSpPr>
        <p:spPr>
          <a:xfrm>
            <a:off x="1319918" y="2081999"/>
            <a:ext cx="10348245" cy="3190756"/>
          </a:xfrm>
        </p:spPr>
        <p:txBody>
          <a:bodyPr>
            <a:normAutofit/>
          </a:bodyPr>
          <a:lstStyle/>
          <a:p>
            <a:pPr marL="0" marR="467359" indent="0">
              <a:lnSpc>
                <a:spcPct val="100000"/>
              </a:lnSpc>
              <a:spcBef>
                <a:spcPts val="95"/>
              </a:spcBef>
              <a:buNone/>
            </a:pPr>
            <a:r>
              <a:rPr lang="en-US" sz="1800" b="1" dirty="0">
                <a:latin typeface="Arial"/>
                <a:cs typeface="Arial"/>
              </a:rPr>
              <a:t>Same</a:t>
            </a:r>
            <a:r>
              <a:rPr lang="en-US" sz="1800" b="1" spc="-40" dirty="0">
                <a:latin typeface="Arial"/>
                <a:cs typeface="Arial"/>
              </a:rPr>
              <a:t> </a:t>
            </a:r>
            <a:r>
              <a:rPr lang="en-US" sz="1800" b="1" dirty="0">
                <a:latin typeface="Arial"/>
                <a:cs typeface="Arial"/>
              </a:rPr>
              <a:t>Day</a:t>
            </a:r>
            <a:r>
              <a:rPr lang="en-US" sz="1800" b="1" spc="-100" dirty="0">
                <a:latin typeface="Arial"/>
                <a:cs typeface="Arial"/>
              </a:rPr>
              <a:t> </a:t>
            </a:r>
            <a:r>
              <a:rPr lang="en-US" sz="1800" b="1" dirty="0">
                <a:latin typeface="Arial"/>
                <a:cs typeface="Arial"/>
              </a:rPr>
              <a:t>ACH</a:t>
            </a:r>
            <a:r>
              <a:rPr lang="en-US" sz="1800" b="1" spc="-10" dirty="0">
                <a:latin typeface="Arial"/>
                <a:cs typeface="Arial"/>
              </a:rPr>
              <a:t>: </a:t>
            </a:r>
            <a:r>
              <a:rPr lang="en-US" sz="1800" b="1" dirty="0">
                <a:latin typeface="Arial"/>
                <a:cs typeface="Arial"/>
              </a:rPr>
              <a:t>This</a:t>
            </a:r>
            <a:r>
              <a:rPr lang="en-US" sz="1800" b="1" spc="-30" dirty="0">
                <a:latin typeface="Arial"/>
                <a:cs typeface="Arial"/>
              </a:rPr>
              <a:t> </a:t>
            </a:r>
            <a:r>
              <a:rPr lang="en-US" sz="1800" b="1" dirty="0">
                <a:latin typeface="Arial"/>
                <a:cs typeface="Arial"/>
              </a:rPr>
              <a:t>simply</a:t>
            </a:r>
            <a:r>
              <a:rPr lang="en-US" sz="1800" b="1" spc="-25" dirty="0">
                <a:latin typeface="Arial"/>
                <a:cs typeface="Arial"/>
              </a:rPr>
              <a:t> </a:t>
            </a:r>
            <a:r>
              <a:rPr lang="en-US" sz="1800" b="1" dirty="0">
                <a:latin typeface="Arial"/>
                <a:cs typeface="Arial"/>
              </a:rPr>
              <a:t>means</a:t>
            </a:r>
            <a:r>
              <a:rPr lang="en-US" sz="1800" b="1" spc="-35" dirty="0">
                <a:latin typeface="Arial"/>
                <a:cs typeface="Arial"/>
              </a:rPr>
              <a:t> </a:t>
            </a:r>
            <a:r>
              <a:rPr lang="en-US" sz="1800" b="1" dirty="0">
                <a:latin typeface="Arial"/>
                <a:cs typeface="Arial"/>
              </a:rPr>
              <a:t>some</a:t>
            </a:r>
            <a:r>
              <a:rPr lang="en-US" sz="1800" b="1" spc="-35" dirty="0">
                <a:latin typeface="Arial"/>
                <a:cs typeface="Arial"/>
              </a:rPr>
              <a:t> </a:t>
            </a:r>
            <a:r>
              <a:rPr lang="en-US" sz="1800" b="1" dirty="0">
                <a:latin typeface="Arial"/>
                <a:cs typeface="Arial"/>
              </a:rPr>
              <a:t>payments</a:t>
            </a:r>
            <a:r>
              <a:rPr lang="en-US" sz="1800" b="1" spc="-5" dirty="0">
                <a:latin typeface="Arial"/>
                <a:cs typeface="Arial"/>
              </a:rPr>
              <a:t> </a:t>
            </a:r>
            <a:r>
              <a:rPr lang="en-US" sz="1800" b="1" dirty="0">
                <a:latin typeface="Arial"/>
                <a:cs typeface="Arial"/>
              </a:rPr>
              <a:t>can</a:t>
            </a:r>
            <a:r>
              <a:rPr lang="en-US" sz="1800" b="1" spc="-40" dirty="0">
                <a:latin typeface="Arial"/>
                <a:cs typeface="Arial"/>
              </a:rPr>
              <a:t> </a:t>
            </a:r>
            <a:r>
              <a:rPr lang="en-US" sz="1800" b="1" dirty="0">
                <a:latin typeface="Arial"/>
                <a:cs typeface="Arial"/>
              </a:rPr>
              <a:t>process</a:t>
            </a:r>
            <a:r>
              <a:rPr lang="en-US" sz="1800" b="1" spc="-40" dirty="0">
                <a:latin typeface="Arial"/>
                <a:cs typeface="Arial"/>
              </a:rPr>
              <a:t> </a:t>
            </a:r>
            <a:r>
              <a:rPr lang="en-US" sz="1800" b="1" spc="-10" dirty="0">
                <a:latin typeface="Arial"/>
                <a:cs typeface="Arial"/>
              </a:rPr>
              <a:t>quicker, </a:t>
            </a:r>
            <a:r>
              <a:rPr lang="en-US" sz="1800" b="1" dirty="0">
                <a:latin typeface="Arial"/>
                <a:cs typeface="Arial"/>
              </a:rPr>
              <a:t>virtually</a:t>
            </a:r>
            <a:r>
              <a:rPr lang="en-US" sz="1800" b="1" spc="-25" dirty="0">
                <a:latin typeface="Arial"/>
                <a:cs typeface="Arial"/>
              </a:rPr>
              <a:t> </a:t>
            </a:r>
            <a:r>
              <a:rPr lang="en-US" sz="1800" b="1" dirty="0">
                <a:latin typeface="Arial"/>
                <a:cs typeface="Arial"/>
              </a:rPr>
              <a:t>the</a:t>
            </a:r>
            <a:r>
              <a:rPr lang="en-US" sz="1800" b="1" spc="-60" dirty="0">
                <a:latin typeface="Arial"/>
                <a:cs typeface="Arial"/>
              </a:rPr>
              <a:t> </a:t>
            </a:r>
            <a:r>
              <a:rPr lang="en-US" sz="1800" b="1" dirty="0">
                <a:latin typeface="Arial"/>
                <a:cs typeface="Arial"/>
              </a:rPr>
              <a:t>same</a:t>
            </a:r>
            <a:r>
              <a:rPr lang="en-US" sz="1800" b="1" spc="-45" dirty="0">
                <a:latin typeface="Arial"/>
                <a:cs typeface="Arial"/>
              </a:rPr>
              <a:t> </a:t>
            </a:r>
            <a:r>
              <a:rPr lang="en-US" sz="1800" b="1" dirty="0">
                <a:latin typeface="Arial"/>
                <a:cs typeface="Arial"/>
              </a:rPr>
              <a:t>business</a:t>
            </a:r>
            <a:r>
              <a:rPr lang="en-US" sz="1800" b="1" spc="-55" dirty="0">
                <a:latin typeface="Arial"/>
                <a:cs typeface="Arial"/>
              </a:rPr>
              <a:t> </a:t>
            </a:r>
            <a:r>
              <a:rPr lang="en-US" sz="1800" b="1" spc="-20" dirty="0">
                <a:latin typeface="Arial"/>
                <a:cs typeface="Arial"/>
              </a:rPr>
              <a:t>day.</a:t>
            </a:r>
            <a:endParaRPr lang="en-US" sz="1800" dirty="0">
              <a:latin typeface="Arial"/>
              <a:cs typeface="Arial"/>
            </a:endParaRPr>
          </a:p>
          <a:p>
            <a:pPr>
              <a:lnSpc>
                <a:spcPct val="100000"/>
              </a:lnSpc>
              <a:spcBef>
                <a:spcPts val="80"/>
              </a:spcBef>
            </a:pPr>
            <a:endParaRPr lang="en-US" sz="1600" dirty="0">
              <a:latin typeface="Arial"/>
              <a:cs typeface="Arial"/>
            </a:endParaRPr>
          </a:p>
          <a:p>
            <a:pPr marL="756285" marR="50800" indent="-287020">
              <a:lnSpc>
                <a:spcPct val="100000"/>
              </a:lnSpc>
              <a:buFont typeface="Arial"/>
              <a:buChar char="•"/>
              <a:tabLst>
                <a:tab pos="756285" algn="l"/>
              </a:tabLst>
            </a:pPr>
            <a:r>
              <a:rPr lang="en-US" dirty="0">
                <a:latin typeface="Arial"/>
                <a:cs typeface="Arial"/>
              </a:rPr>
              <a:t>Originators do</a:t>
            </a:r>
            <a:r>
              <a:rPr lang="en-US" spc="-35" dirty="0">
                <a:latin typeface="Arial"/>
                <a:cs typeface="Arial"/>
              </a:rPr>
              <a:t> </a:t>
            </a:r>
            <a:r>
              <a:rPr lang="en-US" dirty="0">
                <a:latin typeface="Arial"/>
                <a:cs typeface="Arial"/>
              </a:rPr>
              <a:t>need</a:t>
            </a:r>
            <a:r>
              <a:rPr lang="en-US" spc="-35" dirty="0">
                <a:latin typeface="Arial"/>
                <a:cs typeface="Arial"/>
              </a:rPr>
              <a:t> </a:t>
            </a:r>
            <a:r>
              <a:rPr lang="en-US" dirty="0">
                <a:latin typeface="Arial"/>
                <a:cs typeface="Arial"/>
              </a:rPr>
              <a:t>to</a:t>
            </a:r>
            <a:r>
              <a:rPr lang="en-US" spc="-20" dirty="0">
                <a:latin typeface="Arial"/>
                <a:cs typeface="Arial"/>
              </a:rPr>
              <a:t> </a:t>
            </a:r>
            <a:r>
              <a:rPr lang="en-US" dirty="0">
                <a:latin typeface="Arial"/>
                <a:cs typeface="Arial"/>
              </a:rPr>
              <a:t>be</a:t>
            </a:r>
            <a:r>
              <a:rPr lang="en-US" spc="-45" dirty="0">
                <a:latin typeface="Arial"/>
                <a:cs typeface="Arial"/>
              </a:rPr>
              <a:t> </a:t>
            </a:r>
            <a:r>
              <a:rPr lang="en-US" dirty="0">
                <a:latin typeface="Arial"/>
                <a:cs typeface="Arial"/>
              </a:rPr>
              <a:t>enrolled</a:t>
            </a:r>
            <a:r>
              <a:rPr lang="en-US" spc="-10" dirty="0">
                <a:latin typeface="Arial"/>
                <a:cs typeface="Arial"/>
              </a:rPr>
              <a:t> </a:t>
            </a:r>
            <a:r>
              <a:rPr lang="en-US" dirty="0">
                <a:latin typeface="Arial"/>
                <a:cs typeface="Arial"/>
              </a:rPr>
              <a:t>in</a:t>
            </a:r>
            <a:r>
              <a:rPr lang="en-US" spc="-35" dirty="0">
                <a:latin typeface="Arial"/>
                <a:cs typeface="Arial"/>
              </a:rPr>
              <a:t> </a:t>
            </a:r>
            <a:r>
              <a:rPr lang="en-US" dirty="0">
                <a:latin typeface="Arial"/>
                <a:cs typeface="Arial"/>
              </a:rPr>
              <a:t>Same</a:t>
            </a:r>
            <a:r>
              <a:rPr lang="en-US" spc="-25" dirty="0">
                <a:latin typeface="Arial"/>
                <a:cs typeface="Arial"/>
              </a:rPr>
              <a:t> </a:t>
            </a:r>
            <a:r>
              <a:rPr lang="en-US" dirty="0">
                <a:latin typeface="Arial"/>
                <a:cs typeface="Arial"/>
              </a:rPr>
              <a:t>Day</a:t>
            </a:r>
            <a:r>
              <a:rPr lang="en-US" spc="-45" dirty="0">
                <a:latin typeface="Arial"/>
                <a:cs typeface="Arial"/>
              </a:rPr>
              <a:t> </a:t>
            </a:r>
            <a:r>
              <a:rPr lang="en-US" dirty="0">
                <a:latin typeface="Arial"/>
                <a:cs typeface="Arial"/>
              </a:rPr>
              <a:t>processing</a:t>
            </a:r>
            <a:r>
              <a:rPr lang="en-US" spc="-25" dirty="0">
                <a:latin typeface="Arial"/>
                <a:cs typeface="Arial"/>
              </a:rPr>
              <a:t> </a:t>
            </a:r>
            <a:r>
              <a:rPr lang="en-US" dirty="0">
                <a:latin typeface="Arial"/>
                <a:cs typeface="Arial"/>
              </a:rPr>
              <a:t>to</a:t>
            </a:r>
            <a:r>
              <a:rPr lang="en-US" spc="-25" dirty="0">
                <a:latin typeface="Arial"/>
                <a:cs typeface="Arial"/>
              </a:rPr>
              <a:t> </a:t>
            </a:r>
            <a:r>
              <a:rPr lang="en-US" dirty="0">
                <a:latin typeface="Arial"/>
                <a:cs typeface="Arial"/>
              </a:rPr>
              <a:t>originate</a:t>
            </a:r>
            <a:r>
              <a:rPr lang="en-US" spc="-25" dirty="0">
                <a:latin typeface="Arial"/>
                <a:cs typeface="Arial"/>
              </a:rPr>
              <a:t> </a:t>
            </a:r>
            <a:r>
              <a:rPr lang="en-US" dirty="0">
                <a:latin typeface="Arial"/>
                <a:cs typeface="Arial"/>
              </a:rPr>
              <a:t>Same</a:t>
            </a:r>
            <a:r>
              <a:rPr lang="en-US" spc="-45" dirty="0">
                <a:latin typeface="Arial"/>
                <a:cs typeface="Arial"/>
              </a:rPr>
              <a:t> </a:t>
            </a:r>
            <a:r>
              <a:rPr lang="en-US" dirty="0">
                <a:latin typeface="Arial"/>
                <a:cs typeface="Arial"/>
              </a:rPr>
              <a:t>Day</a:t>
            </a:r>
            <a:r>
              <a:rPr lang="en-US" spc="-105" dirty="0">
                <a:latin typeface="Arial"/>
                <a:cs typeface="Arial"/>
              </a:rPr>
              <a:t> </a:t>
            </a:r>
            <a:r>
              <a:rPr lang="en-US" dirty="0">
                <a:latin typeface="Arial"/>
                <a:cs typeface="Arial"/>
              </a:rPr>
              <a:t>ACH</a:t>
            </a:r>
            <a:r>
              <a:rPr lang="en-US" spc="-15" dirty="0">
                <a:latin typeface="Arial"/>
                <a:cs typeface="Arial"/>
              </a:rPr>
              <a:t> </a:t>
            </a:r>
            <a:r>
              <a:rPr lang="en-US" spc="-10" dirty="0">
                <a:latin typeface="Arial"/>
                <a:cs typeface="Arial"/>
              </a:rPr>
              <a:t>transactions.</a:t>
            </a:r>
            <a:endParaRPr lang="en-US" dirty="0">
              <a:latin typeface="Arial"/>
              <a:cs typeface="Arial"/>
            </a:endParaRPr>
          </a:p>
          <a:p>
            <a:pPr>
              <a:lnSpc>
                <a:spcPct val="100000"/>
              </a:lnSpc>
              <a:spcBef>
                <a:spcPts val="80"/>
              </a:spcBef>
              <a:buFont typeface="Arial"/>
              <a:buChar char="•"/>
            </a:pPr>
            <a:endParaRPr lang="en-US" dirty="0">
              <a:latin typeface="Arial"/>
              <a:cs typeface="Arial"/>
            </a:endParaRPr>
          </a:p>
          <a:p>
            <a:pPr marL="756285" marR="73025" indent="-287020">
              <a:lnSpc>
                <a:spcPct val="100000"/>
              </a:lnSpc>
              <a:buFont typeface="Arial"/>
              <a:buChar char="•"/>
              <a:tabLst>
                <a:tab pos="756285" algn="l"/>
              </a:tabLst>
            </a:pPr>
            <a:r>
              <a:rPr lang="en-US" dirty="0">
                <a:latin typeface="Arial"/>
                <a:cs typeface="Arial"/>
              </a:rPr>
              <a:t>All</a:t>
            </a:r>
            <a:r>
              <a:rPr lang="en-US" spc="10" dirty="0">
                <a:latin typeface="Arial"/>
                <a:cs typeface="Arial"/>
              </a:rPr>
              <a:t> </a:t>
            </a:r>
            <a:r>
              <a:rPr lang="en-US" dirty="0">
                <a:latin typeface="Arial"/>
                <a:cs typeface="Arial"/>
              </a:rPr>
              <a:t>Same</a:t>
            </a:r>
            <a:r>
              <a:rPr lang="en-US" spc="-30" dirty="0">
                <a:latin typeface="Arial"/>
                <a:cs typeface="Arial"/>
              </a:rPr>
              <a:t> </a:t>
            </a:r>
            <a:r>
              <a:rPr lang="en-US" dirty="0">
                <a:latin typeface="Arial"/>
                <a:cs typeface="Arial"/>
              </a:rPr>
              <a:t>Day</a:t>
            </a:r>
            <a:r>
              <a:rPr lang="en-US" spc="-100" dirty="0">
                <a:latin typeface="Arial"/>
                <a:cs typeface="Arial"/>
              </a:rPr>
              <a:t> </a:t>
            </a:r>
            <a:r>
              <a:rPr lang="en-US" dirty="0">
                <a:latin typeface="Arial"/>
                <a:cs typeface="Arial"/>
              </a:rPr>
              <a:t>ACH</a:t>
            </a:r>
            <a:r>
              <a:rPr lang="en-US" spc="5" dirty="0">
                <a:latin typeface="Arial"/>
                <a:cs typeface="Arial"/>
              </a:rPr>
              <a:t> </a:t>
            </a:r>
            <a:r>
              <a:rPr lang="en-US" dirty="0">
                <a:latin typeface="Arial"/>
                <a:cs typeface="Arial"/>
              </a:rPr>
              <a:t>Files</a:t>
            </a:r>
            <a:r>
              <a:rPr lang="en-US" spc="-25" dirty="0">
                <a:latin typeface="Arial"/>
                <a:cs typeface="Arial"/>
              </a:rPr>
              <a:t> </a:t>
            </a:r>
            <a:r>
              <a:rPr lang="en-US" dirty="0">
                <a:latin typeface="Arial"/>
                <a:cs typeface="Arial"/>
              </a:rPr>
              <a:t>must</a:t>
            </a:r>
            <a:r>
              <a:rPr lang="en-US" spc="-40" dirty="0">
                <a:latin typeface="Arial"/>
                <a:cs typeface="Arial"/>
              </a:rPr>
              <a:t> </a:t>
            </a:r>
            <a:r>
              <a:rPr lang="en-US" dirty="0">
                <a:latin typeface="Arial"/>
                <a:cs typeface="Arial"/>
              </a:rPr>
              <a:t>be</a:t>
            </a:r>
            <a:r>
              <a:rPr lang="en-US" spc="-35" dirty="0">
                <a:latin typeface="Arial"/>
                <a:cs typeface="Arial"/>
              </a:rPr>
              <a:t> </a:t>
            </a:r>
            <a:r>
              <a:rPr lang="en-US" dirty="0">
                <a:latin typeface="Arial"/>
                <a:cs typeface="Arial"/>
              </a:rPr>
              <a:t>drafted</a:t>
            </a:r>
            <a:r>
              <a:rPr lang="en-US" spc="-20" dirty="0">
                <a:latin typeface="Arial"/>
                <a:cs typeface="Arial"/>
              </a:rPr>
              <a:t> </a:t>
            </a:r>
            <a:r>
              <a:rPr lang="en-US" dirty="0">
                <a:latin typeface="Arial"/>
                <a:cs typeface="Arial"/>
              </a:rPr>
              <a:t>and</a:t>
            </a:r>
            <a:r>
              <a:rPr lang="en-US" spc="-35" dirty="0">
                <a:latin typeface="Arial"/>
                <a:cs typeface="Arial"/>
              </a:rPr>
              <a:t> </a:t>
            </a:r>
            <a:r>
              <a:rPr lang="en-US" dirty="0">
                <a:latin typeface="Arial"/>
                <a:cs typeface="Arial"/>
              </a:rPr>
              <a:t>approved</a:t>
            </a:r>
            <a:r>
              <a:rPr lang="en-US" spc="10" dirty="0">
                <a:latin typeface="Arial"/>
                <a:cs typeface="Arial"/>
              </a:rPr>
              <a:t> </a:t>
            </a:r>
            <a:r>
              <a:rPr lang="en-US" dirty="0">
                <a:latin typeface="Arial"/>
                <a:cs typeface="Arial"/>
              </a:rPr>
              <a:t>no</a:t>
            </a:r>
            <a:r>
              <a:rPr lang="en-US" spc="-40" dirty="0">
                <a:latin typeface="Arial"/>
                <a:cs typeface="Arial"/>
              </a:rPr>
              <a:t> </a:t>
            </a:r>
            <a:r>
              <a:rPr lang="en-US" dirty="0">
                <a:latin typeface="Arial"/>
                <a:cs typeface="Arial"/>
              </a:rPr>
              <a:t>later</a:t>
            </a:r>
            <a:r>
              <a:rPr lang="en-US" spc="-20" dirty="0">
                <a:latin typeface="Arial"/>
                <a:cs typeface="Arial"/>
              </a:rPr>
              <a:t> than </a:t>
            </a:r>
            <a:r>
              <a:rPr lang="en-US" dirty="0">
                <a:latin typeface="Arial"/>
                <a:cs typeface="Arial"/>
              </a:rPr>
              <a:t>2:00</a:t>
            </a:r>
            <a:r>
              <a:rPr lang="en-US" spc="-55" dirty="0">
                <a:latin typeface="Arial"/>
                <a:cs typeface="Arial"/>
              </a:rPr>
              <a:t> </a:t>
            </a:r>
            <a:r>
              <a:rPr lang="en-US" dirty="0">
                <a:latin typeface="Arial"/>
                <a:cs typeface="Arial"/>
              </a:rPr>
              <a:t>p.m.</a:t>
            </a:r>
            <a:r>
              <a:rPr lang="en-US" spc="-45" dirty="0">
                <a:latin typeface="Arial"/>
                <a:cs typeface="Arial"/>
              </a:rPr>
              <a:t> </a:t>
            </a:r>
            <a:r>
              <a:rPr lang="en-US" dirty="0">
                <a:latin typeface="Arial"/>
                <a:cs typeface="Arial"/>
              </a:rPr>
              <a:t>EST</a:t>
            </a:r>
            <a:r>
              <a:rPr lang="en-US" spc="-10" dirty="0">
                <a:latin typeface="Arial"/>
                <a:cs typeface="Arial"/>
              </a:rPr>
              <a:t>.</a:t>
            </a:r>
          </a:p>
          <a:p>
            <a:pPr marL="1213485" marR="5080" lvl="1" indent="-287020">
              <a:lnSpc>
                <a:spcPts val="1680"/>
              </a:lnSpc>
              <a:spcBef>
                <a:spcPts val="55"/>
              </a:spcBef>
              <a:buFont typeface="Arial"/>
              <a:buChar char="•"/>
              <a:tabLst>
                <a:tab pos="1213485" algn="l"/>
              </a:tabLst>
            </a:pPr>
            <a:r>
              <a:rPr lang="en-US" dirty="0">
                <a:latin typeface="Arial"/>
                <a:cs typeface="Arial"/>
              </a:rPr>
              <a:t>If</a:t>
            </a:r>
            <a:r>
              <a:rPr lang="en-US" spc="-30" dirty="0">
                <a:latin typeface="Arial"/>
                <a:cs typeface="Arial"/>
              </a:rPr>
              <a:t> </a:t>
            </a:r>
            <a:r>
              <a:rPr lang="en-US" dirty="0">
                <a:latin typeface="Arial"/>
                <a:cs typeface="Arial"/>
              </a:rPr>
              <a:t>a</a:t>
            </a:r>
            <a:r>
              <a:rPr lang="en-US" spc="-20" dirty="0">
                <a:latin typeface="Arial"/>
                <a:cs typeface="Arial"/>
              </a:rPr>
              <a:t> </a:t>
            </a:r>
            <a:r>
              <a:rPr lang="en-US" dirty="0">
                <a:latin typeface="Arial"/>
                <a:cs typeface="Arial"/>
              </a:rPr>
              <a:t>file</a:t>
            </a:r>
            <a:r>
              <a:rPr lang="en-US" spc="-35" dirty="0">
                <a:latin typeface="Arial"/>
                <a:cs typeface="Arial"/>
              </a:rPr>
              <a:t> </a:t>
            </a:r>
            <a:r>
              <a:rPr lang="en-US" dirty="0">
                <a:latin typeface="Arial"/>
                <a:cs typeface="Arial"/>
              </a:rPr>
              <a:t>is</a:t>
            </a:r>
            <a:r>
              <a:rPr lang="en-US" spc="-30" dirty="0">
                <a:latin typeface="Arial"/>
                <a:cs typeface="Arial"/>
              </a:rPr>
              <a:t> </a:t>
            </a:r>
            <a:r>
              <a:rPr lang="en-US" dirty="0">
                <a:latin typeface="Arial"/>
                <a:cs typeface="Arial"/>
              </a:rPr>
              <a:t>submitted</a:t>
            </a:r>
            <a:r>
              <a:rPr lang="en-US" spc="-40" dirty="0">
                <a:latin typeface="Arial"/>
                <a:cs typeface="Arial"/>
              </a:rPr>
              <a:t> </a:t>
            </a:r>
            <a:r>
              <a:rPr lang="en-US" dirty="0">
                <a:latin typeface="Arial"/>
                <a:cs typeface="Arial"/>
              </a:rPr>
              <a:t>after</a:t>
            </a:r>
            <a:r>
              <a:rPr lang="en-US" spc="-40" dirty="0">
                <a:latin typeface="Arial"/>
                <a:cs typeface="Arial"/>
              </a:rPr>
              <a:t> </a:t>
            </a:r>
            <a:r>
              <a:rPr lang="en-US" dirty="0">
                <a:latin typeface="Arial"/>
                <a:cs typeface="Arial"/>
              </a:rPr>
              <a:t>the</a:t>
            </a:r>
            <a:r>
              <a:rPr lang="en-US" spc="-25" dirty="0">
                <a:latin typeface="Arial"/>
                <a:cs typeface="Arial"/>
              </a:rPr>
              <a:t> </a:t>
            </a:r>
            <a:r>
              <a:rPr lang="en-US" dirty="0">
                <a:latin typeface="Arial"/>
                <a:cs typeface="Arial"/>
              </a:rPr>
              <a:t>cut-off,</a:t>
            </a:r>
            <a:r>
              <a:rPr lang="en-US" spc="-50" dirty="0">
                <a:latin typeface="Arial"/>
                <a:cs typeface="Arial"/>
              </a:rPr>
              <a:t> </a:t>
            </a:r>
            <a:r>
              <a:rPr lang="en-US" dirty="0">
                <a:latin typeface="Arial"/>
                <a:cs typeface="Arial"/>
              </a:rPr>
              <a:t>it</a:t>
            </a:r>
            <a:r>
              <a:rPr lang="en-US" spc="-25" dirty="0">
                <a:latin typeface="Arial"/>
                <a:cs typeface="Arial"/>
              </a:rPr>
              <a:t> </a:t>
            </a:r>
            <a:r>
              <a:rPr lang="en-US" dirty="0">
                <a:latin typeface="Arial"/>
                <a:cs typeface="Arial"/>
              </a:rPr>
              <a:t>may</a:t>
            </a:r>
            <a:r>
              <a:rPr lang="en-US" spc="-20" dirty="0">
                <a:latin typeface="Arial"/>
                <a:cs typeface="Arial"/>
              </a:rPr>
              <a:t> </a:t>
            </a:r>
            <a:r>
              <a:rPr lang="en-US" dirty="0">
                <a:latin typeface="Arial"/>
                <a:cs typeface="Arial"/>
              </a:rPr>
              <a:t>not</a:t>
            </a:r>
            <a:r>
              <a:rPr lang="en-US" spc="-10" dirty="0">
                <a:latin typeface="Arial"/>
                <a:cs typeface="Arial"/>
              </a:rPr>
              <a:t> </a:t>
            </a:r>
            <a:r>
              <a:rPr lang="en-US" dirty="0">
                <a:latin typeface="Arial"/>
                <a:cs typeface="Arial"/>
              </a:rPr>
              <a:t>be</a:t>
            </a:r>
            <a:r>
              <a:rPr lang="en-US" spc="-30" dirty="0">
                <a:latin typeface="Arial"/>
                <a:cs typeface="Arial"/>
              </a:rPr>
              <a:t> </a:t>
            </a:r>
            <a:r>
              <a:rPr lang="en-US" dirty="0">
                <a:latin typeface="Arial"/>
                <a:cs typeface="Arial"/>
              </a:rPr>
              <a:t>processed</a:t>
            </a:r>
            <a:r>
              <a:rPr lang="en-US" spc="-45" dirty="0">
                <a:latin typeface="Arial"/>
                <a:cs typeface="Arial"/>
              </a:rPr>
              <a:t> </a:t>
            </a:r>
            <a:r>
              <a:rPr lang="en-US" dirty="0">
                <a:latin typeface="Arial"/>
                <a:cs typeface="Arial"/>
              </a:rPr>
              <a:t>as</a:t>
            </a:r>
            <a:r>
              <a:rPr lang="en-US" spc="-30" dirty="0">
                <a:latin typeface="Arial"/>
                <a:cs typeface="Arial"/>
              </a:rPr>
              <a:t> </a:t>
            </a:r>
            <a:r>
              <a:rPr lang="en-US" dirty="0">
                <a:latin typeface="Arial"/>
                <a:cs typeface="Arial"/>
              </a:rPr>
              <a:t>a</a:t>
            </a:r>
            <a:r>
              <a:rPr lang="en-US" spc="-15" dirty="0">
                <a:latin typeface="Arial"/>
                <a:cs typeface="Arial"/>
              </a:rPr>
              <a:t> </a:t>
            </a:r>
            <a:r>
              <a:rPr lang="en-US" dirty="0">
                <a:latin typeface="Arial"/>
                <a:cs typeface="Arial"/>
              </a:rPr>
              <a:t>same</a:t>
            </a:r>
            <a:r>
              <a:rPr lang="en-US" spc="-30" dirty="0">
                <a:latin typeface="Arial"/>
                <a:cs typeface="Arial"/>
              </a:rPr>
              <a:t> </a:t>
            </a:r>
            <a:r>
              <a:rPr lang="en-US" spc="-25" dirty="0">
                <a:latin typeface="Arial"/>
                <a:cs typeface="Arial"/>
              </a:rPr>
              <a:t>day </a:t>
            </a:r>
            <a:r>
              <a:rPr lang="en-US" spc="-10" dirty="0">
                <a:latin typeface="Arial"/>
                <a:cs typeface="Arial"/>
              </a:rPr>
              <a:t>file.</a:t>
            </a:r>
          </a:p>
          <a:p>
            <a:pPr marL="1213485" marR="5080" lvl="1" indent="-287020">
              <a:lnSpc>
                <a:spcPts val="1680"/>
              </a:lnSpc>
              <a:spcBef>
                <a:spcPts val="55"/>
              </a:spcBef>
              <a:buFont typeface="Arial"/>
              <a:buChar char="•"/>
              <a:tabLst>
                <a:tab pos="1213485" algn="l"/>
              </a:tabLst>
            </a:pPr>
            <a:r>
              <a:rPr lang="en-US" spc="-10" dirty="0">
                <a:latin typeface="Arial"/>
                <a:cs typeface="Arial"/>
              </a:rPr>
              <a:t>The receiving bank has until 5:00 p.m. EST to post Same Day transactions.</a:t>
            </a:r>
            <a:endParaRPr lang="en-US" dirty="0">
              <a:latin typeface="Arial"/>
              <a:cs typeface="Arial"/>
            </a:endParaRPr>
          </a:p>
          <a:p>
            <a:pPr lvl="1">
              <a:lnSpc>
                <a:spcPct val="100000"/>
              </a:lnSpc>
              <a:spcBef>
                <a:spcPts val="260"/>
              </a:spcBef>
              <a:buFont typeface="Arial"/>
              <a:buChar char="•"/>
            </a:pPr>
            <a:endParaRPr lang="en-US" dirty="0">
              <a:latin typeface="Arial"/>
              <a:cs typeface="Arial"/>
            </a:endParaRPr>
          </a:p>
          <a:p>
            <a:pPr marL="756285" indent="-286385">
              <a:lnSpc>
                <a:spcPts val="1920"/>
              </a:lnSpc>
              <a:buFont typeface="Arial"/>
              <a:buChar char="•"/>
              <a:tabLst>
                <a:tab pos="756285" algn="l"/>
              </a:tabLst>
            </a:pPr>
            <a:r>
              <a:rPr lang="en-US" dirty="0">
                <a:latin typeface="Arial"/>
                <a:cs typeface="Arial"/>
              </a:rPr>
              <a:t>Pricing</a:t>
            </a:r>
            <a:r>
              <a:rPr lang="en-US" spc="-25" dirty="0">
                <a:latin typeface="Arial"/>
                <a:cs typeface="Arial"/>
              </a:rPr>
              <a:t> </a:t>
            </a:r>
            <a:r>
              <a:rPr lang="en-US" dirty="0">
                <a:latin typeface="Arial"/>
                <a:cs typeface="Arial"/>
              </a:rPr>
              <a:t>is</a:t>
            </a:r>
            <a:r>
              <a:rPr lang="en-US" spc="-30" dirty="0">
                <a:latin typeface="Arial"/>
                <a:cs typeface="Arial"/>
              </a:rPr>
              <a:t> </a:t>
            </a:r>
            <a:r>
              <a:rPr lang="en-US" dirty="0">
                <a:latin typeface="Arial"/>
                <a:cs typeface="Arial"/>
              </a:rPr>
              <a:t>higher</a:t>
            </a:r>
            <a:r>
              <a:rPr lang="en-US" spc="-25" dirty="0">
                <a:latin typeface="Arial"/>
                <a:cs typeface="Arial"/>
              </a:rPr>
              <a:t> </a:t>
            </a:r>
            <a:r>
              <a:rPr lang="en-US" dirty="0">
                <a:latin typeface="Arial"/>
                <a:cs typeface="Arial"/>
              </a:rPr>
              <a:t>than</a:t>
            </a:r>
            <a:r>
              <a:rPr lang="en-US" spc="-20" dirty="0">
                <a:latin typeface="Arial"/>
                <a:cs typeface="Arial"/>
              </a:rPr>
              <a:t> </a:t>
            </a:r>
            <a:r>
              <a:rPr lang="en-US" dirty="0">
                <a:latin typeface="Arial"/>
                <a:cs typeface="Arial"/>
              </a:rPr>
              <a:t>next-day</a:t>
            </a:r>
            <a:r>
              <a:rPr lang="en-US" spc="-95" dirty="0">
                <a:latin typeface="Arial"/>
                <a:cs typeface="Arial"/>
              </a:rPr>
              <a:t> </a:t>
            </a:r>
            <a:r>
              <a:rPr lang="en-US" dirty="0">
                <a:latin typeface="Arial"/>
                <a:cs typeface="Arial"/>
              </a:rPr>
              <a:t>ACH</a:t>
            </a:r>
            <a:r>
              <a:rPr lang="en-US" spc="5" dirty="0">
                <a:latin typeface="Arial"/>
                <a:cs typeface="Arial"/>
              </a:rPr>
              <a:t> </a:t>
            </a:r>
            <a:r>
              <a:rPr lang="en-US" spc="-10" dirty="0">
                <a:latin typeface="Arial"/>
                <a:cs typeface="Arial"/>
              </a:rPr>
              <a:t>transactions.</a:t>
            </a:r>
          </a:p>
          <a:p>
            <a:pPr marL="1213485" lvl="1" indent="-286385">
              <a:lnSpc>
                <a:spcPts val="1680"/>
              </a:lnSpc>
              <a:buFont typeface="Arial"/>
              <a:buChar char="•"/>
              <a:tabLst>
                <a:tab pos="1213485" algn="l"/>
              </a:tabLst>
            </a:pPr>
            <a:r>
              <a:rPr lang="en-US" dirty="0">
                <a:latin typeface="Arial"/>
                <a:cs typeface="Arial"/>
              </a:rPr>
              <a:t>Please</a:t>
            </a:r>
            <a:r>
              <a:rPr lang="en-US" spc="-50" dirty="0">
                <a:latin typeface="Arial"/>
                <a:cs typeface="Arial"/>
              </a:rPr>
              <a:t> </a:t>
            </a:r>
            <a:r>
              <a:rPr lang="en-US" dirty="0">
                <a:latin typeface="Arial"/>
                <a:cs typeface="Arial"/>
              </a:rPr>
              <a:t>speak</a:t>
            </a:r>
            <a:r>
              <a:rPr lang="en-US" spc="-50" dirty="0">
                <a:latin typeface="Arial"/>
                <a:cs typeface="Arial"/>
              </a:rPr>
              <a:t> </a:t>
            </a:r>
            <a:r>
              <a:rPr lang="en-US" dirty="0">
                <a:latin typeface="Arial"/>
                <a:cs typeface="Arial"/>
              </a:rPr>
              <a:t>with</a:t>
            </a:r>
            <a:r>
              <a:rPr lang="en-US" spc="-65" dirty="0">
                <a:latin typeface="Arial"/>
                <a:cs typeface="Arial"/>
              </a:rPr>
              <a:t> </a:t>
            </a:r>
            <a:r>
              <a:rPr lang="en-US" dirty="0">
                <a:latin typeface="Arial"/>
                <a:cs typeface="Arial"/>
              </a:rPr>
              <a:t>your</a:t>
            </a:r>
            <a:r>
              <a:rPr lang="en-US" spc="10" dirty="0">
                <a:latin typeface="Arial"/>
                <a:cs typeface="Arial"/>
              </a:rPr>
              <a:t> </a:t>
            </a:r>
            <a:r>
              <a:rPr lang="en-US" spc="-10" dirty="0">
                <a:latin typeface="Arial"/>
                <a:cs typeface="Arial"/>
              </a:rPr>
              <a:t>Treasury</a:t>
            </a:r>
            <a:r>
              <a:rPr lang="en-US" spc="-50" dirty="0">
                <a:latin typeface="Arial"/>
                <a:cs typeface="Arial"/>
              </a:rPr>
              <a:t> </a:t>
            </a:r>
            <a:r>
              <a:rPr lang="en-US" dirty="0">
                <a:latin typeface="Arial"/>
                <a:cs typeface="Arial"/>
              </a:rPr>
              <a:t>Management</a:t>
            </a:r>
            <a:r>
              <a:rPr lang="en-US" spc="-60" dirty="0">
                <a:latin typeface="Arial"/>
                <a:cs typeface="Arial"/>
              </a:rPr>
              <a:t> </a:t>
            </a:r>
            <a:r>
              <a:rPr lang="en-US" dirty="0">
                <a:latin typeface="Arial"/>
                <a:cs typeface="Arial"/>
              </a:rPr>
              <a:t>Officer</a:t>
            </a:r>
            <a:r>
              <a:rPr lang="en-US" spc="-55" dirty="0">
                <a:latin typeface="Arial"/>
                <a:cs typeface="Arial"/>
              </a:rPr>
              <a:t> </a:t>
            </a:r>
            <a:r>
              <a:rPr lang="en-US" dirty="0">
                <a:latin typeface="Arial"/>
                <a:cs typeface="Arial"/>
              </a:rPr>
              <a:t>for</a:t>
            </a:r>
            <a:r>
              <a:rPr lang="en-US" spc="-35" dirty="0">
                <a:latin typeface="Arial"/>
                <a:cs typeface="Arial"/>
              </a:rPr>
              <a:t> </a:t>
            </a:r>
            <a:r>
              <a:rPr lang="en-US" spc="-10" dirty="0">
                <a:latin typeface="Arial"/>
                <a:cs typeface="Arial"/>
              </a:rPr>
              <a:t>pricing information.</a:t>
            </a:r>
            <a:endParaRPr lang="en-US" dirty="0">
              <a:latin typeface="Arial"/>
              <a:cs typeface="Arial"/>
            </a:endParaRPr>
          </a:p>
          <a:p>
            <a:endParaRPr lang="en-US" dirty="0"/>
          </a:p>
        </p:txBody>
      </p:sp>
      <p:sp>
        <p:nvSpPr>
          <p:cNvPr id="3" name="Title 2">
            <a:extLst>
              <a:ext uri="{FF2B5EF4-FFF2-40B4-BE49-F238E27FC236}">
                <a16:creationId xmlns:a16="http://schemas.microsoft.com/office/drawing/2014/main" id="{42BC0934-E062-99CD-841E-A9CAC5CBE361}"/>
              </a:ext>
            </a:extLst>
          </p:cNvPr>
          <p:cNvSpPr>
            <a:spLocks noGrp="1"/>
          </p:cNvSpPr>
          <p:nvPr>
            <p:ph type="title"/>
          </p:nvPr>
        </p:nvSpPr>
        <p:spPr/>
        <p:txBody>
          <a:bodyPr>
            <a:normAutofit/>
          </a:bodyPr>
          <a:lstStyle/>
          <a:p>
            <a:r>
              <a:rPr lang="en-US" sz="2200" dirty="0"/>
              <a:t>As</a:t>
            </a:r>
            <a:r>
              <a:rPr lang="en-US" sz="2200" spc="-35" dirty="0"/>
              <a:t> </a:t>
            </a:r>
            <a:r>
              <a:rPr lang="en-US" sz="2200" dirty="0"/>
              <a:t>an</a:t>
            </a:r>
            <a:r>
              <a:rPr lang="en-US" sz="2200" spc="-15" dirty="0"/>
              <a:t> </a:t>
            </a:r>
            <a:r>
              <a:rPr lang="en-US" sz="2200" spc="-10" dirty="0"/>
              <a:t>Originator</a:t>
            </a:r>
            <a:endParaRPr lang="en-US" sz="2200" dirty="0"/>
          </a:p>
        </p:txBody>
      </p:sp>
    </p:spTree>
    <p:extLst>
      <p:ext uri="{BB962C8B-B14F-4D97-AF65-F5344CB8AC3E}">
        <p14:creationId xmlns:p14="http://schemas.microsoft.com/office/powerpoint/2010/main" val="2899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F084E4-8E7B-8EA1-D8AE-F8281AE20F2A}"/>
              </a:ext>
            </a:extLst>
          </p:cNvPr>
          <p:cNvSpPr>
            <a:spLocks noGrp="1"/>
          </p:cNvSpPr>
          <p:nvPr>
            <p:ph idx="1"/>
          </p:nvPr>
        </p:nvSpPr>
        <p:spPr>
          <a:xfrm>
            <a:off x="1319918" y="2133273"/>
            <a:ext cx="10515600" cy="3276214"/>
          </a:xfrm>
        </p:spPr>
        <p:txBody>
          <a:bodyPr/>
          <a:lstStyle/>
          <a:p>
            <a:pPr marL="0" indent="0">
              <a:lnSpc>
                <a:spcPct val="100000"/>
              </a:lnSpc>
              <a:spcBef>
                <a:spcPts val="95"/>
              </a:spcBef>
              <a:buNone/>
            </a:pPr>
            <a:r>
              <a:rPr lang="en-US" sz="1800" b="1" dirty="0"/>
              <a:t>If</a:t>
            </a:r>
            <a:r>
              <a:rPr lang="en-US" sz="1800" b="1" spc="-45" dirty="0"/>
              <a:t> </a:t>
            </a:r>
            <a:r>
              <a:rPr lang="en-US" sz="1800" b="1" dirty="0"/>
              <a:t>you</a:t>
            </a:r>
            <a:r>
              <a:rPr lang="en-US" sz="1800" b="1" spc="-20" dirty="0"/>
              <a:t> </a:t>
            </a:r>
            <a:r>
              <a:rPr lang="en-US" sz="1800" b="1" dirty="0"/>
              <a:t>are</a:t>
            </a:r>
            <a:r>
              <a:rPr lang="en-US" sz="1800" b="1" spc="-60" dirty="0"/>
              <a:t> </a:t>
            </a:r>
            <a:r>
              <a:rPr lang="en-US" sz="1800" b="1" dirty="0"/>
              <a:t>originating</a:t>
            </a:r>
            <a:r>
              <a:rPr lang="en-US" sz="1800" b="1" spc="-20" dirty="0"/>
              <a:t> </a:t>
            </a:r>
            <a:r>
              <a:rPr lang="en-US" sz="1800" b="1" dirty="0"/>
              <a:t>Health</a:t>
            </a:r>
            <a:r>
              <a:rPr lang="en-US" sz="1800" b="1" spc="-25" dirty="0"/>
              <a:t> </a:t>
            </a:r>
            <a:r>
              <a:rPr lang="en-US" sz="1800" b="1" dirty="0"/>
              <a:t>Care</a:t>
            </a:r>
            <a:r>
              <a:rPr lang="en-US" sz="1800" b="1" spc="-55" dirty="0"/>
              <a:t> </a:t>
            </a:r>
            <a:r>
              <a:rPr lang="en-US" sz="1800" b="1" dirty="0"/>
              <a:t>EFT’s</a:t>
            </a:r>
            <a:r>
              <a:rPr lang="en-US" sz="1800" b="1" spc="-45" dirty="0"/>
              <a:t> </a:t>
            </a:r>
            <a:r>
              <a:rPr lang="en-US" sz="1800" b="1" dirty="0"/>
              <a:t>you</a:t>
            </a:r>
            <a:r>
              <a:rPr lang="en-US" sz="1800" b="1" spc="-25" dirty="0"/>
              <a:t> </a:t>
            </a:r>
            <a:r>
              <a:rPr lang="en-US" sz="1800" b="1" dirty="0"/>
              <a:t>should</a:t>
            </a:r>
            <a:r>
              <a:rPr lang="en-US" sz="1800" b="1" spc="-40" dirty="0"/>
              <a:t> </a:t>
            </a:r>
            <a:r>
              <a:rPr lang="en-US" sz="1800" b="1" spc="-10" dirty="0"/>
              <a:t>include:</a:t>
            </a:r>
          </a:p>
          <a:p>
            <a:pPr marL="0" indent="0">
              <a:lnSpc>
                <a:spcPct val="100000"/>
              </a:lnSpc>
              <a:spcBef>
                <a:spcPts val="95"/>
              </a:spcBef>
              <a:buNone/>
            </a:pPr>
            <a:endParaRPr lang="en-US" b="1" spc="-10" dirty="0"/>
          </a:p>
          <a:p>
            <a:pPr marL="763270" marR="1111250" indent="-287020">
              <a:lnSpc>
                <a:spcPct val="100000"/>
              </a:lnSpc>
              <a:buFont typeface="Arial"/>
              <a:buChar char="•"/>
              <a:tabLst>
                <a:tab pos="763905" algn="l"/>
              </a:tabLst>
            </a:pPr>
            <a:r>
              <a:rPr lang="en-US" dirty="0"/>
              <a:t>HCCLAIMPMT</a:t>
            </a:r>
            <a:r>
              <a:rPr lang="en-US" spc="-10" dirty="0"/>
              <a:t> </a:t>
            </a:r>
            <a:r>
              <a:rPr lang="en-US" dirty="0"/>
              <a:t>in</a:t>
            </a:r>
            <a:r>
              <a:rPr lang="en-US" spc="-40" dirty="0"/>
              <a:t> </a:t>
            </a:r>
            <a:r>
              <a:rPr lang="en-US" dirty="0"/>
              <a:t>the</a:t>
            </a:r>
            <a:r>
              <a:rPr lang="en-US" spc="-45" dirty="0"/>
              <a:t> </a:t>
            </a:r>
            <a:r>
              <a:rPr lang="en-US" dirty="0"/>
              <a:t>Company</a:t>
            </a:r>
            <a:r>
              <a:rPr lang="en-US" spc="-35" dirty="0"/>
              <a:t> </a:t>
            </a:r>
            <a:r>
              <a:rPr lang="en-US" dirty="0"/>
              <a:t>Entry</a:t>
            </a:r>
            <a:r>
              <a:rPr lang="en-US" spc="-45" dirty="0"/>
              <a:t> </a:t>
            </a:r>
            <a:r>
              <a:rPr lang="en-US" dirty="0"/>
              <a:t>Description</a:t>
            </a:r>
            <a:r>
              <a:rPr lang="en-US" spc="-35" dirty="0"/>
              <a:t> </a:t>
            </a:r>
            <a:r>
              <a:rPr lang="en-US" dirty="0"/>
              <a:t>Field</a:t>
            </a:r>
            <a:r>
              <a:rPr lang="en-US" spc="-40" dirty="0"/>
              <a:t> </a:t>
            </a:r>
            <a:r>
              <a:rPr lang="en-US" dirty="0"/>
              <a:t>of</a:t>
            </a:r>
            <a:r>
              <a:rPr lang="en-US" spc="-55" dirty="0"/>
              <a:t> </a:t>
            </a:r>
            <a:r>
              <a:rPr lang="en-US" spc="-25" dirty="0"/>
              <a:t>the </a:t>
            </a:r>
            <a:r>
              <a:rPr lang="en-US" spc="-10" dirty="0"/>
              <a:t>Company/Batch</a:t>
            </a:r>
            <a:r>
              <a:rPr lang="en-US" spc="-25" dirty="0"/>
              <a:t> </a:t>
            </a:r>
            <a:r>
              <a:rPr lang="en-US" dirty="0"/>
              <a:t>Header</a:t>
            </a:r>
            <a:r>
              <a:rPr lang="en-US" spc="-60" dirty="0"/>
              <a:t> </a:t>
            </a:r>
            <a:r>
              <a:rPr lang="en-US" spc="-10" dirty="0"/>
              <a:t>Record for Health Care related Payments.</a:t>
            </a:r>
          </a:p>
          <a:p>
            <a:pPr marL="763270" marR="5080" indent="-287020">
              <a:lnSpc>
                <a:spcPct val="100000"/>
              </a:lnSpc>
              <a:buFont typeface="Arial"/>
              <a:buChar char="•"/>
              <a:tabLst>
                <a:tab pos="763905" algn="l"/>
              </a:tabLst>
            </a:pPr>
            <a:endParaRPr lang="en-US" b="1" dirty="0"/>
          </a:p>
          <a:p>
            <a:pPr marL="763270" marR="5080" indent="-287020">
              <a:lnSpc>
                <a:spcPct val="100000"/>
              </a:lnSpc>
              <a:buFont typeface="Arial"/>
              <a:buChar char="•"/>
              <a:tabLst>
                <a:tab pos="763905" algn="l"/>
              </a:tabLst>
            </a:pPr>
            <a:r>
              <a:rPr lang="en-US" dirty="0"/>
              <a:t>Company</a:t>
            </a:r>
            <a:r>
              <a:rPr lang="en-US" spc="-25" dirty="0"/>
              <a:t> </a:t>
            </a:r>
            <a:r>
              <a:rPr lang="en-US" dirty="0"/>
              <a:t>Name</a:t>
            </a:r>
            <a:r>
              <a:rPr lang="en-US" spc="-30" dirty="0"/>
              <a:t> </a:t>
            </a:r>
            <a:r>
              <a:rPr lang="en-US" dirty="0"/>
              <a:t>Field</a:t>
            </a:r>
            <a:r>
              <a:rPr lang="en-US" spc="-25" dirty="0"/>
              <a:t> </a:t>
            </a:r>
            <a:r>
              <a:rPr lang="en-US" dirty="0"/>
              <a:t>in</a:t>
            </a:r>
            <a:r>
              <a:rPr lang="en-US" spc="-35" dirty="0"/>
              <a:t> </a:t>
            </a:r>
            <a:r>
              <a:rPr lang="en-US" dirty="0"/>
              <a:t>the</a:t>
            </a:r>
            <a:r>
              <a:rPr lang="en-US" spc="-30" dirty="0"/>
              <a:t> </a:t>
            </a:r>
            <a:r>
              <a:rPr lang="en-US" spc="-10" dirty="0"/>
              <a:t>Company/Batch</a:t>
            </a:r>
            <a:r>
              <a:rPr lang="en-US" spc="15" dirty="0"/>
              <a:t> </a:t>
            </a:r>
            <a:r>
              <a:rPr lang="en-US" dirty="0"/>
              <a:t>Header</a:t>
            </a:r>
            <a:r>
              <a:rPr lang="en-US" spc="-40" dirty="0"/>
              <a:t> </a:t>
            </a:r>
            <a:r>
              <a:rPr lang="en-US" dirty="0"/>
              <a:t>Record</a:t>
            </a:r>
            <a:r>
              <a:rPr lang="en-US" spc="-35" dirty="0"/>
              <a:t> </a:t>
            </a:r>
            <a:r>
              <a:rPr lang="en-US" dirty="0"/>
              <a:t>so</a:t>
            </a:r>
            <a:r>
              <a:rPr lang="en-US" spc="-35" dirty="0"/>
              <a:t> </a:t>
            </a:r>
            <a:r>
              <a:rPr lang="en-US" dirty="0"/>
              <a:t>it</a:t>
            </a:r>
            <a:r>
              <a:rPr lang="en-US" spc="-35" dirty="0"/>
              <a:t> </a:t>
            </a:r>
            <a:r>
              <a:rPr lang="en-US" dirty="0"/>
              <a:t>can</a:t>
            </a:r>
            <a:r>
              <a:rPr lang="en-US" spc="-35" dirty="0"/>
              <a:t> </a:t>
            </a:r>
            <a:r>
              <a:rPr lang="en-US" spc="-25" dirty="0"/>
              <a:t>be </a:t>
            </a:r>
            <a:r>
              <a:rPr lang="en-US" dirty="0"/>
              <a:t>recognized</a:t>
            </a:r>
            <a:r>
              <a:rPr lang="en-US" spc="-15" dirty="0"/>
              <a:t> </a:t>
            </a:r>
            <a:r>
              <a:rPr lang="en-US" dirty="0"/>
              <a:t>by</a:t>
            </a:r>
            <a:r>
              <a:rPr lang="en-US" spc="-40" dirty="0"/>
              <a:t> </a:t>
            </a:r>
            <a:r>
              <a:rPr lang="en-US" dirty="0"/>
              <a:t>the</a:t>
            </a:r>
            <a:r>
              <a:rPr lang="en-US" spc="-15" dirty="0"/>
              <a:t> </a:t>
            </a:r>
            <a:r>
              <a:rPr lang="en-US" spc="-10" dirty="0"/>
              <a:t>receiver.</a:t>
            </a:r>
          </a:p>
          <a:p>
            <a:pPr marL="763270" marR="5080" indent="-287020">
              <a:lnSpc>
                <a:spcPct val="100000"/>
              </a:lnSpc>
              <a:buFont typeface="Arial"/>
              <a:buChar char="•"/>
              <a:tabLst>
                <a:tab pos="763905" algn="l"/>
              </a:tabLst>
            </a:pPr>
            <a:endParaRPr lang="en-US" b="1" spc="-10" dirty="0"/>
          </a:p>
          <a:p>
            <a:pPr marL="763270" marR="394335" indent="-287020">
              <a:lnSpc>
                <a:spcPct val="100000"/>
              </a:lnSpc>
              <a:buFont typeface="Arial"/>
              <a:buChar char="•"/>
              <a:tabLst>
                <a:tab pos="763905" algn="l"/>
              </a:tabLst>
            </a:pPr>
            <a:r>
              <a:rPr lang="en-US" dirty="0"/>
              <a:t>Populate</a:t>
            </a:r>
            <a:r>
              <a:rPr lang="en-US" spc="-35" dirty="0"/>
              <a:t> </a:t>
            </a:r>
            <a:r>
              <a:rPr lang="en-US" dirty="0"/>
              <a:t>the</a:t>
            </a:r>
            <a:r>
              <a:rPr lang="en-US" spc="-35" dirty="0"/>
              <a:t> </a:t>
            </a:r>
            <a:r>
              <a:rPr lang="en-US" dirty="0"/>
              <a:t>Payment Related</a:t>
            </a:r>
            <a:r>
              <a:rPr lang="en-US" spc="-30" dirty="0"/>
              <a:t> </a:t>
            </a:r>
            <a:r>
              <a:rPr lang="en-US" dirty="0"/>
              <a:t>Field</a:t>
            </a:r>
            <a:r>
              <a:rPr lang="en-US" spc="-35" dirty="0"/>
              <a:t> </a:t>
            </a:r>
            <a:r>
              <a:rPr lang="en-US" dirty="0"/>
              <a:t>of</a:t>
            </a:r>
            <a:r>
              <a:rPr lang="en-US" spc="-45" dirty="0"/>
              <a:t> </a:t>
            </a:r>
            <a:r>
              <a:rPr lang="en-US" dirty="0"/>
              <a:t>the</a:t>
            </a:r>
            <a:r>
              <a:rPr lang="en-US" spc="-80" dirty="0"/>
              <a:t> </a:t>
            </a:r>
            <a:r>
              <a:rPr lang="en-US" dirty="0"/>
              <a:t>Addenda Record</a:t>
            </a:r>
            <a:r>
              <a:rPr lang="en-US" spc="-40" dirty="0"/>
              <a:t> </a:t>
            </a:r>
            <a:r>
              <a:rPr lang="en-US" dirty="0"/>
              <a:t>with</a:t>
            </a:r>
            <a:r>
              <a:rPr lang="en-US" spc="-65" dirty="0"/>
              <a:t> </a:t>
            </a:r>
            <a:r>
              <a:rPr lang="en-US" spc="-25" dirty="0"/>
              <a:t>the </a:t>
            </a:r>
            <a:r>
              <a:rPr lang="en-US" dirty="0"/>
              <a:t>appropriate</a:t>
            </a:r>
            <a:r>
              <a:rPr lang="en-US" spc="-60" dirty="0"/>
              <a:t> </a:t>
            </a:r>
            <a:r>
              <a:rPr lang="en-US" dirty="0"/>
              <a:t>data</a:t>
            </a:r>
            <a:r>
              <a:rPr lang="en-US" spc="-70" dirty="0"/>
              <a:t> </a:t>
            </a:r>
            <a:r>
              <a:rPr lang="en-US" spc="-10" dirty="0"/>
              <a:t>segments.</a:t>
            </a:r>
          </a:p>
          <a:p>
            <a:pPr marL="763270" marR="88265" indent="-287020">
              <a:lnSpc>
                <a:spcPct val="100000"/>
              </a:lnSpc>
              <a:buFont typeface="Arial"/>
              <a:buChar char="•"/>
              <a:tabLst>
                <a:tab pos="763905" algn="l"/>
              </a:tabLst>
            </a:pPr>
            <a:endParaRPr lang="en-US" b="1" dirty="0"/>
          </a:p>
          <a:p>
            <a:pPr marL="763270" marR="88265" indent="-287020">
              <a:lnSpc>
                <a:spcPct val="100000"/>
              </a:lnSpc>
              <a:buFont typeface="Arial"/>
              <a:buChar char="•"/>
              <a:tabLst>
                <a:tab pos="763905" algn="l"/>
              </a:tabLst>
            </a:pPr>
            <a:r>
              <a:rPr lang="en-US" dirty="0"/>
              <a:t>Make</a:t>
            </a:r>
            <a:r>
              <a:rPr lang="en-US" spc="-40" dirty="0"/>
              <a:t> </a:t>
            </a:r>
            <a:r>
              <a:rPr lang="en-US" dirty="0"/>
              <a:t>sure</a:t>
            </a:r>
            <a:r>
              <a:rPr lang="en-US" spc="-40" dirty="0"/>
              <a:t> </a:t>
            </a:r>
            <a:r>
              <a:rPr lang="en-US" dirty="0"/>
              <a:t>you</a:t>
            </a:r>
            <a:r>
              <a:rPr lang="en-US" spc="-15" dirty="0"/>
              <a:t> </a:t>
            </a:r>
            <a:r>
              <a:rPr lang="en-US" dirty="0"/>
              <a:t>follow</a:t>
            </a:r>
            <a:r>
              <a:rPr lang="en-US" spc="-20" dirty="0"/>
              <a:t> </a:t>
            </a:r>
            <a:r>
              <a:rPr lang="en-US" dirty="0"/>
              <a:t>the</a:t>
            </a:r>
            <a:r>
              <a:rPr lang="en-US" spc="-35" dirty="0"/>
              <a:t> </a:t>
            </a:r>
            <a:r>
              <a:rPr lang="en-US" dirty="0"/>
              <a:t>formatting</a:t>
            </a:r>
            <a:r>
              <a:rPr lang="en-US" spc="-5" dirty="0"/>
              <a:t> </a:t>
            </a:r>
            <a:r>
              <a:rPr lang="en-US" spc="-10" dirty="0"/>
              <a:t>characters</a:t>
            </a:r>
            <a:r>
              <a:rPr lang="en-US" spc="-40" dirty="0"/>
              <a:t> </a:t>
            </a:r>
            <a:r>
              <a:rPr lang="en-US" dirty="0"/>
              <a:t>in</a:t>
            </a:r>
            <a:r>
              <a:rPr lang="en-US" spc="-35" dirty="0"/>
              <a:t> </a:t>
            </a:r>
            <a:r>
              <a:rPr lang="en-US" dirty="0"/>
              <a:t>the</a:t>
            </a:r>
            <a:r>
              <a:rPr lang="en-US" spc="-35" dirty="0"/>
              <a:t> </a:t>
            </a:r>
            <a:r>
              <a:rPr lang="en-US" dirty="0"/>
              <a:t>Payment </a:t>
            </a:r>
            <a:r>
              <a:rPr lang="en-US" spc="-10" dirty="0"/>
              <a:t>Related </a:t>
            </a:r>
            <a:r>
              <a:rPr lang="en-US" dirty="0"/>
              <a:t>Field</a:t>
            </a:r>
            <a:r>
              <a:rPr lang="en-US" spc="-35" dirty="0"/>
              <a:t> </a:t>
            </a:r>
            <a:r>
              <a:rPr lang="en-US" dirty="0"/>
              <a:t>of</a:t>
            </a:r>
            <a:r>
              <a:rPr lang="en-US" spc="-50" dirty="0"/>
              <a:t> </a:t>
            </a:r>
            <a:r>
              <a:rPr lang="en-US" dirty="0"/>
              <a:t>the</a:t>
            </a:r>
            <a:r>
              <a:rPr lang="en-US" spc="-85" dirty="0"/>
              <a:t> </a:t>
            </a:r>
            <a:r>
              <a:rPr lang="en-US" dirty="0"/>
              <a:t>Addenda </a:t>
            </a:r>
            <a:r>
              <a:rPr lang="en-US" spc="-10" dirty="0"/>
              <a:t>Record.</a:t>
            </a:r>
          </a:p>
          <a:p>
            <a:endParaRPr lang="en-US" dirty="0"/>
          </a:p>
        </p:txBody>
      </p:sp>
      <p:sp>
        <p:nvSpPr>
          <p:cNvPr id="3" name="Title 2">
            <a:extLst>
              <a:ext uri="{FF2B5EF4-FFF2-40B4-BE49-F238E27FC236}">
                <a16:creationId xmlns:a16="http://schemas.microsoft.com/office/drawing/2014/main" id="{F2C3E8D4-CC0A-EBAF-AB23-4CC7103F46B5}"/>
              </a:ext>
            </a:extLst>
          </p:cNvPr>
          <p:cNvSpPr>
            <a:spLocks noGrp="1"/>
          </p:cNvSpPr>
          <p:nvPr>
            <p:ph type="title"/>
          </p:nvPr>
        </p:nvSpPr>
        <p:spPr/>
        <p:txBody>
          <a:bodyPr/>
          <a:lstStyle/>
          <a:p>
            <a:r>
              <a:rPr lang="en-US" dirty="0"/>
              <a:t>As</a:t>
            </a:r>
            <a:r>
              <a:rPr lang="en-US" spc="-35" dirty="0"/>
              <a:t> </a:t>
            </a:r>
            <a:r>
              <a:rPr lang="en-US" dirty="0"/>
              <a:t>a</a:t>
            </a:r>
            <a:r>
              <a:rPr lang="en-US" spc="-15" dirty="0"/>
              <a:t> </a:t>
            </a:r>
            <a:r>
              <a:rPr lang="en-US" dirty="0"/>
              <a:t>Health </a:t>
            </a:r>
            <a:r>
              <a:rPr lang="en-US" spc="-40" dirty="0"/>
              <a:t>C</a:t>
            </a:r>
            <a:r>
              <a:rPr lang="en-US" dirty="0"/>
              <a:t>are</a:t>
            </a:r>
            <a:r>
              <a:rPr lang="en-US" spc="-35" dirty="0"/>
              <a:t> </a:t>
            </a:r>
            <a:r>
              <a:rPr lang="en-US" spc="-10" dirty="0"/>
              <a:t>Originator</a:t>
            </a:r>
            <a:endParaRPr lang="en-US" dirty="0"/>
          </a:p>
        </p:txBody>
      </p:sp>
    </p:spTree>
    <p:extLst>
      <p:ext uri="{BB962C8B-B14F-4D97-AF65-F5344CB8AC3E}">
        <p14:creationId xmlns:p14="http://schemas.microsoft.com/office/powerpoint/2010/main" val="125958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9886F-24EB-C71D-B057-F1B5FF70EC15}"/>
              </a:ext>
            </a:extLst>
          </p:cNvPr>
          <p:cNvSpPr>
            <a:spLocks noGrp="1"/>
          </p:cNvSpPr>
          <p:nvPr>
            <p:ph type="title"/>
          </p:nvPr>
        </p:nvSpPr>
        <p:spPr/>
        <p:txBody>
          <a:bodyPr/>
          <a:lstStyle/>
          <a:p>
            <a:r>
              <a:rPr lang="en-US" dirty="0"/>
              <a:t>As</a:t>
            </a:r>
            <a:r>
              <a:rPr lang="en-US" spc="-35" dirty="0"/>
              <a:t> </a:t>
            </a:r>
            <a:r>
              <a:rPr lang="en-US" dirty="0"/>
              <a:t>a</a:t>
            </a:r>
            <a:r>
              <a:rPr lang="en-US" spc="-15" dirty="0"/>
              <a:t> </a:t>
            </a:r>
            <a:r>
              <a:rPr lang="en-US" dirty="0"/>
              <a:t>Third-Party</a:t>
            </a:r>
            <a:r>
              <a:rPr lang="en-US" spc="-30" dirty="0"/>
              <a:t> </a:t>
            </a:r>
            <a:r>
              <a:rPr lang="en-US" spc="-10" dirty="0"/>
              <a:t>Originator</a:t>
            </a:r>
            <a:endParaRPr lang="en-US" dirty="0"/>
          </a:p>
        </p:txBody>
      </p:sp>
      <p:sp>
        <p:nvSpPr>
          <p:cNvPr id="4" name="TextBox 3">
            <a:extLst>
              <a:ext uri="{FF2B5EF4-FFF2-40B4-BE49-F238E27FC236}">
                <a16:creationId xmlns:a16="http://schemas.microsoft.com/office/drawing/2014/main" id="{E43C6C8B-5CC6-1398-D107-6C884777649A}"/>
              </a:ext>
            </a:extLst>
          </p:cNvPr>
          <p:cNvSpPr txBox="1"/>
          <p:nvPr/>
        </p:nvSpPr>
        <p:spPr>
          <a:xfrm>
            <a:off x="1319918" y="1734056"/>
            <a:ext cx="10013367" cy="486287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Pertains to companies originating ACH transactions on behalf of another party.</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 A separate online banking agreement is required to conduct these transactions.</a:t>
            </a:r>
          </a:p>
          <a:p>
            <a:pPr marL="285750" indent="-285750">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r>
              <a:rPr lang="en-US" sz="1600" b="1" dirty="0">
                <a:solidFill>
                  <a:schemeClr val="tx1">
                    <a:lumMod val="85000"/>
                    <a:lumOff val="15000"/>
                  </a:schemeClr>
                </a:solidFill>
                <a:latin typeface="Arial" panose="020B0604020202020204" pitchFamily="34" charset="0"/>
                <a:cs typeface="Arial" panose="020B0604020202020204" pitchFamily="34" charset="0"/>
              </a:rPr>
              <a:t>Addendum Requirements</a:t>
            </a:r>
          </a:p>
          <a:p>
            <a:endParaRPr lang="en-US" sz="1600" b="1"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Must disclose the company name the ACH transactions are being submitted for.</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Type of ACH transaction being completed.</a:t>
            </a:r>
          </a:p>
          <a:p>
            <a:pPr marL="285750" indent="-285750">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r>
              <a:rPr lang="en-US" sz="1600" b="1" dirty="0">
                <a:solidFill>
                  <a:schemeClr val="tx1">
                    <a:lumMod val="85000"/>
                    <a:lumOff val="15000"/>
                  </a:schemeClr>
                </a:solidFill>
                <a:latin typeface="Arial" panose="020B0604020202020204" pitchFamily="34" charset="0"/>
                <a:cs typeface="Arial" panose="020B0604020202020204" pitchFamily="34" charset="0"/>
              </a:rPr>
              <a:t>Annual ACH audit required for transactions</a:t>
            </a:r>
          </a:p>
          <a:p>
            <a:endParaRPr lang="en-US" sz="1600" b="1"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As third-party originators, you could be asked to provide your annual audit results.</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This is an audit your company completes, and you may be asked by the FI to provide a copy of the completed audit.</a:t>
            </a:r>
          </a:p>
          <a:p>
            <a:pPr marL="742950" lvl="1"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These results should include record retention, data security, and other related items.</a:t>
            </a:r>
          </a:p>
          <a:p>
            <a:pPr marL="742950" lvl="1" indent="-285750">
              <a:buFont typeface="Arial" panose="020B0604020202020204" pitchFamily="34" charset="0"/>
              <a:buChar char="•"/>
            </a:pPr>
            <a:endParaRPr lang="en-US" dirty="0">
              <a:solidFill>
                <a:schemeClr val="tx1">
                  <a:lumMod val="85000"/>
                  <a:lumOff val="15000"/>
                </a:schemeClr>
              </a:solidFill>
              <a:latin typeface="Arial" panose="020B0604020202020204" pitchFamily="34" charset="0"/>
              <a:cs typeface="Arial" panose="020B0604020202020204" pitchFamily="34" charset="0"/>
            </a:endParaRPr>
          </a:p>
          <a:p>
            <a:r>
              <a:rPr lang="en-US" sz="1600" b="1" dirty="0">
                <a:solidFill>
                  <a:schemeClr val="tx1">
                    <a:lumMod val="85000"/>
                    <a:lumOff val="15000"/>
                  </a:schemeClr>
                </a:solidFill>
                <a:latin typeface="Arial" panose="020B0604020202020204" pitchFamily="34" charset="0"/>
                <a:cs typeface="Arial" panose="020B0604020202020204" pitchFamily="34" charset="0"/>
              </a:rPr>
              <a:t>Third Party Sender (TPS) Registration, effective since September 2017, requires financial institutions to register Third Party Sender relationships with NACHA.</a:t>
            </a:r>
          </a:p>
          <a:p>
            <a:endParaRPr lang="en-US" sz="1600" b="1"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TPS should be aware that their financial institution may request information from them regarding clients they are processing ACH files on behalf.</a:t>
            </a:r>
          </a:p>
          <a:p>
            <a:pPr lvl="1"/>
            <a:endParaRPr lang="en-US" dirty="0"/>
          </a:p>
        </p:txBody>
      </p:sp>
    </p:spTree>
    <p:extLst>
      <p:ext uri="{BB962C8B-B14F-4D97-AF65-F5344CB8AC3E}">
        <p14:creationId xmlns:p14="http://schemas.microsoft.com/office/powerpoint/2010/main" val="2506790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142C55-FE70-8761-4CCF-3ABE6E8199DF}"/>
              </a:ext>
            </a:extLst>
          </p:cNvPr>
          <p:cNvSpPr>
            <a:spLocks noGrp="1"/>
          </p:cNvSpPr>
          <p:nvPr>
            <p:ph idx="1"/>
          </p:nvPr>
        </p:nvSpPr>
        <p:spPr>
          <a:xfrm>
            <a:off x="838200" y="2081999"/>
            <a:ext cx="10515600" cy="3395855"/>
          </a:xfrm>
        </p:spPr>
        <p:txBody>
          <a:bodyPr>
            <a:normAutofit/>
          </a:bodyPr>
          <a:lstStyle/>
          <a:p>
            <a:r>
              <a:rPr lang="en-US" sz="1600" b="1" i="0" u="sng" strike="noStrike" baseline="0" dirty="0">
                <a:solidFill>
                  <a:srgbClr val="43B02A"/>
                </a:solidFill>
                <a:latin typeface="Arial" panose="020B0604020202020204" pitchFamily="34" charset="0"/>
                <a:cs typeface="Arial" panose="020B0604020202020204" pitchFamily="34" charset="0"/>
              </a:rPr>
              <a:t>Social Engineering Attacks:</a:t>
            </a:r>
            <a:r>
              <a:rPr lang="en-US" sz="1600" b="1" i="0" strike="noStrike" baseline="0" dirty="0">
                <a:solidFill>
                  <a:srgbClr val="43B02A"/>
                </a:solidFill>
                <a:latin typeface="Arial" panose="020B0604020202020204" pitchFamily="34" charset="0"/>
                <a:cs typeface="Arial" panose="020B0604020202020204" pitchFamily="34" charset="0"/>
              </a:rPr>
              <a:t> </a:t>
            </a:r>
            <a:r>
              <a:rPr lang="en-US" i="0" u="none" strike="noStrike" baseline="0" dirty="0">
                <a:solidFill>
                  <a:srgbClr val="000000"/>
                </a:solidFill>
                <a:latin typeface="Arial" panose="020B0604020202020204" pitchFamily="34" charset="0"/>
                <a:cs typeface="Arial" panose="020B0604020202020204" pitchFamily="34" charset="0"/>
              </a:rPr>
              <a:t>Social engineering is the use of deception to manipulate individuals into sensitive information that may be used for fraudulent purposes, including getting the victim to take certain actions. Social engineering attacks can include impersonating a trusted individual or company, using pretexts to gain access to computer systems or exploiting human errors by creating a sense of urgency to perform a specific action, such as sending money to the attacker.</a:t>
            </a:r>
          </a:p>
          <a:p>
            <a:pPr algn="l"/>
            <a:endParaRPr lang="en-US" b="1" i="0" u="none" strike="noStrike" baseline="0" dirty="0">
              <a:solidFill>
                <a:schemeClr val="accent6"/>
              </a:solidFill>
              <a:latin typeface="Arial" panose="020B0604020202020204" pitchFamily="34" charset="0"/>
              <a:cs typeface="Arial" panose="020B0604020202020204" pitchFamily="34" charset="0"/>
            </a:endParaRPr>
          </a:p>
          <a:p>
            <a:pPr algn="l"/>
            <a:r>
              <a:rPr lang="en-US" sz="1600" b="1" i="0" u="sng" strike="noStrike" baseline="0" dirty="0">
                <a:solidFill>
                  <a:srgbClr val="43B02A"/>
                </a:solidFill>
                <a:latin typeface="Arial" panose="020B0604020202020204" pitchFamily="34" charset="0"/>
                <a:cs typeface="Arial" panose="020B0604020202020204" pitchFamily="34" charset="0"/>
              </a:rPr>
              <a:t>Phishing Attacks:</a:t>
            </a:r>
            <a:r>
              <a:rPr lang="en-US" sz="1600" b="1" i="0" strike="noStrike" baseline="0" dirty="0">
                <a:solidFill>
                  <a:srgbClr val="43B02A"/>
                </a:solidFill>
                <a:latin typeface="Arial" panose="020B0604020202020204" pitchFamily="34" charset="0"/>
                <a:cs typeface="Arial" panose="020B0604020202020204" pitchFamily="34" charset="0"/>
              </a:rPr>
              <a:t> </a:t>
            </a:r>
            <a:r>
              <a:rPr lang="en-US" i="0" u="none" strike="noStrike" baseline="0" dirty="0">
                <a:solidFill>
                  <a:srgbClr val="000000"/>
                </a:solidFill>
                <a:latin typeface="Arial" panose="020B0604020202020204" pitchFamily="34" charset="0"/>
                <a:cs typeface="Arial" panose="020B0604020202020204" pitchFamily="34" charset="0"/>
              </a:rPr>
              <a:t>Phishing is a form of social engineering where attackers impersonate legitimate entities and individuals to trick victims into providing sensitive information such as login credentials or personal or company data. Phishing may also be used to trick victims into sending money to the attacker under the guise that it is a legitimate transaction.</a:t>
            </a:r>
          </a:p>
          <a:p>
            <a:pPr marL="0" indent="0" algn="l">
              <a:buNone/>
            </a:pPr>
            <a:endParaRPr lang="en-US" dirty="0">
              <a:solidFill>
                <a:srgbClr val="000000"/>
              </a:solidFill>
              <a:latin typeface="Arial" panose="020B0604020202020204" pitchFamily="34" charset="0"/>
              <a:cs typeface="Arial" panose="020B0604020202020204" pitchFamily="34" charset="0"/>
            </a:endParaRPr>
          </a:p>
          <a:p>
            <a:pPr algn="l"/>
            <a:r>
              <a:rPr lang="en-US" sz="1600" b="1" i="0" u="sng" dirty="0">
                <a:solidFill>
                  <a:srgbClr val="43B02A"/>
                </a:solidFill>
                <a:effectLst/>
                <a:latin typeface="Arial" panose="020B0604020202020204" pitchFamily="34" charset="0"/>
                <a:cs typeface="Arial" panose="020B0604020202020204" pitchFamily="34" charset="0"/>
              </a:rPr>
              <a:t>Business Email Compromise (BEC):</a:t>
            </a:r>
            <a:r>
              <a:rPr lang="en-US" sz="1600" b="1" i="0" dirty="0">
                <a:solidFill>
                  <a:srgbClr val="43B02A"/>
                </a:solidFill>
                <a:effectLst/>
                <a:latin typeface="Arial" panose="020B0604020202020204" pitchFamily="34" charset="0"/>
                <a:cs typeface="Arial" panose="020B0604020202020204" pitchFamily="34" charset="0"/>
              </a:rPr>
              <a:t> </a:t>
            </a:r>
            <a:r>
              <a:rPr lang="en-US" i="0" dirty="0">
                <a:effectLst/>
                <a:latin typeface="Arial" panose="020B0604020202020204" pitchFamily="34" charset="0"/>
                <a:cs typeface="Arial" panose="020B0604020202020204" pitchFamily="34" charset="0"/>
              </a:rPr>
              <a:t>BEC</a:t>
            </a:r>
            <a:r>
              <a:rPr lang="en-US" sz="1600" b="1" i="0" dirty="0">
                <a:solidFill>
                  <a:srgbClr val="43B02A"/>
                </a:solidFill>
                <a:effectLst/>
                <a:latin typeface="Arial" panose="020B0604020202020204" pitchFamily="34" charset="0"/>
                <a:cs typeface="Arial" panose="020B0604020202020204" pitchFamily="34" charset="0"/>
              </a:rPr>
              <a:t> </a:t>
            </a:r>
            <a:r>
              <a:rPr lang="en-US" i="0" dirty="0">
                <a:solidFill>
                  <a:schemeClr val="tx1"/>
                </a:solidFill>
                <a:effectLst/>
                <a:latin typeface="Arial" panose="020B0604020202020204" pitchFamily="34" charset="0"/>
                <a:cs typeface="Arial" panose="020B0604020202020204" pitchFamily="34" charset="0"/>
              </a:rPr>
              <a:t>is a type of cybercrime where a scammer impersonates a trusted individual within a company, like a CEO or vendor, through email to trick employees into sending money or sensitive information to a fraudulent account, often by requesting urgent payments or changes to payment details, appearing highly credible to exploit the trust within the organization; essentially, it's a sophisticated phishing attack targeting specific individuals within a company to gain financial or sensitive data through seemingly legitimate emails. </a:t>
            </a:r>
            <a:endParaRPr lang="en-US"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5E9D53E-83BA-9F35-370A-7BEE1C34023F}"/>
              </a:ext>
            </a:extLst>
          </p:cNvPr>
          <p:cNvSpPr>
            <a:spLocks noGrp="1"/>
          </p:cNvSpPr>
          <p:nvPr>
            <p:ph type="title"/>
          </p:nvPr>
        </p:nvSpPr>
        <p:spPr/>
        <p:txBody>
          <a:bodyPr>
            <a:normAutofit/>
          </a:bodyPr>
          <a:lstStyle/>
          <a:p>
            <a:r>
              <a:rPr lang="en-US" sz="2200" dirty="0"/>
              <a:t>Fraud - Types of Cyberattacks</a:t>
            </a:r>
          </a:p>
        </p:txBody>
      </p:sp>
    </p:spTree>
    <p:extLst>
      <p:ext uri="{BB962C8B-B14F-4D97-AF65-F5344CB8AC3E}">
        <p14:creationId xmlns:p14="http://schemas.microsoft.com/office/powerpoint/2010/main" val="32151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4FF6F-13AE-77B1-9E0C-435449A9094E}"/>
              </a:ext>
            </a:extLst>
          </p:cNvPr>
          <p:cNvSpPr>
            <a:spLocks noGrp="1"/>
          </p:cNvSpPr>
          <p:nvPr>
            <p:ph type="title"/>
          </p:nvPr>
        </p:nvSpPr>
        <p:spPr/>
        <p:txBody>
          <a:bodyPr>
            <a:normAutofit/>
          </a:bodyPr>
          <a:lstStyle/>
          <a:p>
            <a:r>
              <a:rPr lang="en-US" sz="2200" dirty="0"/>
              <a:t>Fraud - Types of Cyberattacks Continued</a:t>
            </a:r>
          </a:p>
        </p:txBody>
      </p:sp>
      <p:grpSp>
        <p:nvGrpSpPr>
          <p:cNvPr id="4" name="object 5">
            <a:extLst>
              <a:ext uri="{FF2B5EF4-FFF2-40B4-BE49-F238E27FC236}">
                <a16:creationId xmlns:a16="http://schemas.microsoft.com/office/drawing/2014/main" id="{8E673257-A221-0CF0-25D7-D0F8F30AB0F7}"/>
              </a:ext>
            </a:extLst>
          </p:cNvPr>
          <p:cNvGrpSpPr/>
          <p:nvPr/>
        </p:nvGrpSpPr>
        <p:grpSpPr>
          <a:xfrm>
            <a:off x="4148554" y="4277825"/>
            <a:ext cx="4183595" cy="1219359"/>
            <a:chOff x="3154269" y="4912613"/>
            <a:chExt cx="4012214" cy="881381"/>
          </a:xfrm>
          <a:noFill/>
        </p:grpSpPr>
        <p:sp>
          <p:nvSpPr>
            <p:cNvPr id="5" name="object 6">
              <a:extLst>
                <a:ext uri="{FF2B5EF4-FFF2-40B4-BE49-F238E27FC236}">
                  <a16:creationId xmlns:a16="http://schemas.microsoft.com/office/drawing/2014/main" id="{62239078-5413-43DA-67EF-207724B78409}"/>
                </a:ext>
              </a:extLst>
            </p:cNvPr>
            <p:cNvSpPr/>
            <p:nvPr/>
          </p:nvSpPr>
          <p:spPr>
            <a:xfrm>
              <a:off x="3154269" y="4912613"/>
              <a:ext cx="4012213" cy="881380"/>
            </a:xfrm>
            <a:custGeom>
              <a:avLst/>
              <a:gdLst/>
              <a:ahLst/>
              <a:cxnLst/>
              <a:rect l="l" t="t" r="r" b="b"/>
              <a:pathLst>
                <a:path w="3645535" h="881379">
                  <a:moveTo>
                    <a:pt x="3557270" y="0"/>
                  </a:moveTo>
                  <a:lnTo>
                    <a:pt x="88137" y="0"/>
                  </a:lnTo>
                  <a:lnTo>
                    <a:pt x="53846" y="6931"/>
                  </a:lnTo>
                  <a:lnTo>
                    <a:pt x="25828" y="25828"/>
                  </a:lnTo>
                  <a:lnTo>
                    <a:pt x="6931" y="53846"/>
                  </a:lnTo>
                  <a:lnTo>
                    <a:pt x="0" y="88137"/>
                  </a:lnTo>
                  <a:lnTo>
                    <a:pt x="0" y="792784"/>
                  </a:lnTo>
                  <a:lnTo>
                    <a:pt x="6931" y="827074"/>
                  </a:lnTo>
                  <a:lnTo>
                    <a:pt x="25828" y="855073"/>
                  </a:lnTo>
                  <a:lnTo>
                    <a:pt x="53846" y="873950"/>
                  </a:lnTo>
                  <a:lnTo>
                    <a:pt x="88137" y="880872"/>
                  </a:lnTo>
                  <a:lnTo>
                    <a:pt x="3557270" y="880872"/>
                  </a:lnTo>
                  <a:lnTo>
                    <a:pt x="3591561" y="873950"/>
                  </a:lnTo>
                  <a:lnTo>
                    <a:pt x="3619579" y="855073"/>
                  </a:lnTo>
                  <a:lnTo>
                    <a:pt x="3638476" y="827074"/>
                  </a:lnTo>
                  <a:lnTo>
                    <a:pt x="3645408" y="792784"/>
                  </a:lnTo>
                  <a:lnTo>
                    <a:pt x="3645408" y="88137"/>
                  </a:lnTo>
                  <a:lnTo>
                    <a:pt x="3638476" y="53846"/>
                  </a:lnTo>
                  <a:lnTo>
                    <a:pt x="3619579" y="25828"/>
                  </a:lnTo>
                  <a:lnTo>
                    <a:pt x="3591561" y="6931"/>
                  </a:lnTo>
                  <a:lnTo>
                    <a:pt x="3557270" y="0"/>
                  </a:lnTo>
                  <a:close/>
                </a:path>
              </a:pathLst>
            </a:custGeom>
            <a:grpFill/>
            <a:ln>
              <a:solidFill>
                <a:srgbClr val="43B02A"/>
              </a:solidFill>
            </a:ln>
          </p:spPr>
          <p:txBody>
            <a:bodyPr wrap="square" lIns="0" tIns="0" rIns="0" bIns="0" rtlCol="0"/>
            <a:lstStyle/>
            <a:p>
              <a:endParaRPr dirty="0">
                <a:solidFill>
                  <a:srgbClr val="43B02A"/>
                </a:solidFill>
              </a:endParaRPr>
            </a:p>
          </p:txBody>
        </p:sp>
        <p:sp>
          <p:nvSpPr>
            <p:cNvPr id="6" name="object 7">
              <a:extLst>
                <a:ext uri="{FF2B5EF4-FFF2-40B4-BE49-F238E27FC236}">
                  <a16:creationId xmlns:a16="http://schemas.microsoft.com/office/drawing/2014/main" id="{0BE58620-8CF6-9D75-2E48-1751E7638956}"/>
                </a:ext>
              </a:extLst>
            </p:cNvPr>
            <p:cNvSpPr/>
            <p:nvPr/>
          </p:nvSpPr>
          <p:spPr>
            <a:xfrm>
              <a:off x="3154269" y="4912614"/>
              <a:ext cx="4012214" cy="881380"/>
            </a:xfrm>
            <a:custGeom>
              <a:avLst/>
              <a:gdLst/>
              <a:ahLst/>
              <a:cxnLst/>
              <a:rect l="l" t="t" r="r" b="b"/>
              <a:pathLst>
                <a:path w="3645535" h="881379">
                  <a:moveTo>
                    <a:pt x="0" y="88137"/>
                  </a:moveTo>
                  <a:lnTo>
                    <a:pt x="6931" y="53846"/>
                  </a:lnTo>
                  <a:lnTo>
                    <a:pt x="25828" y="25828"/>
                  </a:lnTo>
                  <a:lnTo>
                    <a:pt x="53846" y="6931"/>
                  </a:lnTo>
                  <a:lnTo>
                    <a:pt x="88137" y="0"/>
                  </a:lnTo>
                  <a:lnTo>
                    <a:pt x="3557270" y="0"/>
                  </a:lnTo>
                  <a:lnTo>
                    <a:pt x="3591561" y="6931"/>
                  </a:lnTo>
                  <a:lnTo>
                    <a:pt x="3619579" y="25828"/>
                  </a:lnTo>
                  <a:lnTo>
                    <a:pt x="3638476" y="53846"/>
                  </a:lnTo>
                  <a:lnTo>
                    <a:pt x="3645408" y="88137"/>
                  </a:lnTo>
                  <a:lnTo>
                    <a:pt x="3645408" y="792784"/>
                  </a:lnTo>
                  <a:lnTo>
                    <a:pt x="3638476" y="827074"/>
                  </a:lnTo>
                  <a:lnTo>
                    <a:pt x="3619579" y="855073"/>
                  </a:lnTo>
                  <a:lnTo>
                    <a:pt x="3591561" y="873950"/>
                  </a:lnTo>
                  <a:lnTo>
                    <a:pt x="3557270" y="880872"/>
                  </a:lnTo>
                  <a:lnTo>
                    <a:pt x="88137" y="880872"/>
                  </a:lnTo>
                  <a:lnTo>
                    <a:pt x="53846" y="873950"/>
                  </a:lnTo>
                  <a:lnTo>
                    <a:pt x="25828" y="855073"/>
                  </a:lnTo>
                  <a:lnTo>
                    <a:pt x="6931" y="827074"/>
                  </a:lnTo>
                  <a:lnTo>
                    <a:pt x="0" y="792784"/>
                  </a:lnTo>
                  <a:lnTo>
                    <a:pt x="0" y="88137"/>
                  </a:lnTo>
                  <a:close/>
                </a:path>
              </a:pathLst>
            </a:custGeom>
            <a:grpFill/>
            <a:ln w="25908">
              <a:solidFill>
                <a:srgbClr val="43B02A"/>
              </a:solidFill>
            </a:ln>
          </p:spPr>
          <p:txBody>
            <a:bodyPr wrap="square" lIns="0" tIns="0" rIns="0" bIns="0" rtlCol="0"/>
            <a:lstStyle/>
            <a:p>
              <a:endParaRPr dirty="0">
                <a:solidFill>
                  <a:srgbClr val="43B02A"/>
                </a:solidFill>
              </a:endParaRPr>
            </a:p>
          </p:txBody>
        </p:sp>
      </p:grpSp>
      <p:sp>
        <p:nvSpPr>
          <p:cNvPr id="7" name="object 8">
            <a:extLst>
              <a:ext uri="{FF2B5EF4-FFF2-40B4-BE49-F238E27FC236}">
                <a16:creationId xmlns:a16="http://schemas.microsoft.com/office/drawing/2014/main" id="{106235D9-E2B3-46D3-2D62-7C19689C7E46}"/>
              </a:ext>
            </a:extLst>
          </p:cNvPr>
          <p:cNvSpPr txBox="1"/>
          <p:nvPr/>
        </p:nvSpPr>
        <p:spPr>
          <a:xfrm>
            <a:off x="4148553" y="4496920"/>
            <a:ext cx="4183595" cy="974626"/>
          </a:xfrm>
          <a:prstGeom prst="rect">
            <a:avLst/>
          </a:prstGeom>
        </p:spPr>
        <p:txBody>
          <a:bodyPr vert="horz" wrap="square" lIns="0" tIns="38100" rIns="0" bIns="0" rtlCol="0">
            <a:spAutoFit/>
          </a:bodyPr>
          <a:lstStyle/>
          <a:p>
            <a:pPr marL="12065" marR="5080" algn="ctr">
              <a:lnSpc>
                <a:spcPts val="1620"/>
              </a:lnSpc>
              <a:spcBef>
                <a:spcPts val="300"/>
              </a:spcBef>
            </a:pPr>
            <a:r>
              <a:rPr lang="en-US" sz="1400" b="1" dirty="0">
                <a:solidFill>
                  <a:schemeClr val="tx1">
                    <a:lumMod val="85000"/>
                    <a:lumOff val="15000"/>
                  </a:schemeClr>
                </a:solidFill>
                <a:latin typeface="Arial"/>
                <a:cs typeface="Arial"/>
              </a:rPr>
              <a:t>For more information on types of fraud, visit</a:t>
            </a:r>
          </a:p>
          <a:p>
            <a:pPr marL="12065" marR="5080" algn="ctr">
              <a:lnSpc>
                <a:spcPts val="1620"/>
              </a:lnSpc>
              <a:spcBef>
                <a:spcPts val="300"/>
              </a:spcBef>
            </a:pPr>
            <a:endParaRPr lang="en-US" sz="1500" b="1" dirty="0">
              <a:solidFill>
                <a:srgbClr val="FFFFFF"/>
              </a:solidFill>
              <a:latin typeface="Arial"/>
              <a:cs typeface="Arial"/>
            </a:endParaRPr>
          </a:p>
          <a:p>
            <a:pPr marL="12065" marR="5080" algn="ctr">
              <a:lnSpc>
                <a:spcPts val="1620"/>
              </a:lnSpc>
              <a:spcBef>
                <a:spcPts val="300"/>
              </a:spcBef>
            </a:pPr>
            <a:r>
              <a:rPr lang="en-US" sz="1500" b="1" dirty="0">
                <a:solidFill>
                  <a:srgbClr val="0057B7"/>
                </a:solidFill>
                <a:latin typeface="Arial"/>
                <a:cs typeface="Arial"/>
              </a:rPr>
              <a:t> </a:t>
            </a:r>
            <a:r>
              <a:rPr lang="en-US" sz="1500" b="1" u="sng" spc="-10" dirty="0">
                <a:solidFill>
                  <a:srgbClr val="0057B7"/>
                </a:solidFill>
                <a:uFill>
                  <a:solidFill>
                    <a:srgbClr val="005699"/>
                  </a:solidFill>
                </a:uFill>
                <a:latin typeface="Arial"/>
                <a:cs typeface="Arial"/>
                <a:hlinkClick r:id="rId2">
                  <a:extLst>
                    <a:ext uri="{A12FA001-AC4F-418D-AE19-62706E023703}">
                      <ahyp:hlinkClr xmlns:ahyp="http://schemas.microsoft.com/office/drawing/2018/hyperlinkcolor" val="tx"/>
                    </a:ext>
                  </a:extLst>
                </a:hlinkClick>
              </a:rPr>
              <a:t>FTC - Cybersecurity Basics</a:t>
            </a:r>
            <a:endParaRPr lang="en-US" sz="1500" b="1" u="sng" spc="-10" dirty="0">
              <a:solidFill>
                <a:srgbClr val="0057B7"/>
              </a:solidFill>
              <a:uFill>
                <a:solidFill>
                  <a:srgbClr val="005699"/>
                </a:solidFill>
              </a:uFill>
              <a:latin typeface="Arial"/>
              <a:cs typeface="Arial"/>
            </a:endParaRPr>
          </a:p>
          <a:p>
            <a:pPr marL="12065" marR="5080" algn="ctr">
              <a:lnSpc>
                <a:spcPts val="1620"/>
              </a:lnSpc>
              <a:spcBef>
                <a:spcPts val="300"/>
              </a:spcBef>
            </a:pPr>
            <a:endParaRPr sz="1500" u="sng" dirty="0">
              <a:solidFill>
                <a:schemeClr val="bg1"/>
              </a:solidFill>
              <a:latin typeface="Arial"/>
              <a:cs typeface="Arial"/>
            </a:endParaRPr>
          </a:p>
        </p:txBody>
      </p:sp>
      <p:sp>
        <p:nvSpPr>
          <p:cNvPr id="10" name="TextBox 9">
            <a:extLst>
              <a:ext uri="{FF2B5EF4-FFF2-40B4-BE49-F238E27FC236}">
                <a16:creationId xmlns:a16="http://schemas.microsoft.com/office/drawing/2014/main" id="{CC83ED0C-5DEE-630D-CAE8-D1D661704075}"/>
              </a:ext>
            </a:extLst>
          </p:cNvPr>
          <p:cNvSpPr txBox="1"/>
          <p:nvPr/>
        </p:nvSpPr>
        <p:spPr>
          <a:xfrm>
            <a:off x="1521151" y="1982624"/>
            <a:ext cx="9733660" cy="2031325"/>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a:solidFill>
                  <a:srgbClr val="43B02A"/>
                </a:solidFill>
                <a:latin typeface="Arial" panose="020B0604020202020204" pitchFamily="34" charset="0"/>
                <a:cs typeface="Arial" panose="020B0604020202020204" pitchFamily="34" charset="0"/>
              </a:rPr>
              <a:t>Smishing:</a:t>
            </a:r>
            <a:r>
              <a:rPr lang="en-US" sz="1600" b="1" dirty="0">
                <a:solidFill>
                  <a:srgbClr val="43B02A"/>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 type of phishing scam that involves using text messages to trick people into giving away personal information.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u="sng" dirty="0">
                <a:solidFill>
                  <a:srgbClr val="43B02A"/>
                </a:solidFill>
                <a:latin typeface="Arial" panose="020B0604020202020204" pitchFamily="34" charset="0"/>
                <a:cs typeface="Arial" panose="020B0604020202020204" pitchFamily="34" charset="0"/>
              </a:rPr>
              <a:t>Account Takeover:</a:t>
            </a:r>
            <a:r>
              <a:rPr lang="en-US" sz="1600" b="1" dirty="0">
                <a:solidFill>
                  <a:srgbClr val="43B02A"/>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Criminals obtain login credentials for bank accounts through various means such as phishing, keylogging, or social engineering, and use them to initiate fraudulent ACH transfers.</a:t>
            </a:r>
          </a:p>
          <a:p>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1" u="sng" dirty="0">
                <a:solidFill>
                  <a:srgbClr val="43B02A"/>
                </a:solidFill>
                <a:latin typeface="Arial" panose="020B0604020202020204" pitchFamily="34" charset="0"/>
                <a:cs typeface="Arial" panose="020B0604020202020204" pitchFamily="34" charset="0"/>
              </a:rPr>
              <a:t>Malware:</a:t>
            </a:r>
            <a:r>
              <a:rPr lang="en-US" sz="1600" b="1" dirty="0">
                <a:solidFill>
                  <a:srgbClr val="43B02A"/>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Scammers may use malware to gain access to a victim's bank account information and initiate unauthorized ACH transactions.</a:t>
            </a:r>
          </a:p>
        </p:txBody>
      </p:sp>
    </p:spTree>
    <p:extLst>
      <p:ext uri="{BB962C8B-B14F-4D97-AF65-F5344CB8AC3E}">
        <p14:creationId xmlns:p14="http://schemas.microsoft.com/office/powerpoint/2010/main" val="285402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71AA26-8E71-932A-DDE1-A9712E765862}"/>
              </a:ext>
            </a:extLst>
          </p:cNvPr>
          <p:cNvSpPr>
            <a:spLocks noGrp="1"/>
          </p:cNvSpPr>
          <p:nvPr>
            <p:ph idx="1"/>
          </p:nvPr>
        </p:nvSpPr>
        <p:spPr/>
        <p:txBody>
          <a:bodyPr>
            <a:normAutofit fontScale="92500" lnSpcReduction="20000"/>
          </a:bodyPr>
          <a:lstStyle/>
          <a:p>
            <a:pPr marL="299085" indent="-286385">
              <a:lnSpc>
                <a:spcPct val="100000"/>
              </a:lnSpc>
              <a:spcBef>
                <a:spcPts val="95"/>
              </a:spcBef>
              <a:buFont typeface="Arial"/>
              <a:buChar char="•"/>
              <a:tabLst>
                <a:tab pos="299085" algn="l"/>
              </a:tabLst>
            </a:pPr>
            <a:r>
              <a:rPr lang="en-US" sz="1500" dirty="0">
                <a:latin typeface="Arial"/>
                <a:cs typeface="Arial"/>
              </a:rPr>
              <a:t>Why</a:t>
            </a:r>
            <a:r>
              <a:rPr lang="en-US" sz="1500" spc="-60" dirty="0">
                <a:latin typeface="Arial"/>
                <a:cs typeface="Arial"/>
              </a:rPr>
              <a:t> </a:t>
            </a:r>
            <a:r>
              <a:rPr lang="en-US" sz="1500" dirty="0">
                <a:latin typeface="Arial"/>
                <a:cs typeface="Arial"/>
              </a:rPr>
              <a:t>Electronic</a:t>
            </a:r>
            <a:r>
              <a:rPr lang="en-US" sz="1500" spc="-45" dirty="0">
                <a:latin typeface="Arial"/>
                <a:cs typeface="Arial"/>
              </a:rPr>
              <a:t> </a:t>
            </a:r>
            <a:r>
              <a:rPr lang="en-US" sz="1500" spc="-10" dirty="0">
                <a:latin typeface="Arial"/>
                <a:cs typeface="Arial"/>
              </a:rPr>
              <a:t>Payments?</a:t>
            </a:r>
            <a:endParaRPr lang="en-US" sz="1500" dirty="0">
              <a:latin typeface="Arial"/>
              <a:cs typeface="Arial"/>
            </a:endParaRPr>
          </a:p>
          <a:p>
            <a:pPr marL="299085" indent="-286385">
              <a:lnSpc>
                <a:spcPct val="100000"/>
              </a:lnSpc>
              <a:buFont typeface="Arial"/>
              <a:buChar char="•"/>
              <a:tabLst>
                <a:tab pos="299085" algn="l"/>
              </a:tabLst>
            </a:pPr>
            <a:r>
              <a:rPr lang="en-US" sz="1500" spc="-10" dirty="0">
                <a:latin typeface="Arial"/>
                <a:cs typeface="Arial"/>
              </a:rPr>
              <a:t>Terms</a:t>
            </a:r>
            <a:endParaRPr lang="en-US" sz="1500" dirty="0">
              <a:latin typeface="Arial"/>
              <a:cs typeface="Arial"/>
            </a:endParaRPr>
          </a:p>
          <a:p>
            <a:pPr marL="299085" indent="-286385">
              <a:lnSpc>
                <a:spcPct val="100000"/>
              </a:lnSpc>
              <a:spcBef>
                <a:spcPts val="5"/>
              </a:spcBef>
              <a:buFont typeface="Arial"/>
              <a:buChar char="•"/>
              <a:tabLst>
                <a:tab pos="299085" algn="l"/>
              </a:tabLst>
            </a:pPr>
            <a:endParaRPr lang="en-US" sz="1500" dirty="0">
              <a:latin typeface="Arial"/>
              <a:cs typeface="Arial"/>
            </a:endParaRPr>
          </a:p>
          <a:p>
            <a:pPr marL="299085" indent="-286385">
              <a:lnSpc>
                <a:spcPct val="100000"/>
              </a:lnSpc>
              <a:spcBef>
                <a:spcPts val="5"/>
              </a:spcBef>
              <a:buFont typeface="Arial"/>
              <a:buChar char="•"/>
              <a:tabLst>
                <a:tab pos="299085" algn="l"/>
              </a:tabLst>
            </a:pPr>
            <a:r>
              <a:rPr lang="en-US" sz="1500" dirty="0">
                <a:latin typeface="Arial"/>
                <a:cs typeface="Arial"/>
              </a:rPr>
              <a:t>Automated</a:t>
            </a:r>
            <a:r>
              <a:rPr lang="en-US" sz="1500" spc="-25" dirty="0">
                <a:latin typeface="Arial"/>
                <a:cs typeface="Arial"/>
              </a:rPr>
              <a:t> </a:t>
            </a:r>
            <a:r>
              <a:rPr lang="en-US" sz="1500" dirty="0">
                <a:latin typeface="Arial"/>
                <a:cs typeface="Arial"/>
              </a:rPr>
              <a:t>Clearing</a:t>
            </a:r>
            <a:r>
              <a:rPr lang="en-US" sz="1500" spc="-45" dirty="0">
                <a:latin typeface="Arial"/>
                <a:cs typeface="Arial"/>
              </a:rPr>
              <a:t> </a:t>
            </a:r>
            <a:r>
              <a:rPr lang="en-US" sz="1500" dirty="0">
                <a:latin typeface="Arial"/>
                <a:cs typeface="Arial"/>
              </a:rPr>
              <a:t>House</a:t>
            </a:r>
            <a:r>
              <a:rPr lang="en-US" sz="1500" spc="-60" dirty="0">
                <a:latin typeface="Arial"/>
                <a:cs typeface="Arial"/>
              </a:rPr>
              <a:t> </a:t>
            </a:r>
            <a:r>
              <a:rPr lang="en-US" sz="1500" spc="-10" dirty="0">
                <a:latin typeface="Arial"/>
                <a:cs typeface="Arial"/>
              </a:rPr>
              <a:t>(ACH)</a:t>
            </a:r>
            <a:endParaRPr lang="en-US" sz="1500" dirty="0">
              <a:latin typeface="Arial"/>
              <a:cs typeface="Arial"/>
            </a:endParaRPr>
          </a:p>
          <a:p>
            <a:pPr marL="299085" indent="-286385">
              <a:lnSpc>
                <a:spcPct val="100000"/>
              </a:lnSpc>
              <a:spcBef>
                <a:spcPts val="5"/>
              </a:spcBef>
              <a:buFont typeface="Arial"/>
              <a:buChar char="•"/>
              <a:tabLst>
                <a:tab pos="299085" algn="l"/>
              </a:tabLst>
            </a:pPr>
            <a:endParaRPr lang="en-US" sz="1500" dirty="0">
              <a:latin typeface="Arial"/>
              <a:cs typeface="Arial"/>
            </a:endParaRPr>
          </a:p>
          <a:p>
            <a:pPr marL="299085" indent="-286385">
              <a:lnSpc>
                <a:spcPct val="100000"/>
              </a:lnSpc>
              <a:spcBef>
                <a:spcPts val="5"/>
              </a:spcBef>
              <a:buFont typeface="Arial"/>
              <a:buChar char="•"/>
              <a:tabLst>
                <a:tab pos="299085" algn="l"/>
              </a:tabLst>
            </a:pPr>
            <a:r>
              <a:rPr lang="en-US" sz="1500" dirty="0">
                <a:latin typeface="Arial"/>
                <a:cs typeface="Arial"/>
              </a:rPr>
              <a:t>Standard</a:t>
            </a:r>
            <a:r>
              <a:rPr lang="en-US" sz="1500" spc="-50" dirty="0">
                <a:latin typeface="Arial"/>
                <a:cs typeface="Arial"/>
              </a:rPr>
              <a:t> </a:t>
            </a:r>
            <a:r>
              <a:rPr lang="en-US" sz="1500" dirty="0">
                <a:latin typeface="Arial"/>
                <a:cs typeface="Arial"/>
              </a:rPr>
              <a:t>Entry</a:t>
            </a:r>
            <a:r>
              <a:rPr lang="en-US" sz="1500" spc="-60" dirty="0">
                <a:latin typeface="Arial"/>
                <a:cs typeface="Arial"/>
              </a:rPr>
              <a:t> </a:t>
            </a:r>
            <a:r>
              <a:rPr lang="en-US" sz="1500" dirty="0">
                <a:latin typeface="Arial"/>
                <a:cs typeface="Arial"/>
              </a:rPr>
              <a:t>Class</a:t>
            </a:r>
            <a:r>
              <a:rPr lang="en-US" sz="1500" spc="-70" dirty="0">
                <a:latin typeface="Arial"/>
                <a:cs typeface="Arial"/>
              </a:rPr>
              <a:t> </a:t>
            </a:r>
            <a:r>
              <a:rPr lang="en-US" sz="1500" spc="-10" dirty="0">
                <a:latin typeface="Arial"/>
                <a:cs typeface="Arial"/>
              </a:rPr>
              <a:t>Codes</a:t>
            </a:r>
            <a:endParaRPr lang="en-US" sz="1500" dirty="0">
              <a:latin typeface="Arial"/>
              <a:cs typeface="Arial"/>
            </a:endParaRPr>
          </a:p>
          <a:p>
            <a:pPr marL="299085" indent="-286385">
              <a:lnSpc>
                <a:spcPct val="100000"/>
              </a:lnSpc>
              <a:buFont typeface="Arial"/>
              <a:buChar char="•"/>
              <a:tabLst>
                <a:tab pos="299085" algn="l"/>
              </a:tabLst>
            </a:pPr>
            <a:r>
              <a:rPr lang="en-US" sz="1500" dirty="0">
                <a:latin typeface="Arial"/>
                <a:cs typeface="Arial"/>
              </a:rPr>
              <a:t>ACH</a:t>
            </a:r>
            <a:r>
              <a:rPr lang="en-US" sz="1500" spc="-25" dirty="0">
                <a:latin typeface="Arial"/>
                <a:cs typeface="Arial"/>
              </a:rPr>
              <a:t> </a:t>
            </a:r>
            <a:r>
              <a:rPr lang="en-US" sz="1500" dirty="0">
                <a:latin typeface="Arial"/>
                <a:cs typeface="Arial"/>
              </a:rPr>
              <a:t>Services</a:t>
            </a:r>
            <a:r>
              <a:rPr lang="en-US" sz="1500" spc="-35" dirty="0">
                <a:latin typeface="Arial"/>
                <a:cs typeface="Arial"/>
              </a:rPr>
              <a:t> </a:t>
            </a:r>
            <a:r>
              <a:rPr lang="en-US" sz="1500" dirty="0">
                <a:latin typeface="Arial"/>
                <a:cs typeface="Arial"/>
              </a:rPr>
              <a:t>offered</a:t>
            </a:r>
            <a:r>
              <a:rPr lang="en-US" sz="1500" spc="-35" dirty="0">
                <a:latin typeface="Arial"/>
                <a:cs typeface="Arial"/>
              </a:rPr>
              <a:t> </a:t>
            </a:r>
            <a:r>
              <a:rPr lang="en-US" sz="1500" dirty="0">
                <a:latin typeface="Arial"/>
                <a:cs typeface="Arial"/>
              </a:rPr>
              <a:t>by</a:t>
            </a:r>
            <a:r>
              <a:rPr lang="en-US" sz="1500" spc="-55" dirty="0">
                <a:latin typeface="Arial"/>
                <a:cs typeface="Arial"/>
              </a:rPr>
              <a:t> </a:t>
            </a:r>
            <a:r>
              <a:rPr lang="en-US" sz="1500" dirty="0">
                <a:latin typeface="Arial"/>
                <a:cs typeface="Arial"/>
              </a:rPr>
              <a:t>Peoples</a:t>
            </a:r>
            <a:r>
              <a:rPr lang="en-US" sz="1500" spc="-60" dirty="0">
                <a:latin typeface="Arial"/>
                <a:cs typeface="Arial"/>
              </a:rPr>
              <a:t> </a:t>
            </a:r>
            <a:r>
              <a:rPr lang="en-US" sz="1500" spc="-20" dirty="0">
                <a:latin typeface="Arial"/>
                <a:cs typeface="Arial"/>
              </a:rPr>
              <a:t>Bank</a:t>
            </a:r>
            <a:endParaRPr lang="en-US" sz="1500" dirty="0">
              <a:latin typeface="Arial"/>
              <a:cs typeface="Arial"/>
            </a:endParaRPr>
          </a:p>
          <a:p>
            <a:pPr marL="299085" indent="-286385">
              <a:lnSpc>
                <a:spcPct val="100000"/>
              </a:lnSpc>
              <a:buFont typeface="Arial"/>
              <a:buChar char="•"/>
              <a:tabLst>
                <a:tab pos="299085" algn="l"/>
              </a:tabLst>
            </a:pPr>
            <a:r>
              <a:rPr lang="en-US" sz="1500" dirty="0">
                <a:latin typeface="Arial"/>
                <a:cs typeface="Arial"/>
              </a:rPr>
              <a:t>As</a:t>
            </a:r>
            <a:r>
              <a:rPr lang="en-US" sz="1500" spc="15" dirty="0">
                <a:latin typeface="Arial"/>
                <a:cs typeface="Arial"/>
              </a:rPr>
              <a:t> </a:t>
            </a:r>
            <a:r>
              <a:rPr lang="en-US" sz="1500" dirty="0">
                <a:latin typeface="Arial"/>
                <a:cs typeface="Arial"/>
              </a:rPr>
              <a:t>an</a:t>
            </a:r>
            <a:r>
              <a:rPr lang="en-US" sz="1500" spc="-15" dirty="0">
                <a:latin typeface="Arial"/>
                <a:cs typeface="Arial"/>
              </a:rPr>
              <a:t> </a:t>
            </a:r>
            <a:r>
              <a:rPr lang="en-US" sz="1500" spc="-10" dirty="0">
                <a:latin typeface="Arial"/>
                <a:cs typeface="Arial"/>
              </a:rPr>
              <a:t>Originator</a:t>
            </a:r>
          </a:p>
          <a:p>
            <a:pPr marL="299085" indent="-286385">
              <a:lnSpc>
                <a:spcPct val="100000"/>
              </a:lnSpc>
              <a:buFont typeface="Arial"/>
              <a:buChar char="•"/>
              <a:tabLst>
                <a:tab pos="299085" algn="l"/>
              </a:tabLst>
            </a:pPr>
            <a:r>
              <a:rPr lang="en-US" sz="1500" dirty="0"/>
              <a:t>Fraud - Types of Cyberattacks</a:t>
            </a:r>
            <a:endParaRPr lang="en-US" sz="1500" dirty="0">
              <a:latin typeface="Arial"/>
              <a:cs typeface="Arial"/>
            </a:endParaRPr>
          </a:p>
          <a:p>
            <a:pPr marL="299085" indent="-286385">
              <a:lnSpc>
                <a:spcPct val="100000"/>
              </a:lnSpc>
              <a:buFont typeface="Arial"/>
              <a:buChar char="•"/>
              <a:tabLst>
                <a:tab pos="299085" algn="l"/>
              </a:tabLst>
            </a:pPr>
            <a:r>
              <a:rPr lang="en-US" sz="1500" dirty="0">
                <a:latin typeface="Arial"/>
                <a:cs typeface="Arial"/>
              </a:rPr>
              <a:t>Fraud</a:t>
            </a:r>
            <a:r>
              <a:rPr lang="en-US" sz="1500" spc="-50" dirty="0">
                <a:latin typeface="Arial"/>
                <a:cs typeface="Arial"/>
              </a:rPr>
              <a:t> </a:t>
            </a:r>
            <a:r>
              <a:rPr lang="en-US" sz="1500" dirty="0">
                <a:latin typeface="Arial"/>
                <a:cs typeface="Arial"/>
              </a:rPr>
              <a:t>Prevention</a:t>
            </a:r>
            <a:r>
              <a:rPr lang="en-US" sz="1500" spc="-5" dirty="0">
                <a:latin typeface="Arial"/>
                <a:cs typeface="Arial"/>
              </a:rPr>
              <a:t> </a:t>
            </a:r>
            <a:r>
              <a:rPr lang="en-US" sz="1500" dirty="0">
                <a:latin typeface="Arial"/>
                <a:cs typeface="Arial"/>
              </a:rPr>
              <a:t>(Daily</a:t>
            </a:r>
            <a:r>
              <a:rPr lang="en-US" sz="1500" spc="-35" dirty="0">
                <a:latin typeface="Arial"/>
                <a:cs typeface="Arial"/>
              </a:rPr>
              <a:t> </a:t>
            </a:r>
            <a:r>
              <a:rPr lang="en-US" sz="1500" spc="-10" dirty="0">
                <a:latin typeface="Arial"/>
                <a:cs typeface="Arial"/>
              </a:rPr>
              <a:t>Tasks</a:t>
            </a:r>
            <a:r>
              <a:rPr lang="en-US" sz="1500" spc="-45" dirty="0">
                <a:latin typeface="Arial"/>
                <a:cs typeface="Arial"/>
              </a:rPr>
              <a:t> </a:t>
            </a:r>
            <a:r>
              <a:rPr lang="en-US" sz="1500" dirty="0">
                <a:latin typeface="Arial"/>
                <a:cs typeface="Arial"/>
              </a:rPr>
              <a:t>&amp;</a:t>
            </a:r>
            <a:r>
              <a:rPr lang="en-US" sz="1500" spc="-55" dirty="0">
                <a:latin typeface="Arial"/>
                <a:cs typeface="Arial"/>
              </a:rPr>
              <a:t> </a:t>
            </a:r>
            <a:r>
              <a:rPr lang="en-US" sz="1500" spc="-10" dirty="0">
                <a:latin typeface="Arial"/>
                <a:cs typeface="Arial"/>
              </a:rPr>
              <a:t>Tips)</a:t>
            </a:r>
            <a:endParaRPr lang="en-US" sz="1500" dirty="0">
              <a:latin typeface="Arial"/>
              <a:cs typeface="Arial"/>
            </a:endParaRPr>
          </a:p>
          <a:p>
            <a:pPr marL="299085" indent="-286385">
              <a:lnSpc>
                <a:spcPct val="100000"/>
              </a:lnSpc>
              <a:buFont typeface="Arial"/>
              <a:buChar char="•"/>
              <a:tabLst>
                <a:tab pos="299085" algn="l"/>
              </a:tabLst>
            </a:pPr>
            <a:r>
              <a:rPr lang="en-US" sz="1500" dirty="0">
                <a:latin typeface="Arial"/>
                <a:cs typeface="Arial"/>
              </a:rPr>
              <a:t>Returns</a:t>
            </a:r>
            <a:r>
              <a:rPr lang="en-US" sz="1500" spc="-35" dirty="0">
                <a:latin typeface="Arial"/>
                <a:cs typeface="Arial"/>
              </a:rPr>
              <a:t> </a:t>
            </a:r>
            <a:r>
              <a:rPr lang="en-US" sz="1500" dirty="0">
                <a:latin typeface="Arial"/>
                <a:cs typeface="Arial"/>
              </a:rPr>
              <a:t>and</a:t>
            </a:r>
            <a:r>
              <a:rPr lang="en-US" sz="1500" spc="-50" dirty="0">
                <a:latin typeface="Arial"/>
                <a:cs typeface="Arial"/>
              </a:rPr>
              <a:t> </a:t>
            </a:r>
            <a:r>
              <a:rPr lang="en-US" sz="1500" dirty="0">
                <a:latin typeface="Arial"/>
                <a:cs typeface="Arial"/>
              </a:rPr>
              <a:t>Notifications</a:t>
            </a:r>
            <a:r>
              <a:rPr lang="en-US" sz="1500" spc="-10" dirty="0">
                <a:latin typeface="Arial"/>
                <a:cs typeface="Arial"/>
              </a:rPr>
              <a:t> </a:t>
            </a:r>
            <a:r>
              <a:rPr lang="en-US" sz="1500" dirty="0">
                <a:latin typeface="Arial"/>
                <a:cs typeface="Arial"/>
              </a:rPr>
              <a:t>of</a:t>
            </a:r>
            <a:r>
              <a:rPr lang="en-US" sz="1500" spc="-35" dirty="0">
                <a:latin typeface="Arial"/>
                <a:cs typeface="Arial"/>
              </a:rPr>
              <a:t> </a:t>
            </a:r>
            <a:r>
              <a:rPr lang="en-US" sz="1500" spc="-10" dirty="0">
                <a:latin typeface="Arial"/>
                <a:cs typeface="Arial"/>
              </a:rPr>
              <a:t>Change</a:t>
            </a:r>
            <a:endParaRPr lang="en-US" sz="1500" dirty="0">
              <a:latin typeface="Arial"/>
              <a:cs typeface="Arial"/>
            </a:endParaRPr>
          </a:p>
          <a:p>
            <a:pPr marL="299085" indent="-286385">
              <a:lnSpc>
                <a:spcPct val="100000"/>
              </a:lnSpc>
              <a:buFont typeface="Arial"/>
              <a:buChar char="•"/>
              <a:tabLst>
                <a:tab pos="299085" algn="l"/>
              </a:tabLst>
            </a:pPr>
            <a:r>
              <a:rPr lang="en-US" sz="1500" dirty="0">
                <a:latin typeface="Arial"/>
                <a:cs typeface="Arial"/>
              </a:rPr>
              <a:t>NACHA</a:t>
            </a:r>
            <a:r>
              <a:rPr lang="en-US" sz="1500" spc="-80" dirty="0">
                <a:latin typeface="Arial"/>
                <a:cs typeface="Arial"/>
              </a:rPr>
              <a:t> </a:t>
            </a:r>
            <a:r>
              <a:rPr lang="en-US" sz="1500" dirty="0">
                <a:latin typeface="Arial"/>
                <a:cs typeface="Arial"/>
              </a:rPr>
              <a:t>Rule</a:t>
            </a:r>
            <a:r>
              <a:rPr lang="en-US" sz="1500" spc="-40" dirty="0">
                <a:latin typeface="Arial"/>
                <a:cs typeface="Arial"/>
              </a:rPr>
              <a:t> </a:t>
            </a:r>
            <a:r>
              <a:rPr lang="en-US" sz="1500" spc="-10" dirty="0">
                <a:latin typeface="Arial"/>
                <a:cs typeface="Arial"/>
              </a:rPr>
              <a:t>Violations</a:t>
            </a:r>
            <a:endParaRPr lang="en-US" sz="1500" dirty="0">
              <a:latin typeface="Arial"/>
              <a:cs typeface="Arial"/>
            </a:endParaRPr>
          </a:p>
          <a:p>
            <a:pPr marL="299085" indent="-286385">
              <a:lnSpc>
                <a:spcPct val="100000"/>
              </a:lnSpc>
              <a:buFont typeface="Arial"/>
              <a:buChar char="•"/>
              <a:tabLst>
                <a:tab pos="299085" algn="l"/>
              </a:tabLst>
            </a:pPr>
            <a:r>
              <a:rPr lang="en-US" sz="1500" dirty="0">
                <a:latin typeface="Arial"/>
                <a:cs typeface="Arial"/>
              </a:rPr>
              <a:t>ACH</a:t>
            </a:r>
            <a:r>
              <a:rPr lang="en-US" sz="1500" spc="-15" dirty="0">
                <a:latin typeface="Arial"/>
                <a:cs typeface="Arial"/>
              </a:rPr>
              <a:t> </a:t>
            </a:r>
            <a:r>
              <a:rPr lang="en-US" sz="1500" dirty="0">
                <a:latin typeface="Arial"/>
                <a:cs typeface="Arial"/>
              </a:rPr>
              <a:t>Limit</a:t>
            </a:r>
            <a:r>
              <a:rPr lang="en-US" sz="1500" spc="-30" dirty="0">
                <a:latin typeface="Arial"/>
                <a:cs typeface="Arial"/>
              </a:rPr>
              <a:t> </a:t>
            </a:r>
            <a:r>
              <a:rPr lang="en-US" sz="1500" spc="-10" dirty="0">
                <a:latin typeface="Arial"/>
                <a:cs typeface="Arial"/>
              </a:rPr>
              <a:t>Reviews</a:t>
            </a:r>
          </a:p>
          <a:p>
            <a:pPr marL="299085" indent="-286385">
              <a:lnSpc>
                <a:spcPct val="100000"/>
              </a:lnSpc>
              <a:buFont typeface="Arial"/>
              <a:buChar char="•"/>
              <a:tabLst>
                <a:tab pos="299085" algn="l"/>
              </a:tabLst>
            </a:pPr>
            <a:r>
              <a:rPr lang="en-US" sz="1500" dirty="0">
                <a:latin typeface="Arial"/>
                <a:cs typeface="Arial"/>
              </a:rPr>
              <a:t>Rule Changes</a:t>
            </a:r>
          </a:p>
          <a:p>
            <a:pPr marL="299085" indent="-286385">
              <a:lnSpc>
                <a:spcPct val="100000"/>
              </a:lnSpc>
              <a:buFont typeface="Arial"/>
              <a:buChar char="•"/>
              <a:tabLst>
                <a:tab pos="299085" algn="l"/>
              </a:tabLst>
            </a:pPr>
            <a:r>
              <a:rPr lang="en-US" sz="1500" dirty="0">
                <a:latin typeface="Arial"/>
                <a:cs typeface="Arial"/>
              </a:rPr>
              <a:t>Additional</a:t>
            </a:r>
            <a:r>
              <a:rPr lang="en-US" sz="1500" spc="-55" dirty="0">
                <a:latin typeface="Arial"/>
                <a:cs typeface="Arial"/>
              </a:rPr>
              <a:t> </a:t>
            </a:r>
            <a:r>
              <a:rPr lang="en-US" sz="1500" spc="-10" dirty="0">
                <a:latin typeface="Arial"/>
                <a:cs typeface="Arial"/>
              </a:rPr>
              <a:t>Information</a:t>
            </a:r>
          </a:p>
          <a:p>
            <a:pPr marL="299085" indent="-286385">
              <a:lnSpc>
                <a:spcPct val="100000"/>
              </a:lnSpc>
              <a:buFont typeface="Arial"/>
              <a:buChar char="•"/>
              <a:tabLst>
                <a:tab pos="299085" algn="l"/>
              </a:tabLst>
            </a:pPr>
            <a:r>
              <a:rPr lang="en-US" sz="1500" spc="-10" dirty="0">
                <a:latin typeface="Arial"/>
                <a:cs typeface="Arial"/>
              </a:rPr>
              <a:t>Security Actions </a:t>
            </a:r>
            <a:endParaRPr lang="en-US" sz="1500" dirty="0">
              <a:latin typeface="Arial"/>
              <a:cs typeface="Arial"/>
            </a:endParaRPr>
          </a:p>
          <a:p>
            <a:endParaRPr lang="en-US" dirty="0"/>
          </a:p>
        </p:txBody>
      </p:sp>
      <p:sp>
        <p:nvSpPr>
          <p:cNvPr id="3" name="Title 2">
            <a:extLst>
              <a:ext uri="{FF2B5EF4-FFF2-40B4-BE49-F238E27FC236}">
                <a16:creationId xmlns:a16="http://schemas.microsoft.com/office/drawing/2014/main" id="{79A137F5-295E-5F68-310F-FA0835207ECC}"/>
              </a:ext>
            </a:extLst>
          </p:cNvPr>
          <p:cNvSpPr>
            <a:spLocks noGrp="1"/>
          </p:cNvSpPr>
          <p:nvPr>
            <p:ph type="title"/>
          </p:nvPr>
        </p:nvSpPr>
        <p:spPr/>
        <p:txBody>
          <a:bodyPr>
            <a:normAutofit/>
          </a:bodyPr>
          <a:lstStyle/>
          <a:p>
            <a:r>
              <a:rPr lang="en-US" sz="2200" dirty="0"/>
              <a:t>What is Covered in this Training?</a:t>
            </a:r>
          </a:p>
        </p:txBody>
      </p:sp>
    </p:spTree>
    <p:extLst>
      <p:ext uri="{BB962C8B-B14F-4D97-AF65-F5344CB8AC3E}">
        <p14:creationId xmlns:p14="http://schemas.microsoft.com/office/powerpoint/2010/main" val="2539384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81CF2-7CF5-CC37-EAE6-67A513E188AC}"/>
              </a:ext>
            </a:extLst>
          </p:cNvPr>
          <p:cNvSpPr>
            <a:spLocks noGrp="1"/>
          </p:cNvSpPr>
          <p:nvPr>
            <p:ph type="title"/>
          </p:nvPr>
        </p:nvSpPr>
        <p:spPr>
          <a:xfrm>
            <a:off x="1319917" y="715944"/>
            <a:ext cx="8045212" cy="539781"/>
          </a:xfrm>
        </p:spPr>
        <p:txBody>
          <a:bodyPr>
            <a:normAutofit fontScale="90000"/>
          </a:bodyPr>
          <a:lstStyle/>
          <a:p>
            <a:r>
              <a:rPr lang="en-US" dirty="0"/>
              <a:t>Fraud</a:t>
            </a:r>
            <a:r>
              <a:rPr lang="en-US" spc="-50" dirty="0"/>
              <a:t> </a:t>
            </a:r>
            <a:r>
              <a:rPr lang="en-US" dirty="0"/>
              <a:t>Prevention</a:t>
            </a:r>
            <a:r>
              <a:rPr lang="en-US" spc="-25" dirty="0"/>
              <a:t> </a:t>
            </a:r>
            <a:r>
              <a:rPr lang="en-US" dirty="0"/>
              <a:t>Daily</a:t>
            </a:r>
            <a:r>
              <a:rPr lang="en-US" spc="-65" dirty="0"/>
              <a:t> </a:t>
            </a:r>
            <a:r>
              <a:rPr lang="en-US" spc="-20" dirty="0"/>
              <a:t>Tasks</a:t>
            </a:r>
            <a:r>
              <a:rPr lang="en-US" spc="-45" dirty="0"/>
              <a:t> </a:t>
            </a:r>
            <a:r>
              <a:rPr lang="en-US" dirty="0"/>
              <a:t>and</a:t>
            </a:r>
            <a:r>
              <a:rPr lang="en-US" spc="-35" dirty="0"/>
              <a:t> </a:t>
            </a:r>
            <a:r>
              <a:rPr lang="en-US" dirty="0"/>
              <a:t>Tips</a:t>
            </a:r>
            <a:r>
              <a:rPr lang="en-US" spc="-50" dirty="0"/>
              <a:t> </a:t>
            </a:r>
            <a:r>
              <a:rPr lang="en-US" dirty="0"/>
              <a:t>(Online</a:t>
            </a:r>
            <a:r>
              <a:rPr lang="en-US" spc="-45" dirty="0"/>
              <a:t> </a:t>
            </a:r>
            <a:r>
              <a:rPr lang="en-US" spc="-10" dirty="0"/>
              <a:t>Banking)</a:t>
            </a:r>
            <a:endParaRPr lang="en-US" dirty="0"/>
          </a:p>
        </p:txBody>
      </p:sp>
      <p:grpSp>
        <p:nvGrpSpPr>
          <p:cNvPr id="10" name="object 10">
            <a:extLst>
              <a:ext uri="{FF2B5EF4-FFF2-40B4-BE49-F238E27FC236}">
                <a16:creationId xmlns:a16="http://schemas.microsoft.com/office/drawing/2014/main" id="{9D6744DA-908D-72CE-CECD-03003126F6B5}"/>
              </a:ext>
            </a:extLst>
          </p:cNvPr>
          <p:cNvGrpSpPr/>
          <p:nvPr/>
        </p:nvGrpSpPr>
        <p:grpSpPr>
          <a:xfrm>
            <a:off x="1319917" y="1679705"/>
            <a:ext cx="9401510" cy="2774817"/>
            <a:chOff x="480821" y="1940813"/>
            <a:chExt cx="9401510" cy="2774817"/>
          </a:xfrm>
        </p:grpSpPr>
        <p:sp>
          <p:nvSpPr>
            <p:cNvPr id="11" name="object 11">
              <a:extLst>
                <a:ext uri="{FF2B5EF4-FFF2-40B4-BE49-F238E27FC236}">
                  <a16:creationId xmlns:a16="http://schemas.microsoft.com/office/drawing/2014/main" id="{E2716639-B2DE-A4FD-5DEE-80C456033132}"/>
                </a:ext>
              </a:extLst>
            </p:cNvPr>
            <p:cNvSpPr/>
            <p:nvPr/>
          </p:nvSpPr>
          <p:spPr>
            <a:xfrm>
              <a:off x="480821" y="2132837"/>
              <a:ext cx="9247686" cy="942340"/>
            </a:xfrm>
            <a:custGeom>
              <a:avLst/>
              <a:gdLst/>
              <a:ahLst/>
              <a:cxnLst/>
              <a:rect l="l" t="t" r="r" b="b"/>
              <a:pathLst>
                <a:path w="7772400" h="942339">
                  <a:moveTo>
                    <a:pt x="7772400" y="0"/>
                  </a:moveTo>
                  <a:lnTo>
                    <a:pt x="0" y="0"/>
                  </a:lnTo>
                  <a:lnTo>
                    <a:pt x="0" y="941831"/>
                  </a:lnTo>
                  <a:lnTo>
                    <a:pt x="7772400" y="941831"/>
                  </a:lnTo>
                  <a:lnTo>
                    <a:pt x="7772400" y="0"/>
                  </a:lnTo>
                  <a:close/>
                </a:path>
              </a:pathLst>
            </a:custGeom>
            <a:solidFill>
              <a:srgbClr val="FFFFFF">
                <a:alpha val="90194"/>
              </a:srgbClr>
            </a:solidFill>
          </p:spPr>
          <p:txBody>
            <a:bodyPr wrap="square" lIns="0" tIns="0" rIns="0" bIns="0" rtlCol="0"/>
            <a:lstStyle/>
            <a:p>
              <a:endParaRPr dirty="0"/>
            </a:p>
          </p:txBody>
        </p:sp>
        <p:sp>
          <p:nvSpPr>
            <p:cNvPr id="12" name="object 12">
              <a:extLst>
                <a:ext uri="{FF2B5EF4-FFF2-40B4-BE49-F238E27FC236}">
                  <a16:creationId xmlns:a16="http://schemas.microsoft.com/office/drawing/2014/main" id="{803D16EC-DAC1-5D58-BBDE-C5C6E9D8FEBF}"/>
                </a:ext>
              </a:extLst>
            </p:cNvPr>
            <p:cNvSpPr/>
            <p:nvPr/>
          </p:nvSpPr>
          <p:spPr>
            <a:xfrm>
              <a:off x="480821" y="2132836"/>
              <a:ext cx="9401510" cy="1124213"/>
            </a:xfrm>
            <a:custGeom>
              <a:avLst/>
              <a:gdLst/>
              <a:ahLst/>
              <a:cxnLst/>
              <a:rect l="l" t="t" r="r" b="b"/>
              <a:pathLst>
                <a:path w="7772400" h="942339">
                  <a:moveTo>
                    <a:pt x="0" y="941831"/>
                  </a:moveTo>
                  <a:lnTo>
                    <a:pt x="7772400" y="941831"/>
                  </a:lnTo>
                  <a:lnTo>
                    <a:pt x="7772400" y="0"/>
                  </a:lnTo>
                  <a:lnTo>
                    <a:pt x="0" y="0"/>
                  </a:lnTo>
                  <a:lnTo>
                    <a:pt x="0" y="941831"/>
                  </a:lnTo>
                  <a:close/>
                </a:path>
              </a:pathLst>
            </a:custGeom>
            <a:ln w="25908">
              <a:solidFill>
                <a:srgbClr val="4ABD3C"/>
              </a:solidFill>
            </a:ln>
          </p:spPr>
          <p:txBody>
            <a:bodyPr wrap="square" lIns="0" tIns="0" rIns="0" bIns="0" rtlCol="0"/>
            <a:lstStyle/>
            <a:p>
              <a:endParaRPr dirty="0"/>
            </a:p>
          </p:txBody>
        </p:sp>
        <p:sp>
          <p:nvSpPr>
            <p:cNvPr id="13" name="object 13">
              <a:extLst>
                <a:ext uri="{FF2B5EF4-FFF2-40B4-BE49-F238E27FC236}">
                  <a16:creationId xmlns:a16="http://schemas.microsoft.com/office/drawing/2014/main" id="{ABFD8A21-E352-F10F-83F4-D461804FDF6E}"/>
                </a:ext>
              </a:extLst>
            </p:cNvPr>
            <p:cNvSpPr/>
            <p:nvPr/>
          </p:nvSpPr>
          <p:spPr>
            <a:xfrm>
              <a:off x="869441" y="1940813"/>
              <a:ext cx="5440680" cy="384175"/>
            </a:xfrm>
            <a:custGeom>
              <a:avLst/>
              <a:gdLst/>
              <a:ahLst/>
              <a:cxnLst/>
              <a:rect l="l" t="t" r="r" b="b"/>
              <a:pathLst>
                <a:path w="5440680" h="384175">
                  <a:moveTo>
                    <a:pt x="5376672" y="0"/>
                  </a:moveTo>
                  <a:lnTo>
                    <a:pt x="64008" y="0"/>
                  </a:lnTo>
                  <a:lnTo>
                    <a:pt x="39095" y="5036"/>
                  </a:lnTo>
                  <a:lnTo>
                    <a:pt x="18749" y="18764"/>
                  </a:lnTo>
                  <a:lnTo>
                    <a:pt x="5030" y="39112"/>
                  </a:lnTo>
                  <a:lnTo>
                    <a:pt x="0" y="64008"/>
                  </a:lnTo>
                  <a:lnTo>
                    <a:pt x="0" y="320039"/>
                  </a:lnTo>
                  <a:lnTo>
                    <a:pt x="5030" y="344935"/>
                  </a:lnTo>
                  <a:lnTo>
                    <a:pt x="18749" y="365283"/>
                  </a:lnTo>
                  <a:lnTo>
                    <a:pt x="39095" y="379011"/>
                  </a:lnTo>
                  <a:lnTo>
                    <a:pt x="64008" y="384048"/>
                  </a:lnTo>
                  <a:lnTo>
                    <a:pt x="5376672" y="384048"/>
                  </a:lnTo>
                  <a:lnTo>
                    <a:pt x="5401567" y="379011"/>
                  </a:lnTo>
                  <a:lnTo>
                    <a:pt x="5421915" y="365283"/>
                  </a:lnTo>
                  <a:lnTo>
                    <a:pt x="5435643" y="344935"/>
                  </a:lnTo>
                  <a:lnTo>
                    <a:pt x="5440680" y="320039"/>
                  </a:lnTo>
                  <a:lnTo>
                    <a:pt x="5440680" y="64008"/>
                  </a:lnTo>
                  <a:lnTo>
                    <a:pt x="5435643" y="39112"/>
                  </a:lnTo>
                  <a:lnTo>
                    <a:pt x="5421915" y="18764"/>
                  </a:lnTo>
                  <a:lnTo>
                    <a:pt x="5401567" y="5036"/>
                  </a:lnTo>
                  <a:lnTo>
                    <a:pt x="5376672" y="0"/>
                  </a:lnTo>
                  <a:close/>
                </a:path>
              </a:pathLst>
            </a:custGeom>
            <a:solidFill>
              <a:srgbClr val="4ABD3C"/>
            </a:solidFill>
          </p:spPr>
          <p:txBody>
            <a:bodyPr wrap="square" lIns="0" tIns="0" rIns="0" bIns="0" rtlCol="0"/>
            <a:lstStyle/>
            <a:p>
              <a:endParaRPr dirty="0"/>
            </a:p>
          </p:txBody>
        </p:sp>
        <p:sp>
          <p:nvSpPr>
            <p:cNvPr id="14" name="object 14">
              <a:extLst>
                <a:ext uri="{FF2B5EF4-FFF2-40B4-BE49-F238E27FC236}">
                  <a16:creationId xmlns:a16="http://schemas.microsoft.com/office/drawing/2014/main" id="{FAA7EAA4-AC4F-FA7F-ACFC-6D305F95A4DE}"/>
                </a:ext>
              </a:extLst>
            </p:cNvPr>
            <p:cNvSpPr/>
            <p:nvPr/>
          </p:nvSpPr>
          <p:spPr>
            <a:xfrm>
              <a:off x="869441" y="1940813"/>
              <a:ext cx="5440680" cy="384175"/>
            </a:xfrm>
            <a:custGeom>
              <a:avLst/>
              <a:gdLst/>
              <a:ahLst/>
              <a:cxnLst/>
              <a:rect l="l" t="t" r="r" b="b"/>
              <a:pathLst>
                <a:path w="5440680" h="384175">
                  <a:moveTo>
                    <a:pt x="0" y="64008"/>
                  </a:moveTo>
                  <a:lnTo>
                    <a:pt x="5030" y="39112"/>
                  </a:lnTo>
                  <a:lnTo>
                    <a:pt x="18749" y="18764"/>
                  </a:lnTo>
                  <a:lnTo>
                    <a:pt x="39095" y="5036"/>
                  </a:lnTo>
                  <a:lnTo>
                    <a:pt x="64008" y="0"/>
                  </a:lnTo>
                  <a:lnTo>
                    <a:pt x="5376672" y="0"/>
                  </a:lnTo>
                  <a:lnTo>
                    <a:pt x="5401567" y="5036"/>
                  </a:lnTo>
                  <a:lnTo>
                    <a:pt x="5421915" y="18764"/>
                  </a:lnTo>
                  <a:lnTo>
                    <a:pt x="5435643" y="39112"/>
                  </a:lnTo>
                  <a:lnTo>
                    <a:pt x="5440680" y="64008"/>
                  </a:lnTo>
                  <a:lnTo>
                    <a:pt x="5440680" y="320039"/>
                  </a:lnTo>
                  <a:lnTo>
                    <a:pt x="5435643" y="344935"/>
                  </a:lnTo>
                  <a:lnTo>
                    <a:pt x="5421915" y="365283"/>
                  </a:lnTo>
                  <a:lnTo>
                    <a:pt x="5401567" y="379011"/>
                  </a:lnTo>
                  <a:lnTo>
                    <a:pt x="5376672" y="384048"/>
                  </a:lnTo>
                  <a:lnTo>
                    <a:pt x="64008" y="384048"/>
                  </a:lnTo>
                  <a:lnTo>
                    <a:pt x="39095" y="379011"/>
                  </a:lnTo>
                  <a:lnTo>
                    <a:pt x="18749" y="365283"/>
                  </a:lnTo>
                  <a:lnTo>
                    <a:pt x="5030" y="344935"/>
                  </a:lnTo>
                  <a:lnTo>
                    <a:pt x="0" y="320039"/>
                  </a:lnTo>
                  <a:lnTo>
                    <a:pt x="0" y="64008"/>
                  </a:lnTo>
                  <a:close/>
                </a:path>
              </a:pathLst>
            </a:custGeom>
            <a:ln w="25908">
              <a:solidFill>
                <a:srgbClr val="FFFFFF"/>
              </a:solidFill>
            </a:ln>
          </p:spPr>
          <p:txBody>
            <a:bodyPr wrap="square" lIns="0" tIns="0" rIns="0" bIns="0" rtlCol="0"/>
            <a:lstStyle/>
            <a:p>
              <a:endParaRPr dirty="0"/>
            </a:p>
          </p:txBody>
        </p:sp>
        <p:sp>
          <p:nvSpPr>
            <p:cNvPr id="15" name="object 15">
              <a:extLst>
                <a:ext uri="{FF2B5EF4-FFF2-40B4-BE49-F238E27FC236}">
                  <a16:creationId xmlns:a16="http://schemas.microsoft.com/office/drawing/2014/main" id="{422949BF-FA8F-B8D5-F448-2C0BBDBD09EF}"/>
                </a:ext>
              </a:extLst>
            </p:cNvPr>
            <p:cNvSpPr/>
            <p:nvPr/>
          </p:nvSpPr>
          <p:spPr>
            <a:xfrm>
              <a:off x="480821" y="3635897"/>
              <a:ext cx="7772400" cy="700885"/>
            </a:xfrm>
            <a:custGeom>
              <a:avLst/>
              <a:gdLst/>
              <a:ahLst/>
              <a:cxnLst/>
              <a:rect l="l" t="t" r="r" b="b"/>
              <a:pathLst>
                <a:path w="7772400" h="542925">
                  <a:moveTo>
                    <a:pt x="7772400" y="0"/>
                  </a:moveTo>
                  <a:lnTo>
                    <a:pt x="0" y="0"/>
                  </a:lnTo>
                  <a:lnTo>
                    <a:pt x="0" y="542544"/>
                  </a:lnTo>
                  <a:lnTo>
                    <a:pt x="7772400" y="542544"/>
                  </a:lnTo>
                  <a:lnTo>
                    <a:pt x="7772400" y="0"/>
                  </a:lnTo>
                  <a:close/>
                </a:path>
              </a:pathLst>
            </a:custGeom>
            <a:solidFill>
              <a:srgbClr val="FFFFFF">
                <a:alpha val="90194"/>
              </a:srgbClr>
            </a:solidFill>
          </p:spPr>
          <p:txBody>
            <a:bodyPr wrap="square" lIns="0" tIns="0" rIns="0" bIns="0" rtlCol="0"/>
            <a:lstStyle/>
            <a:p>
              <a:endParaRPr dirty="0"/>
            </a:p>
          </p:txBody>
        </p:sp>
        <p:sp>
          <p:nvSpPr>
            <p:cNvPr id="16" name="object 16">
              <a:extLst>
                <a:ext uri="{FF2B5EF4-FFF2-40B4-BE49-F238E27FC236}">
                  <a16:creationId xmlns:a16="http://schemas.microsoft.com/office/drawing/2014/main" id="{0A63FA28-C1A8-2A85-E372-05822AF7E28B}"/>
                </a:ext>
              </a:extLst>
            </p:cNvPr>
            <p:cNvSpPr/>
            <p:nvPr/>
          </p:nvSpPr>
          <p:spPr>
            <a:xfrm>
              <a:off x="480821" y="3635896"/>
              <a:ext cx="9401510" cy="1079734"/>
            </a:xfrm>
            <a:custGeom>
              <a:avLst/>
              <a:gdLst/>
              <a:ahLst/>
              <a:cxnLst/>
              <a:rect l="l" t="t" r="r" b="b"/>
              <a:pathLst>
                <a:path w="7772400" h="542925">
                  <a:moveTo>
                    <a:pt x="0" y="542544"/>
                  </a:moveTo>
                  <a:lnTo>
                    <a:pt x="7772400" y="542544"/>
                  </a:lnTo>
                  <a:lnTo>
                    <a:pt x="7772400" y="0"/>
                  </a:lnTo>
                  <a:lnTo>
                    <a:pt x="0" y="0"/>
                  </a:lnTo>
                  <a:lnTo>
                    <a:pt x="0" y="542544"/>
                  </a:lnTo>
                  <a:close/>
                </a:path>
              </a:pathLst>
            </a:custGeom>
            <a:ln w="25908">
              <a:solidFill>
                <a:srgbClr val="4ABD3C"/>
              </a:solidFill>
            </a:ln>
          </p:spPr>
          <p:txBody>
            <a:bodyPr wrap="square" lIns="0" tIns="0" rIns="0" bIns="0" rtlCol="0"/>
            <a:lstStyle/>
            <a:p>
              <a:endParaRPr dirty="0"/>
            </a:p>
          </p:txBody>
        </p:sp>
        <p:sp>
          <p:nvSpPr>
            <p:cNvPr id="17" name="object 17">
              <a:extLst>
                <a:ext uri="{FF2B5EF4-FFF2-40B4-BE49-F238E27FC236}">
                  <a16:creationId xmlns:a16="http://schemas.microsoft.com/office/drawing/2014/main" id="{EE2EB7FC-63E6-8F4E-7416-25AD3BC3A01A}"/>
                </a:ext>
              </a:extLst>
            </p:cNvPr>
            <p:cNvSpPr/>
            <p:nvPr/>
          </p:nvSpPr>
          <p:spPr>
            <a:xfrm>
              <a:off x="869441" y="3443873"/>
              <a:ext cx="5440680" cy="384175"/>
            </a:xfrm>
            <a:custGeom>
              <a:avLst/>
              <a:gdLst/>
              <a:ahLst/>
              <a:cxnLst/>
              <a:rect l="l" t="t" r="r" b="b"/>
              <a:pathLst>
                <a:path w="5440680" h="384175">
                  <a:moveTo>
                    <a:pt x="5376672" y="0"/>
                  </a:moveTo>
                  <a:lnTo>
                    <a:pt x="64008" y="0"/>
                  </a:lnTo>
                  <a:lnTo>
                    <a:pt x="39095" y="5036"/>
                  </a:lnTo>
                  <a:lnTo>
                    <a:pt x="18749" y="18764"/>
                  </a:lnTo>
                  <a:lnTo>
                    <a:pt x="5030" y="39112"/>
                  </a:lnTo>
                  <a:lnTo>
                    <a:pt x="0" y="64008"/>
                  </a:lnTo>
                  <a:lnTo>
                    <a:pt x="0" y="320039"/>
                  </a:lnTo>
                  <a:lnTo>
                    <a:pt x="5030" y="344935"/>
                  </a:lnTo>
                  <a:lnTo>
                    <a:pt x="18749" y="365283"/>
                  </a:lnTo>
                  <a:lnTo>
                    <a:pt x="39095" y="379011"/>
                  </a:lnTo>
                  <a:lnTo>
                    <a:pt x="64008" y="384048"/>
                  </a:lnTo>
                  <a:lnTo>
                    <a:pt x="5376672" y="384048"/>
                  </a:lnTo>
                  <a:lnTo>
                    <a:pt x="5401567" y="379011"/>
                  </a:lnTo>
                  <a:lnTo>
                    <a:pt x="5421915" y="365283"/>
                  </a:lnTo>
                  <a:lnTo>
                    <a:pt x="5435643" y="344935"/>
                  </a:lnTo>
                  <a:lnTo>
                    <a:pt x="5440680" y="320039"/>
                  </a:lnTo>
                  <a:lnTo>
                    <a:pt x="5440680" y="64008"/>
                  </a:lnTo>
                  <a:lnTo>
                    <a:pt x="5435643" y="39112"/>
                  </a:lnTo>
                  <a:lnTo>
                    <a:pt x="5421915" y="18764"/>
                  </a:lnTo>
                  <a:lnTo>
                    <a:pt x="5401567" y="5036"/>
                  </a:lnTo>
                  <a:lnTo>
                    <a:pt x="5376672" y="0"/>
                  </a:lnTo>
                  <a:close/>
                </a:path>
              </a:pathLst>
            </a:custGeom>
            <a:solidFill>
              <a:srgbClr val="4ABD3C"/>
            </a:solidFill>
          </p:spPr>
          <p:txBody>
            <a:bodyPr wrap="square" lIns="0" tIns="0" rIns="0" bIns="0" rtlCol="0"/>
            <a:lstStyle/>
            <a:p>
              <a:endParaRPr dirty="0"/>
            </a:p>
          </p:txBody>
        </p:sp>
        <p:sp>
          <p:nvSpPr>
            <p:cNvPr id="18" name="object 18">
              <a:extLst>
                <a:ext uri="{FF2B5EF4-FFF2-40B4-BE49-F238E27FC236}">
                  <a16:creationId xmlns:a16="http://schemas.microsoft.com/office/drawing/2014/main" id="{2B31E277-E979-990A-010E-092A9949A77F}"/>
                </a:ext>
              </a:extLst>
            </p:cNvPr>
            <p:cNvSpPr/>
            <p:nvPr/>
          </p:nvSpPr>
          <p:spPr>
            <a:xfrm>
              <a:off x="869441" y="3443874"/>
              <a:ext cx="5440680" cy="384175"/>
            </a:xfrm>
            <a:custGeom>
              <a:avLst/>
              <a:gdLst/>
              <a:ahLst/>
              <a:cxnLst/>
              <a:rect l="l" t="t" r="r" b="b"/>
              <a:pathLst>
                <a:path w="5440680" h="384175">
                  <a:moveTo>
                    <a:pt x="0" y="64008"/>
                  </a:moveTo>
                  <a:lnTo>
                    <a:pt x="5030" y="39112"/>
                  </a:lnTo>
                  <a:lnTo>
                    <a:pt x="18749" y="18764"/>
                  </a:lnTo>
                  <a:lnTo>
                    <a:pt x="39095" y="5036"/>
                  </a:lnTo>
                  <a:lnTo>
                    <a:pt x="64008" y="0"/>
                  </a:lnTo>
                  <a:lnTo>
                    <a:pt x="5376672" y="0"/>
                  </a:lnTo>
                  <a:lnTo>
                    <a:pt x="5401567" y="5036"/>
                  </a:lnTo>
                  <a:lnTo>
                    <a:pt x="5421915" y="18764"/>
                  </a:lnTo>
                  <a:lnTo>
                    <a:pt x="5435643" y="39112"/>
                  </a:lnTo>
                  <a:lnTo>
                    <a:pt x="5440680" y="64008"/>
                  </a:lnTo>
                  <a:lnTo>
                    <a:pt x="5440680" y="320039"/>
                  </a:lnTo>
                  <a:lnTo>
                    <a:pt x="5435643" y="344935"/>
                  </a:lnTo>
                  <a:lnTo>
                    <a:pt x="5421915" y="365283"/>
                  </a:lnTo>
                  <a:lnTo>
                    <a:pt x="5401567" y="379011"/>
                  </a:lnTo>
                  <a:lnTo>
                    <a:pt x="5376672" y="384048"/>
                  </a:lnTo>
                  <a:lnTo>
                    <a:pt x="64008" y="384048"/>
                  </a:lnTo>
                  <a:lnTo>
                    <a:pt x="39095" y="379011"/>
                  </a:lnTo>
                  <a:lnTo>
                    <a:pt x="18749" y="365283"/>
                  </a:lnTo>
                  <a:lnTo>
                    <a:pt x="5030" y="344935"/>
                  </a:lnTo>
                  <a:lnTo>
                    <a:pt x="0" y="320039"/>
                  </a:lnTo>
                  <a:lnTo>
                    <a:pt x="0" y="64008"/>
                  </a:lnTo>
                  <a:close/>
                </a:path>
              </a:pathLst>
            </a:custGeom>
            <a:ln w="25908">
              <a:solidFill>
                <a:srgbClr val="FFFFFF"/>
              </a:solidFill>
            </a:ln>
          </p:spPr>
          <p:txBody>
            <a:bodyPr wrap="square" lIns="0" tIns="0" rIns="0" bIns="0" rtlCol="0"/>
            <a:lstStyle/>
            <a:p>
              <a:endParaRPr dirty="0"/>
            </a:p>
          </p:txBody>
        </p:sp>
      </p:grpSp>
      <p:sp>
        <p:nvSpPr>
          <p:cNvPr id="19" name="object 19">
            <a:extLst>
              <a:ext uri="{FF2B5EF4-FFF2-40B4-BE49-F238E27FC236}">
                <a16:creationId xmlns:a16="http://schemas.microsoft.com/office/drawing/2014/main" id="{727E8774-AF61-5629-2615-6916FB0ACE0B}"/>
              </a:ext>
            </a:extLst>
          </p:cNvPr>
          <p:cNvSpPr txBox="1"/>
          <p:nvPr/>
        </p:nvSpPr>
        <p:spPr>
          <a:xfrm>
            <a:off x="1910263" y="1735675"/>
            <a:ext cx="8349691" cy="258404"/>
          </a:xfrm>
          <a:prstGeom prst="rect">
            <a:avLst/>
          </a:prstGeom>
        </p:spPr>
        <p:txBody>
          <a:bodyPr vert="horz" wrap="square" lIns="0" tIns="12065" rIns="0" bIns="0" rtlCol="0">
            <a:spAutoFit/>
          </a:bodyPr>
          <a:lstStyle/>
          <a:p>
            <a:pPr marL="22225">
              <a:lnSpc>
                <a:spcPct val="100000"/>
              </a:lnSpc>
              <a:spcBef>
                <a:spcPts val="95"/>
              </a:spcBef>
            </a:pPr>
            <a:r>
              <a:rPr lang="en-US" sz="1600" b="1" dirty="0">
                <a:solidFill>
                  <a:srgbClr val="FFFFFF"/>
                </a:solidFill>
                <a:latin typeface="Arial"/>
                <a:cs typeface="Arial"/>
              </a:rPr>
              <a:t>Transactions</a:t>
            </a:r>
          </a:p>
        </p:txBody>
      </p:sp>
      <p:sp>
        <p:nvSpPr>
          <p:cNvPr id="34" name="TextBox 33">
            <a:extLst>
              <a:ext uri="{FF2B5EF4-FFF2-40B4-BE49-F238E27FC236}">
                <a16:creationId xmlns:a16="http://schemas.microsoft.com/office/drawing/2014/main" id="{E5B44ECA-D440-CDB9-0A92-98ABE169B2AD}"/>
              </a:ext>
            </a:extLst>
          </p:cNvPr>
          <p:cNvSpPr txBox="1"/>
          <p:nvPr/>
        </p:nvSpPr>
        <p:spPr>
          <a:xfrm>
            <a:off x="1798470" y="3204387"/>
            <a:ext cx="6097424" cy="338554"/>
          </a:xfrm>
          <a:prstGeom prst="rect">
            <a:avLst/>
          </a:prstGeom>
          <a:noFill/>
        </p:spPr>
        <p:txBody>
          <a:bodyPr wrap="square">
            <a:spAutoFit/>
          </a:bodyPr>
          <a:lstStyle/>
          <a:p>
            <a:pPr marL="22225">
              <a:lnSpc>
                <a:spcPct val="100000"/>
              </a:lnSpc>
              <a:spcBef>
                <a:spcPts val="95"/>
              </a:spcBef>
            </a:pPr>
            <a:r>
              <a:rPr lang="en-US" sz="1600" b="1" spc="-10" dirty="0">
                <a:solidFill>
                  <a:srgbClr val="FFFFFF"/>
                </a:solidFill>
                <a:latin typeface="Arial"/>
                <a:cs typeface="Arial"/>
              </a:rPr>
              <a:t>User Security</a:t>
            </a:r>
          </a:p>
        </p:txBody>
      </p:sp>
      <p:sp>
        <p:nvSpPr>
          <p:cNvPr id="35" name="object 19">
            <a:extLst>
              <a:ext uri="{FF2B5EF4-FFF2-40B4-BE49-F238E27FC236}">
                <a16:creationId xmlns:a16="http://schemas.microsoft.com/office/drawing/2014/main" id="{D27FAFFF-3F80-6A4E-A65E-745CCD6F1D82}"/>
              </a:ext>
            </a:extLst>
          </p:cNvPr>
          <p:cNvSpPr txBox="1"/>
          <p:nvPr/>
        </p:nvSpPr>
        <p:spPr>
          <a:xfrm>
            <a:off x="1922740" y="3606170"/>
            <a:ext cx="8349691" cy="750847"/>
          </a:xfrm>
          <a:prstGeom prst="rect">
            <a:avLst/>
          </a:prstGeom>
        </p:spPr>
        <p:txBody>
          <a:bodyPr vert="horz" wrap="square" lIns="0" tIns="12065" rIns="0" bIns="0" rtlCol="0">
            <a:spAutoFit/>
          </a:bodyPr>
          <a:lstStyle/>
          <a:p>
            <a:pPr marL="184150" indent="-171450">
              <a:spcBef>
                <a:spcPts val="15"/>
              </a:spcBef>
              <a:buFont typeface="Arial" panose="020B0604020202020204" pitchFamily="34" charset="0"/>
              <a:buChar char="•"/>
              <a:tabLst>
                <a:tab pos="127000" algn="l"/>
              </a:tabLst>
            </a:pPr>
            <a:r>
              <a:rPr lang="en-US" sz="1200" dirty="0">
                <a:latin typeface="Arial"/>
                <a:cs typeface="Arial"/>
              </a:rPr>
              <a:t>Delete users who are no longer with the company or no longer need online access. </a:t>
            </a:r>
          </a:p>
          <a:p>
            <a:pPr marL="184150" indent="-171450">
              <a:spcBef>
                <a:spcPts val="15"/>
              </a:spcBef>
              <a:buFont typeface="Arial" panose="020B0604020202020204" pitchFamily="34" charset="0"/>
              <a:buChar char="•"/>
              <a:tabLst>
                <a:tab pos="127000" algn="l"/>
              </a:tabLst>
            </a:pPr>
            <a:r>
              <a:rPr lang="en-US" sz="1200" dirty="0">
                <a:latin typeface="Arial"/>
                <a:cs typeface="Arial"/>
              </a:rPr>
              <a:t>Peoples Bank </a:t>
            </a:r>
            <a:r>
              <a:rPr lang="en-US" sz="1200" b="1" i="1" dirty="0">
                <a:latin typeface="Arial"/>
                <a:cs typeface="Arial"/>
              </a:rPr>
              <a:t>highly recommends </a:t>
            </a:r>
            <a:r>
              <a:rPr lang="en-US" sz="1200" dirty="0">
                <a:latin typeface="Arial"/>
                <a:cs typeface="Arial"/>
              </a:rPr>
              <a:t>dual control for ACH &amp; Wire originated transactions.</a:t>
            </a:r>
          </a:p>
          <a:p>
            <a:pPr marL="184150" indent="-171450">
              <a:spcBef>
                <a:spcPts val="10"/>
              </a:spcBef>
              <a:buFont typeface="Arial" panose="020B0604020202020204" pitchFamily="34" charset="0"/>
              <a:buChar char="•"/>
              <a:tabLst>
                <a:tab pos="127000" algn="l"/>
              </a:tabLst>
            </a:pPr>
            <a:r>
              <a:rPr lang="en-US" sz="1200" dirty="0">
                <a:latin typeface="Arial"/>
                <a:cs typeface="Arial"/>
              </a:rPr>
              <a:t>Use strong, unique passwords for your online accounts to prevent unauthorized access.</a:t>
            </a:r>
          </a:p>
          <a:p>
            <a:pPr marL="184150" indent="-171450">
              <a:spcBef>
                <a:spcPts val="10"/>
              </a:spcBef>
              <a:buFont typeface="Arial" panose="020B0604020202020204" pitchFamily="34" charset="0"/>
              <a:buChar char="•"/>
              <a:tabLst>
                <a:tab pos="127000" algn="l"/>
              </a:tabLst>
            </a:pPr>
            <a:r>
              <a:rPr lang="en-US" sz="1200" spc="-10" dirty="0">
                <a:latin typeface="Arial"/>
                <a:cs typeface="Arial"/>
              </a:rPr>
              <a:t>Be cautious of emails or text messages that request your bank account information or payment via ACH transfer.</a:t>
            </a:r>
            <a:endParaRPr lang="en-US" sz="1200" dirty="0">
              <a:latin typeface="Arial"/>
              <a:cs typeface="Arial"/>
            </a:endParaRPr>
          </a:p>
        </p:txBody>
      </p:sp>
      <p:sp>
        <p:nvSpPr>
          <p:cNvPr id="47" name="object 22">
            <a:extLst>
              <a:ext uri="{FF2B5EF4-FFF2-40B4-BE49-F238E27FC236}">
                <a16:creationId xmlns:a16="http://schemas.microsoft.com/office/drawing/2014/main" id="{F2FDE2CB-7917-33B8-14D1-1FCD44705029}"/>
              </a:ext>
            </a:extLst>
          </p:cNvPr>
          <p:cNvSpPr/>
          <p:nvPr/>
        </p:nvSpPr>
        <p:spPr>
          <a:xfrm>
            <a:off x="1319917" y="4866133"/>
            <a:ext cx="9401509" cy="890624"/>
          </a:xfrm>
          <a:custGeom>
            <a:avLst/>
            <a:gdLst/>
            <a:ahLst/>
            <a:cxnLst/>
            <a:rect l="l" t="t" r="r" b="b"/>
            <a:pathLst>
              <a:path w="7772400" h="716279">
                <a:moveTo>
                  <a:pt x="0" y="716279"/>
                </a:moveTo>
                <a:lnTo>
                  <a:pt x="7772400" y="716279"/>
                </a:lnTo>
                <a:lnTo>
                  <a:pt x="7772400" y="0"/>
                </a:lnTo>
                <a:lnTo>
                  <a:pt x="0" y="0"/>
                </a:lnTo>
                <a:lnTo>
                  <a:pt x="0" y="716279"/>
                </a:lnTo>
                <a:close/>
              </a:path>
            </a:pathLst>
          </a:custGeom>
          <a:ln w="25908">
            <a:solidFill>
              <a:srgbClr val="4ABD3C"/>
            </a:solidFill>
          </a:ln>
        </p:spPr>
        <p:txBody>
          <a:bodyPr wrap="square" lIns="0" tIns="0" rIns="0" bIns="0" rtlCol="0"/>
          <a:lstStyle/>
          <a:p>
            <a:endParaRPr dirty="0"/>
          </a:p>
        </p:txBody>
      </p:sp>
      <p:sp>
        <p:nvSpPr>
          <p:cNvPr id="48" name="object 23">
            <a:extLst>
              <a:ext uri="{FF2B5EF4-FFF2-40B4-BE49-F238E27FC236}">
                <a16:creationId xmlns:a16="http://schemas.microsoft.com/office/drawing/2014/main" id="{C2D82965-F57C-AFFE-3D16-6F6443D689EC}"/>
              </a:ext>
            </a:extLst>
          </p:cNvPr>
          <p:cNvSpPr/>
          <p:nvPr/>
        </p:nvSpPr>
        <p:spPr>
          <a:xfrm>
            <a:off x="1708538" y="4674109"/>
            <a:ext cx="5440680" cy="384175"/>
          </a:xfrm>
          <a:custGeom>
            <a:avLst/>
            <a:gdLst/>
            <a:ahLst/>
            <a:cxnLst/>
            <a:rect l="l" t="t" r="r" b="b"/>
            <a:pathLst>
              <a:path w="5440680" h="384175">
                <a:moveTo>
                  <a:pt x="5376672" y="0"/>
                </a:moveTo>
                <a:lnTo>
                  <a:pt x="64008" y="0"/>
                </a:lnTo>
                <a:lnTo>
                  <a:pt x="39095" y="5036"/>
                </a:lnTo>
                <a:lnTo>
                  <a:pt x="18749" y="18764"/>
                </a:lnTo>
                <a:lnTo>
                  <a:pt x="5030" y="39112"/>
                </a:lnTo>
                <a:lnTo>
                  <a:pt x="0" y="64007"/>
                </a:lnTo>
                <a:lnTo>
                  <a:pt x="0" y="320039"/>
                </a:lnTo>
                <a:lnTo>
                  <a:pt x="5030" y="344935"/>
                </a:lnTo>
                <a:lnTo>
                  <a:pt x="18749" y="365283"/>
                </a:lnTo>
                <a:lnTo>
                  <a:pt x="39095" y="379011"/>
                </a:lnTo>
                <a:lnTo>
                  <a:pt x="64008" y="384047"/>
                </a:lnTo>
                <a:lnTo>
                  <a:pt x="5376672" y="384047"/>
                </a:lnTo>
                <a:lnTo>
                  <a:pt x="5401567" y="379011"/>
                </a:lnTo>
                <a:lnTo>
                  <a:pt x="5421915" y="365283"/>
                </a:lnTo>
                <a:lnTo>
                  <a:pt x="5435643" y="344935"/>
                </a:lnTo>
                <a:lnTo>
                  <a:pt x="5440680" y="320039"/>
                </a:lnTo>
                <a:lnTo>
                  <a:pt x="5440680" y="64007"/>
                </a:lnTo>
                <a:lnTo>
                  <a:pt x="5435643" y="39112"/>
                </a:lnTo>
                <a:lnTo>
                  <a:pt x="5421915" y="18764"/>
                </a:lnTo>
                <a:lnTo>
                  <a:pt x="5401567" y="5036"/>
                </a:lnTo>
                <a:lnTo>
                  <a:pt x="5376672" y="0"/>
                </a:lnTo>
                <a:close/>
              </a:path>
            </a:pathLst>
          </a:custGeom>
          <a:solidFill>
            <a:srgbClr val="4ABD3C"/>
          </a:solidFill>
        </p:spPr>
        <p:txBody>
          <a:bodyPr wrap="square" lIns="0" tIns="0" rIns="0" bIns="0" rtlCol="0"/>
          <a:lstStyle/>
          <a:p>
            <a:endParaRPr dirty="0"/>
          </a:p>
        </p:txBody>
      </p:sp>
      <p:sp>
        <p:nvSpPr>
          <p:cNvPr id="49" name="object 18">
            <a:extLst>
              <a:ext uri="{FF2B5EF4-FFF2-40B4-BE49-F238E27FC236}">
                <a16:creationId xmlns:a16="http://schemas.microsoft.com/office/drawing/2014/main" id="{E389B353-C7A7-AA4F-0374-9509C2E50D62}"/>
              </a:ext>
            </a:extLst>
          </p:cNvPr>
          <p:cNvSpPr/>
          <p:nvPr/>
        </p:nvSpPr>
        <p:spPr>
          <a:xfrm>
            <a:off x="1708538" y="4674109"/>
            <a:ext cx="5440680" cy="384175"/>
          </a:xfrm>
          <a:custGeom>
            <a:avLst/>
            <a:gdLst/>
            <a:ahLst/>
            <a:cxnLst/>
            <a:rect l="l" t="t" r="r" b="b"/>
            <a:pathLst>
              <a:path w="5440680" h="384175">
                <a:moveTo>
                  <a:pt x="0" y="64008"/>
                </a:moveTo>
                <a:lnTo>
                  <a:pt x="5030" y="39112"/>
                </a:lnTo>
                <a:lnTo>
                  <a:pt x="18749" y="18764"/>
                </a:lnTo>
                <a:lnTo>
                  <a:pt x="39095" y="5036"/>
                </a:lnTo>
                <a:lnTo>
                  <a:pt x="64008" y="0"/>
                </a:lnTo>
                <a:lnTo>
                  <a:pt x="5376672" y="0"/>
                </a:lnTo>
                <a:lnTo>
                  <a:pt x="5401567" y="5036"/>
                </a:lnTo>
                <a:lnTo>
                  <a:pt x="5421915" y="18764"/>
                </a:lnTo>
                <a:lnTo>
                  <a:pt x="5435643" y="39112"/>
                </a:lnTo>
                <a:lnTo>
                  <a:pt x="5440680" y="64008"/>
                </a:lnTo>
                <a:lnTo>
                  <a:pt x="5440680" y="320039"/>
                </a:lnTo>
                <a:lnTo>
                  <a:pt x="5435643" y="344935"/>
                </a:lnTo>
                <a:lnTo>
                  <a:pt x="5421915" y="365283"/>
                </a:lnTo>
                <a:lnTo>
                  <a:pt x="5401567" y="379011"/>
                </a:lnTo>
                <a:lnTo>
                  <a:pt x="5376672" y="384048"/>
                </a:lnTo>
                <a:lnTo>
                  <a:pt x="64008" y="384048"/>
                </a:lnTo>
                <a:lnTo>
                  <a:pt x="39095" y="379011"/>
                </a:lnTo>
                <a:lnTo>
                  <a:pt x="18749" y="365283"/>
                </a:lnTo>
                <a:lnTo>
                  <a:pt x="5030" y="344935"/>
                </a:lnTo>
                <a:lnTo>
                  <a:pt x="0" y="320039"/>
                </a:lnTo>
                <a:lnTo>
                  <a:pt x="0" y="64008"/>
                </a:lnTo>
                <a:close/>
              </a:path>
            </a:pathLst>
          </a:custGeom>
          <a:ln w="25908">
            <a:solidFill>
              <a:srgbClr val="FFFFFF"/>
            </a:solidFill>
          </a:ln>
        </p:spPr>
        <p:txBody>
          <a:bodyPr wrap="square" lIns="0" tIns="0" rIns="0" bIns="0" rtlCol="0"/>
          <a:lstStyle/>
          <a:p>
            <a:endParaRPr dirty="0"/>
          </a:p>
        </p:txBody>
      </p:sp>
      <p:sp>
        <p:nvSpPr>
          <p:cNvPr id="50" name="TextBox 49">
            <a:extLst>
              <a:ext uri="{FF2B5EF4-FFF2-40B4-BE49-F238E27FC236}">
                <a16:creationId xmlns:a16="http://schemas.microsoft.com/office/drawing/2014/main" id="{2FB5AA17-36AA-FDD2-11EC-80696892F2B6}"/>
              </a:ext>
            </a:extLst>
          </p:cNvPr>
          <p:cNvSpPr txBox="1"/>
          <p:nvPr/>
        </p:nvSpPr>
        <p:spPr>
          <a:xfrm>
            <a:off x="1783076" y="4702356"/>
            <a:ext cx="6022885" cy="338554"/>
          </a:xfrm>
          <a:prstGeom prst="rect">
            <a:avLst/>
          </a:prstGeom>
          <a:noFill/>
        </p:spPr>
        <p:txBody>
          <a:bodyPr wrap="square">
            <a:spAutoFit/>
          </a:bodyPr>
          <a:lstStyle/>
          <a:p>
            <a:pPr marL="22225">
              <a:lnSpc>
                <a:spcPct val="100000"/>
              </a:lnSpc>
              <a:spcBef>
                <a:spcPts val="95"/>
              </a:spcBef>
            </a:pPr>
            <a:r>
              <a:rPr lang="en-US" sz="1600" b="1" spc="-10" dirty="0">
                <a:solidFill>
                  <a:srgbClr val="FFFFFF"/>
                </a:solidFill>
                <a:latin typeface="Arial"/>
                <a:cs typeface="Arial"/>
              </a:rPr>
              <a:t>Additional Information</a:t>
            </a:r>
          </a:p>
        </p:txBody>
      </p:sp>
      <p:sp>
        <p:nvSpPr>
          <p:cNvPr id="51" name="object 19">
            <a:extLst>
              <a:ext uri="{FF2B5EF4-FFF2-40B4-BE49-F238E27FC236}">
                <a16:creationId xmlns:a16="http://schemas.microsoft.com/office/drawing/2014/main" id="{3D33F44C-1CBE-EEE2-2815-1FB0881690AF}"/>
              </a:ext>
            </a:extLst>
          </p:cNvPr>
          <p:cNvSpPr txBox="1"/>
          <p:nvPr/>
        </p:nvSpPr>
        <p:spPr>
          <a:xfrm>
            <a:off x="1922740" y="5103565"/>
            <a:ext cx="8349690" cy="566181"/>
          </a:xfrm>
          <a:prstGeom prst="rect">
            <a:avLst/>
          </a:prstGeom>
        </p:spPr>
        <p:txBody>
          <a:bodyPr vert="horz" wrap="square" lIns="0" tIns="12065" rIns="0" bIns="0" rtlCol="0">
            <a:spAutoFit/>
          </a:bodyPr>
          <a:lstStyle/>
          <a:p>
            <a:pPr marL="184150" indent="-171450">
              <a:spcBef>
                <a:spcPts val="10"/>
              </a:spcBef>
              <a:buFont typeface="Arial" panose="020B0604020202020204" pitchFamily="34" charset="0"/>
              <a:buChar char="•"/>
              <a:tabLst>
                <a:tab pos="127000" algn="l"/>
              </a:tabLst>
            </a:pPr>
            <a:r>
              <a:rPr lang="en-US" sz="1200" dirty="0">
                <a:latin typeface="Arial"/>
                <a:cs typeface="Arial"/>
              </a:rPr>
              <a:t>We</a:t>
            </a:r>
            <a:r>
              <a:rPr lang="en-US" sz="1200" spc="-65" dirty="0">
                <a:latin typeface="Arial"/>
                <a:cs typeface="Arial"/>
              </a:rPr>
              <a:t> </a:t>
            </a:r>
            <a:r>
              <a:rPr lang="en-US" sz="1200" dirty="0">
                <a:latin typeface="Arial"/>
                <a:cs typeface="Arial"/>
              </a:rPr>
              <a:t>may</a:t>
            </a:r>
            <a:r>
              <a:rPr lang="en-US" sz="1200" spc="-25" dirty="0">
                <a:latin typeface="Arial"/>
                <a:cs typeface="Arial"/>
              </a:rPr>
              <a:t> </a:t>
            </a:r>
            <a:r>
              <a:rPr lang="en-US" sz="1200" dirty="0">
                <a:latin typeface="Arial"/>
                <a:cs typeface="Arial"/>
              </a:rPr>
              <a:t>contact</a:t>
            </a:r>
            <a:r>
              <a:rPr lang="en-US" sz="1200" spc="-15" dirty="0">
                <a:latin typeface="Arial"/>
                <a:cs typeface="Arial"/>
              </a:rPr>
              <a:t> </a:t>
            </a:r>
            <a:r>
              <a:rPr lang="en-US" sz="1200" dirty="0">
                <a:latin typeface="Arial"/>
                <a:cs typeface="Arial"/>
              </a:rPr>
              <a:t>you</a:t>
            </a:r>
            <a:r>
              <a:rPr lang="en-US" sz="1200" spc="-10" dirty="0">
                <a:latin typeface="Arial"/>
                <a:cs typeface="Arial"/>
              </a:rPr>
              <a:t> </a:t>
            </a:r>
            <a:r>
              <a:rPr lang="en-US" sz="1200" dirty="0">
                <a:latin typeface="Arial"/>
                <a:cs typeface="Arial"/>
              </a:rPr>
              <a:t>or</a:t>
            </a:r>
            <a:r>
              <a:rPr lang="en-US" sz="1200" spc="-25" dirty="0">
                <a:latin typeface="Arial"/>
                <a:cs typeface="Arial"/>
              </a:rPr>
              <a:t> </a:t>
            </a:r>
            <a:r>
              <a:rPr lang="en-US" sz="1200" dirty="0">
                <a:latin typeface="Arial"/>
                <a:cs typeface="Arial"/>
              </a:rPr>
              <a:t>someone</a:t>
            </a:r>
            <a:r>
              <a:rPr lang="en-US" sz="1200" spc="-10" dirty="0">
                <a:latin typeface="Arial"/>
                <a:cs typeface="Arial"/>
              </a:rPr>
              <a:t> </a:t>
            </a:r>
            <a:r>
              <a:rPr lang="en-US" sz="1200" dirty="0">
                <a:latin typeface="Arial"/>
                <a:cs typeface="Arial"/>
              </a:rPr>
              <a:t>at</a:t>
            </a:r>
            <a:r>
              <a:rPr lang="en-US" sz="1200" spc="-25" dirty="0">
                <a:latin typeface="Arial"/>
                <a:cs typeface="Arial"/>
              </a:rPr>
              <a:t> </a:t>
            </a:r>
            <a:r>
              <a:rPr lang="en-US" sz="1200" dirty="0">
                <a:latin typeface="Arial"/>
                <a:cs typeface="Arial"/>
              </a:rPr>
              <a:t>your</a:t>
            </a:r>
            <a:r>
              <a:rPr lang="en-US" sz="1200" spc="-15" dirty="0">
                <a:latin typeface="Arial"/>
                <a:cs typeface="Arial"/>
              </a:rPr>
              <a:t> </a:t>
            </a:r>
            <a:r>
              <a:rPr lang="en-US" sz="1200" dirty="0">
                <a:latin typeface="Arial"/>
                <a:cs typeface="Arial"/>
              </a:rPr>
              <a:t>company</a:t>
            </a:r>
            <a:r>
              <a:rPr lang="en-US" sz="1200" spc="-10" dirty="0">
                <a:latin typeface="Arial"/>
                <a:cs typeface="Arial"/>
              </a:rPr>
              <a:t> </a:t>
            </a:r>
            <a:r>
              <a:rPr lang="en-US" sz="1200" dirty="0">
                <a:latin typeface="Arial"/>
                <a:cs typeface="Arial"/>
              </a:rPr>
              <a:t>to</a:t>
            </a:r>
            <a:r>
              <a:rPr lang="en-US" sz="1200" spc="-25" dirty="0">
                <a:latin typeface="Arial"/>
                <a:cs typeface="Arial"/>
              </a:rPr>
              <a:t> </a:t>
            </a:r>
            <a:r>
              <a:rPr lang="en-US" sz="1200" dirty="0">
                <a:latin typeface="Arial"/>
                <a:cs typeface="Arial"/>
              </a:rPr>
              <a:t>confirm</a:t>
            </a:r>
            <a:r>
              <a:rPr lang="en-US" sz="1200" spc="-20" dirty="0">
                <a:latin typeface="Arial"/>
                <a:cs typeface="Arial"/>
              </a:rPr>
              <a:t> </a:t>
            </a:r>
            <a:r>
              <a:rPr lang="en-US" sz="1200" dirty="0">
                <a:latin typeface="Arial"/>
                <a:cs typeface="Arial"/>
              </a:rPr>
              <a:t>file/s</a:t>
            </a:r>
            <a:r>
              <a:rPr lang="en-US" sz="1200" spc="-15" dirty="0">
                <a:latin typeface="Arial"/>
                <a:cs typeface="Arial"/>
              </a:rPr>
              <a:t> </a:t>
            </a:r>
            <a:r>
              <a:rPr lang="en-US" sz="1200" dirty="0">
                <a:latin typeface="Arial"/>
                <a:cs typeface="Arial"/>
              </a:rPr>
              <a:t>are</a:t>
            </a:r>
            <a:r>
              <a:rPr lang="en-US" sz="1200" spc="-25" dirty="0">
                <a:latin typeface="Arial"/>
                <a:cs typeface="Arial"/>
              </a:rPr>
              <a:t> </a:t>
            </a:r>
            <a:r>
              <a:rPr lang="en-US" sz="1200" dirty="0">
                <a:latin typeface="Arial"/>
                <a:cs typeface="Arial"/>
              </a:rPr>
              <a:t>valid</a:t>
            </a:r>
            <a:r>
              <a:rPr lang="en-US" sz="1200" spc="-15" dirty="0">
                <a:latin typeface="Arial"/>
                <a:cs typeface="Arial"/>
              </a:rPr>
              <a:t> </a:t>
            </a:r>
            <a:r>
              <a:rPr lang="en-US" sz="1200" dirty="0">
                <a:latin typeface="Arial"/>
                <a:cs typeface="Arial"/>
              </a:rPr>
              <a:t>and</a:t>
            </a:r>
            <a:r>
              <a:rPr lang="en-US" sz="1200" spc="-20" dirty="0">
                <a:latin typeface="Arial"/>
                <a:cs typeface="Arial"/>
              </a:rPr>
              <a:t> </a:t>
            </a:r>
            <a:r>
              <a:rPr lang="en-US" sz="1200" spc="-10" dirty="0">
                <a:latin typeface="Arial"/>
                <a:cs typeface="Arial"/>
              </a:rPr>
              <a:t>should </a:t>
            </a:r>
            <a:r>
              <a:rPr lang="en-US" sz="1200" dirty="0">
                <a:latin typeface="Arial"/>
                <a:cs typeface="Arial"/>
              </a:rPr>
              <a:t>be</a:t>
            </a:r>
            <a:r>
              <a:rPr lang="en-US" sz="1200" spc="-15" dirty="0">
                <a:latin typeface="Arial"/>
                <a:cs typeface="Arial"/>
              </a:rPr>
              <a:t> </a:t>
            </a:r>
            <a:r>
              <a:rPr lang="en-US" sz="1200" spc="-10" dirty="0">
                <a:latin typeface="Arial"/>
                <a:cs typeface="Arial"/>
              </a:rPr>
              <a:t>processed.</a:t>
            </a:r>
          </a:p>
          <a:p>
            <a:pPr marL="184150" indent="-171450">
              <a:spcBef>
                <a:spcPts val="10"/>
              </a:spcBef>
              <a:buFont typeface="Arial" panose="020B0604020202020204" pitchFamily="34" charset="0"/>
              <a:buChar char="•"/>
              <a:tabLst>
                <a:tab pos="127000" algn="l"/>
              </a:tabLst>
            </a:pPr>
            <a:r>
              <a:rPr lang="en-US" sz="1200" spc="-10" dirty="0">
                <a:latin typeface="Arial"/>
                <a:cs typeface="Arial"/>
              </a:rPr>
              <a:t>Educate yourself and your employees on fraud and what to look for. Learn about the latest fraud schemes and tactics used by scammers, such as fake invoicing, vendor impersonation, and account takeovers. </a:t>
            </a:r>
          </a:p>
        </p:txBody>
      </p:sp>
      <p:sp>
        <p:nvSpPr>
          <p:cNvPr id="7" name="TextBox 6">
            <a:extLst>
              <a:ext uri="{FF2B5EF4-FFF2-40B4-BE49-F238E27FC236}">
                <a16:creationId xmlns:a16="http://schemas.microsoft.com/office/drawing/2014/main" id="{D8083138-2064-A6AD-4E91-D38D5AAA335B}"/>
              </a:ext>
            </a:extLst>
          </p:cNvPr>
          <p:cNvSpPr txBox="1"/>
          <p:nvPr/>
        </p:nvSpPr>
        <p:spPr>
          <a:xfrm>
            <a:off x="4004201" y="6020075"/>
            <a:ext cx="4183594" cy="524952"/>
          </a:xfrm>
          <a:prstGeom prst="rect">
            <a:avLst/>
          </a:prstGeom>
          <a:noFill/>
        </p:spPr>
        <p:txBody>
          <a:bodyPr wrap="square">
            <a:spAutoFit/>
          </a:bodyPr>
          <a:lstStyle/>
          <a:p>
            <a:pPr marL="12065" marR="5080" algn="ctr">
              <a:lnSpc>
                <a:spcPts val="1620"/>
              </a:lnSpc>
              <a:spcBef>
                <a:spcPts val="300"/>
              </a:spcBef>
            </a:pPr>
            <a:r>
              <a:rPr lang="en-US" sz="1200" b="1" dirty="0">
                <a:solidFill>
                  <a:schemeClr val="tx1">
                    <a:lumMod val="85000"/>
                    <a:lumOff val="15000"/>
                  </a:schemeClr>
                </a:solidFill>
                <a:latin typeface="Arial"/>
                <a:cs typeface="Arial"/>
              </a:rPr>
              <a:t>For more information, visit</a:t>
            </a:r>
            <a:endParaRPr lang="en-US" sz="1200" b="1" dirty="0">
              <a:solidFill>
                <a:srgbClr val="FFFFFF"/>
              </a:solidFill>
              <a:latin typeface="Arial"/>
              <a:cs typeface="Arial"/>
            </a:endParaRPr>
          </a:p>
          <a:p>
            <a:pPr marL="12065" marR="5080" algn="ctr">
              <a:lnSpc>
                <a:spcPts val="1620"/>
              </a:lnSpc>
              <a:spcBef>
                <a:spcPts val="300"/>
              </a:spcBef>
            </a:pPr>
            <a:r>
              <a:rPr lang="en-US" sz="1200" b="1" dirty="0">
                <a:solidFill>
                  <a:srgbClr val="FFFFFF"/>
                </a:solidFill>
                <a:latin typeface="Arial"/>
                <a:cs typeface="Arial"/>
              </a:rPr>
              <a:t> </a:t>
            </a:r>
            <a:r>
              <a:rPr lang="en-US" sz="1200" b="1" u="sng" spc="-10" dirty="0">
                <a:solidFill>
                  <a:srgbClr val="005699"/>
                </a:solidFill>
                <a:uFill>
                  <a:solidFill>
                    <a:srgbClr val="005699"/>
                  </a:solidFill>
                </a:uFill>
                <a:latin typeface="Arial"/>
                <a:cs typeface="Arial"/>
                <a:hlinkClick r:id="rId2"/>
              </a:rPr>
              <a:t>Talking Cybersecurity with your Employees</a:t>
            </a:r>
            <a:endParaRPr lang="en-US" sz="1200" dirty="0">
              <a:latin typeface="Arial"/>
              <a:cs typeface="Arial"/>
            </a:endParaRPr>
          </a:p>
        </p:txBody>
      </p:sp>
      <p:sp>
        <p:nvSpPr>
          <p:cNvPr id="9" name="TextBox 8">
            <a:extLst>
              <a:ext uri="{FF2B5EF4-FFF2-40B4-BE49-F238E27FC236}">
                <a16:creationId xmlns:a16="http://schemas.microsoft.com/office/drawing/2014/main" id="{100835E7-F9F7-1DFC-703E-DA23BD7595EA}"/>
              </a:ext>
            </a:extLst>
          </p:cNvPr>
          <p:cNvSpPr txBox="1"/>
          <p:nvPr/>
        </p:nvSpPr>
        <p:spPr>
          <a:xfrm>
            <a:off x="1790620" y="2110806"/>
            <a:ext cx="8811163" cy="830997"/>
          </a:xfrm>
          <a:prstGeom prst="rect">
            <a:avLst/>
          </a:prstGeom>
          <a:noFill/>
        </p:spPr>
        <p:txBody>
          <a:bodyPr wrap="square" rtlCol="0">
            <a:spAutoFit/>
          </a:bodyPr>
          <a:lstStyle/>
          <a:p>
            <a:pPr marL="127000" indent="-114300">
              <a:spcBef>
                <a:spcPts val="15"/>
              </a:spcBef>
              <a:buFontTx/>
              <a:buChar char="•"/>
              <a:tabLst>
                <a:tab pos="127000" algn="l"/>
              </a:tabLst>
            </a:pPr>
            <a:r>
              <a:rPr lang="en-US" sz="1200" dirty="0">
                <a:latin typeface="Arial"/>
                <a:cs typeface="Arial"/>
              </a:rPr>
              <a:t>Review</a:t>
            </a:r>
            <a:r>
              <a:rPr lang="en-US" sz="1200" spc="-25" dirty="0">
                <a:latin typeface="Arial"/>
                <a:cs typeface="Arial"/>
              </a:rPr>
              <a:t> </a:t>
            </a:r>
            <a:r>
              <a:rPr lang="en-US" sz="1200" dirty="0">
                <a:latin typeface="Arial"/>
                <a:cs typeface="Arial"/>
              </a:rPr>
              <a:t>all</a:t>
            </a:r>
            <a:r>
              <a:rPr lang="en-US" sz="1200" spc="-40" dirty="0">
                <a:latin typeface="Arial"/>
                <a:cs typeface="Arial"/>
              </a:rPr>
              <a:t> </a:t>
            </a:r>
            <a:r>
              <a:rPr lang="en-US" sz="1200" dirty="0">
                <a:latin typeface="Arial"/>
                <a:cs typeface="Arial"/>
              </a:rPr>
              <a:t>transactions</a:t>
            </a:r>
            <a:r>
              <a:rPr lang="en-US" sz="1200" spc="-30" dirty="0">
                <a:latin typeface="Arial"/>
                <a:cs typeface="Arial"/>
              </a:rPr>
              <a:t> </a:t>
            </a:r>
            <a:r>
              <a:rPr lang="en-US" sz="1200" dirty="0">
                <a:latin typeface="Arial"/>
                <a:cs typeface="Arial"/>
              </a:rPr>
              <a:t>for</a:t>
            </a:r>
            <a:r>
              <a:rPr lang="en-US" sz="1200" spc="-35" dirty="0">
                <a:latin typeface="Arial"/>
                <a:cs typeface="Arial"/>
              </a:rPr>
              <a:t> </a:t>
            </a:r>
            <a:r>
              <a:rPr lang="en-US" sz="1200" dirty="0">
                <a:latin typeface="Arial"/>
                <a:cs typeface="Arial"/>
              </a:rPr>
              <a:t>your</a:t>
            </a:r>
            <a:r>
              <a:rPr lang="en-US" sz="1200" spc="-20" dirty="0">
                <a:latin typeface="Arial"/>
                <a:cs typeface="Arial"/>
              </a:rPr>
              <a:t> </a:t>
            </a:r>
            <a:r>
              <a:rPr lang="en-US" sz="1200" spc="-10" dirty="0">
                <a:latin typeface="Arial"/>
                <a:cs typeface="Arial"/>
              </a:rPr>
              <a:t>company. </a:t>
            </a:r>
            <a:r>
              <a:rPr lang="en-US" sz="1200" dirty="0">
                <a:latin typeface="Arial"/>
                <a:cs typeface="Arial"/>
              </a:rPr>
              <a:t>This</a:t>
            </a:r>
            <a:r>
              <a:rPr lang="en-US" sz="1200" spc="-40" dirty="0">
                <a:latin typeface="Arial"/>
                <a:cs typeface="Arial"/>
              </a:rPr>
              <a:t> </a:t>
            </a:r>
            <a:r>
              <a:rPr lang="en-US" sz="1200" dirty="0">
                <a:latin typeface="Arial"/>
                <a:cs typeface="Arial"/>
              </a:rPr>
              <a:t>includes</a:t>
            </a:r>
            <a:r>
              <a:rPr lang="en-US" sz="1200" spc="-25" dirty="0">
                <a:latin typeface="Arial"/>
                <a:cs typeface="Arial"/>
              </a:rPr>
              <a:t> </a:t>
            </a:r>
            <a:r>
              <a:rPr lang="en-US" sz="1200" dirty="0">
                <a:latin typeface="Arial"/>
                <a:cs typeface="Arial"/>
              </a:rPr>
              <a:t>funds</a:t>
            </a:r>
            <a:r>
              <a:rPr lang="en-US" sz="1200" spc="-20" dirty="0">
                <a:latin typeface="Arial"/>
                <a:cs typeface="Arial"/>
              </a:rPr>
              <a:t> </a:t>
            </a:r>
            <a:r>
              <a:rPr lang="en-US" sz="1200" spc="-10" dirty="0">
                <a:latin typeface="Arial"/>
                <a:cs typeface="Arial"/>
              </a:rPr>
              <a:t>transfers, </a:t>
            </a:r>
            <a:r>
              <a:rPr lang="en-US" sz="1200" dirty="0">
                <a:latin typeface="Arial"/>
                <a:cs typeface="Arial"/>
              </a:rPr>
              <a:t>bill</a:t>
            </a:r>
            <a:r>
              <a:rPr lang="en-US" sz="1200" spc="-35" dirty="0">
                <a:latin typeface="Arial"/>
                <a:cs typeface="Arial"/>
              </a:rPr>
              <a:t> </a:t>
            </a:r>
            <a:r>
              <a:rPr lang="en-US" sz="1200" dirty="0">
                <a:latin typeface="Arial"/>
                <a:cs typeface="Arial"/>
              </a:rPr>
              <a:t>payments</a:t>
            </a:r>
            <a:r>
              <a:rPr lang="en-US" sz="1200" spc="-20" dirty="0">
                <a:latin typeface="Arial"/>
                <a:cs typeface="Arial"/>
              </a:rPr>
              <a:t> </a:t>
            </a:r>
            <a:r>
              <a:rPr lang="en-US" sz="1200" spc="-10" dirty="0">
                <a:latin typeface="Arial"/>
                <a:cs typeface="Arial"/>
              </a:rPr>
              <a:t>and</a:t>
            </a:r>
            <a:r>
              <a:rPr lang="en-US" sz="1200" spc="-80" dirty="0">
                <a:latin typeface="Arial"/>
                <a:cs typeface="Arial"/>
              </a:rPr>
              <a:t> </a:t>
            </a:r>
            <a:r>
              <a:rPr lang="en-US" sz="1200" dirty="0">
                <a:latin typeface="Arial"/>
                <a:cs typeface="Arial"/>
              </a:rPr>
              <a:t>ACH</a:t>
            </a:r>
            <a:r>
              <a:rPr lang="en-US" sz="1200" spc="-25" dirty="0">
                <a:latin typeface="Arial"/>
                <a:cs typeface="Arial"/>
              </a:rPr>
              <a:t> </a:t>
            </a:r>
            <a:r>
              <a:rPr lang="en-US" sz="1200" spc="-10" dirty="0">
                <a:latin typeface="Arial"/>
                <a:cs typeface="Arial"/>
              </a:rPr>
              <a:t>files.</a:t>
            </a:r>
            <a:endParaRPr lang="en-US" sz="1200" dirty="0">
              <a:latin typeface="Arial"/>
              <a:cs typeface="Arial"/>
            </a:endParaRPr>
          </a:p>
          <a:p>
            <a:pPr marL="127000" indent="-114300">
              <a:spcBef>
                <a:spcPts val="10"/>
              </a:spcBef>
              <a:buChar char="•"/>
              <a:tabLst>
                <a:tab pos="127000" algn="l"/>
              </a:tabLst>
            </a:pPr>
            <a:r>
              <a:rPr lang="en-US" sz="1200" dirty="0">
                <a:latin typeface="Arial"/>
                <a:cs typeface="Arial"/>
              </a:rPr>
              <a:t>It</a:t>
            </a:r>
            <a:r>
              <a:rPr lang="en-US" sz="1200" spc="-45" dirty="0">
                <a:latin typeface="Arial"/>
                <a:cs typeface="Arial"/>
              </a:rPr>
              <a:t> </a:t>
            </a:r>
            <a:r>
              <a:rPr lang="en-US" sz="1200" dirty="0">
                <a:latin typeface="Arial"/>
                <a:cs typeface="Arial"/>
              </a:rPr>
              <a:t>is</a:t>
            </a:r>
            <a:r>
              <a:rPr lang="en-US" sz="1200" spc="-30" dirty="0">
                <a:latin typeface="Arial"/>
                <a:cs typeface="Arial"/>
              </a:rPr>
              <a:t> </a:t>
            </a:r>
            <a:r>
              <a:rPr lang="en-US" sz="1200" dirty="0">
                <a:latin typeface="Arial"/>
                <a:cs typeface="Arial"/>
              </a:rPr>
              <a:t>a</a:t>
            </a:r>
            <a:r>
              <a:rPr lang="en-US" sz="1200" spc="-40" dirty="0">
                <a:latin typeface="Arial"/>
                <a:cs typeface="Arial"/>
              </a:rPr>
              <a:t> </a:t>
            </a:r>
            <a:r>
              <a:rPr lang="en-US" sz="1200" dirty="0">
                <a:latin typeface="Arial"/>
                <a:cs typeface="Arial"/>
              </a:rPr>
              <a:t>good</a:t>
            </a:r>
            <a:r>
              <a:rPr lang="en-US" sz="1200" spc="-30" dirty="0">
                <a:latin typeface="Arial"/>
                <a:cs typeface="Arial"/>
              </a:rPr>
              <a:t> </a:t>
            </a:r>
            <a:r>
              <a:rPr lang="en-US" sz="1200" dirty="0">
                <a:latin typeface="Arial"/>
                <a:cs typeface="Arial"/>
              </a:rPr>
              <a:t>idea</a:t>
            </a:r>
            <a:r>
              <a:rPr lang="en-US" sz="1200" spc="-30" dirty="0">
                <a:latin typeface="Arial"/>
                <a:cs typeface="Arial"/>
              </a:rPr>
              <a:t> </a:t>
            </a:r>
            <a:r>
              <a:rPr lang="en-US" sz="1200" dirty="0">
                <a:latin typeface="Arial"/>
                <a:cs typeface="Arial"/>
              </a:rPr>
              <a:t>to</a:t>
            </a:r>
            <a:r>
              <a:rPr lang="en-US" sz="1200" spc="-45" dirty="0">
                <a:latin typeface="Arial"/>
                <a:cs typeface="Arial"/>
              </a:rPr>
              <a:t> </a:t>
            </a:r>
            <a:r>
              <a:rPr lang="en-US" sz="1200" dirty="0">
                <a:latin typeface="Arial"/>
                <a:cs typeface="Arial"/>
              </a:rPr>
              <a:t>monitor</a:t>
            </a:r>
            <a:r>
              <a:rPr lang="en-US" sz="1200" spc="-20" dirty="0">
                <a:latin typeface="Arial"/>
                <a:cs typeface="Arial"/>
              </a:rPr>
              <a:t> </a:t>
            </a:r>
            <a:r>
              <a:rPr lang="en-US" sz="1200" dirty="0">
                <a:latin typeface="Arial"/>
                <a:cs typeface="Arial"/>
              </a:rPr>
              <a:t>your</a:t>
            </a:r>
            <a:r>
              <a:rPr lang="en-US" sz="1200" spc="-20" dirty="0">
                <a:latin typeface="Arial"/>
                <a:cs typeface="Arial"/>
              </a:rPr>
              <a:t> </a:t>
            </a:r>
            <a:r>
              <a:rPr lang="en-US" sz="1200" dirty="0">
                <a:latin typeface="Arial"/>
                <a:cs typeface="Arial"/>
              </a:rPr>
              <a:t>accounts</a:t>
            </a:r>
            <a:r>
              <a:rPr lang="en-US" sz="1200" spc="-30" dirty="0">
                <a:latin typeface="Arial"/>
                <a:cs typeface="Arial"/>
              </a:rPr>
              <a:t> </a:t>
            </a:r>
            <a:r>
              <a:rPr lang="en-US" sz="1200" dirty="0">
                <a:latin typeface="Arial"/>
                <a:cs typeface="Arial"/>
              </a:rPr>
              <a:t>throughout</a:t>
            </a:r>
            <a:r>
              <a:rPr lang="en-US" sz="1200" spc="-15" dirty="0">
                <a:latin typeface="Arial"/>
                <a:cs typeface="Arial"/>
              </a:rPr>
              <a:t> </a:t>
            </a:r>
            <a:r>
              <a:rPr lang="en-US" sz="1200" dirty="0">
                <a:latin typeface="Arial"/>
                <a:cs typeface="Arial"/>
              </a:rPr>
              <a:t>the</a:t>
            </a:r>
            <a:r>
              <a:rPr lang="en-US" sz="1200" spc="-35" dirty="0">
                <a:latin typeface="Arial"/>
                <a:cs typeface="Arial"/>
              </a:rPr>
              <a:t> </a:t>
            </a:r>
            <a:r>
              <a:rPr lang="en-US" sz="1200" dirty="0">
                <a:latin typeface="Arial"/>
                <a:cs typeface="Arial"/>
              </a:rPr>
              <a:t>day</a:t>
            </a:r>
            <a:r>
              <a:rPr lang="en-US" sz="1200" spc="-30" dirty="0">
                <a:latin typeface="Arial"/>
                <a:cs typeface="Arial"/>
              </a:rPr>
              <a:t> </a:t>
            </a:r>
            <a:r>
              <a:rPr lang="en-US" sz="1200" dirty="0">
                <a:latin typeface="Arial"/>
                <a:cs typeface="Arial"/>
              </a:rPr>
              <a:t>to</a:t>
            </a:r>
            <a:r>
              <a:rPr lang="en-US" sz="1200" spc="-40" dirty="0">
                <a:latin typeface="Arial"/>
                <a:cs typeface="Arial"/>
              </a:rPr>
              <a:t> </a:t>
            </a:r>
            <a:r>
              <a:rPr lang="en-US" sz="1200" dirty="0">
                <a:latin typeface="Arial"/>
                <a:cs typeface="Arial"/>
              </a:rPr>
              <a:t>manage</a:t>
            </a:r>
            <a:r>
              <a:rPr lang="en-US" sz="1200" spc="-20" dirty="0">
                <a:latin typeface="Arial"/>
                <a:cs typeface="Arial"/>
              </a:rPr>
              <a:t> </a:t>
            </a:r>
            <a:r>
              <a:rPr lang="en-US" sz="1200" dirty="0">
                <a:latin typeface="Arial"/>
                <a:cs typeface="Arial"/>
              </a:rPr>
              <a:t>cash</a:t>
            </a:r>
            <a:r>
              <a:rPr lang="en-US" sz="1200" spc="-35" dirty="0">
                <a:latin typeface="Arial"/>
                <a:cs typeface="Arial"/>
              </a:rPr>
              <a:t> </a:t>
            </a:r>
            <a:r>
              <a:rPr lang="en-US" sz="1200" spc="-10" dirty="0">
                <a:latin typeface="Arial"/>
                <a:cs typeface="Arial"/>
              </a:rPr>
              <a:t>flow.</a:t>
            </a:r>
          </a:p>
          <a:p>
            <a:pPr marL="127000" indent="-114300">
              <a:spcBef>
                <a:spcPts val="10"/>
              </a:spcBef>
              <a:buChar char="•"/>
              <a:tabLst>
                <a:tab pos="127000" algn="l"/>
              </a:tabLst>
            </a:pPr>
            <a:r>
              <a:rPr lang="en-US" sz="1200" spc="-10" dirty="0">
                <a:latin typeface="Arial"/>
                <a:cs typeface="Arial"/>
              </a:rPr>
              <a:t>Be cautious of unusual requests for ACH payments, especially if they come from unknown parties. Fraudsters may impersonate a known contact or vendor.</a:t>
            </a:r>
          </a:p>
        </p:txBody>
      </p:sp>
      <p:grpSp>
        <p:nvGrpSpPr>
          <p:cNvPr id="20" name="object 5">
            <a:extLst>
              <a:ext uri="{FF2B5EF4-FFF2-40B4-BE49-F238E27FC236}">
                <a16:creationId xmlns:a16="http://schemas.microsoft.com/office/drawing/2014/main" id="{04286DCA-F5FB-1986-6B42-00F25901C19B}"/>
              </a:ext>
            </a:extLst>
          </p:cNvPr>
          <p:cNvGrpSpPr/>
          <p:nvPr/>
        </p:nvGrpSpPr>
        <p:grpSpPr>
          <a:xfrm>
            <a:off x="4004202" y="5994189"/>
            <a:ext cx="4183595" cy="593817"/>
            <a:chOff x="3154269" y="4912613"/>
            <a:chExt cx="4012214" cy="881381"/>
          </a:xfrm>
          <a:noFill/>
        </p:grpSpPr>
        <p:sp>
          <p:nvSpPr>
            <p:cNvPr id="21" name="object 6">
              <a:extLst>
                <a:ext uri="{FF2B5EF4-FFF2-40B4-BE49-F238E27FC236}">
                  <a16:creationId xmlns:a16="http://schemas.microsoft.com/office/drawing/2014/main" id="{529C6126-4887-B67E-938F-A56D92DCD5A3}"/>
                </a:ext>
              </a:extLst>
            </p:cNvPr>
            <p:cNvSpPr/>
            <p:nvPr/>
          </p:nvSpPr>
          <p:spPr>
            <a:xfrm>
              <a:off x="3154269" y="4912613"/>
              <a:ext cx="4012213" cy="881380"/>
            </a:xfrm>
            <a:custGeom>
              <a:avLst/>
              <a:gdLst/>
              <a:ahLst/>
              <a:cxnLst/>
              <a:rect l="l" t="t" r="r" b="b"/>
              <a:pathLst>
                <a:path w="3645535" h="881379">
                  <a:moveTo>
                    <a:pt x="3557270" y="0"/>
                  </a:moveTo>
                  <a:lnTo>
                    <a:pt x="88137" y="0"/>
                  </a:lnTo>
                  <a:lnTo>
                    <a:pt x="53846" y="6931"/>
                  </a:lnTo>
                  <a:lnTo>
                    <a:pt x="25828" y="25828"/>
                  </a:lnTo>
                  <a:lnTo>
                    <a:pt x="6931" y="53846"/>
                  </a:lnTo>
                  <a:lnTo>
                    <a:pt x="0" y="88137"/>
                  </a:lnTo>
                  <a:lnTo>
                    <a:pt x="0" y="792784"/>
                  </a:lnTo>
                  <a:lnTo>
                    <a:pt x="6931" y="827074"/>
                  </a:lnTo>
                  <a:lnTo>
                    <a:pt x="25828" y="855073"/>
                  </a:lnTo>
                  <a:lnTo>
                    <a:pt x="53846" y="873950"/>
                  </a:lnTo>
                  <a:lnTo>
                    <a:pt x="88137" y="880872"/>
                  </a:lnTo>
                  <a:lnTo>
                    <a:pt x="3557270" y="880872"/>
                  </a:lnTo>
                  <a:lnTo>
                    <a:pt x="3591561" y="873950"/>
                  </a:lnTo>
                  <a:lnTo>
                    <a:pt x="3619579" y="855073"/>
                  </a:lnTo>
                  <a:lnTo>
                    <a:pt x="3638476" y="827074"/>
                  </a:lnTo>
                  <a:lnTo>
                    <a:pt x="3645408" y="792784"/>
                  </a:lnTo>
                  <a:lnTo>
                    <a:pt x="3645408" y="88137"/>
                  </a:lnTo>
                  <a:lnTo>
                    <a:pt x="3638476" y="53846"/>
                  </a:lnTo>
                  <a:lnTo>
                    <a:pt x="3619579" y="25828"/>
                  </a:lnTo>
                  <a:lnTo>
                    <a:pt x="3591561" y="6931"/>
                  </a:lnTo>
                  <a:lnTo>
                    <a:pt x="3557270" y="0"/>
                  </a:lnTo>
                  <a:close/>
                </a:path>
              </a:pathLst>
            </a:custGeom>
            <a:grpFill/>
            <a:ln>
              <a:solidFill>
                <a:srgbClr val="43B02A"/>
              </a:solidFill>
            </a:ln>
          </p:spPr>
          <p:txBody>
            <a:bodyPr wrap="square" lIns="0" tIns="0" rIns="0" bIns="0" rtlCol="0"/>
            <a:lstStyle/>
            <a:p>
              <a:endParaRPr dirty="0">
                <a:solidFill>
                  <a:srgbClr val="43B02A"/>
                </a:solidFill>
              </a:endParaRPr>
            </a:p>
          </p:txBody>
        </p:sp>
        <p:sp>
          <p:nvSpPr>
            <p:cNvPr id="22" name="object 7">
              <a:extLst>
                <a:ext uri="{FF2B5EF4-FFF2-40B4-BE49-F238E27FC236}">
                  <a16:creationId xmlns:a16="http://schemas.microsoft.com/office/drawing/2014/main" id="{D42B37F3-227E-BB28-E6F5-BCF194845D55}"/>
                </a:ext>
              </a:extLst>
            </p:cNvPr>
            <p:cNvSpPr/>
            <p:nvPr/>
          </p:nvSpPr>
          <p:spPr>
            <a:xfrm>
              <a:off x="3154269" y="4912614"/>
              <a:ext cx="4012214" cy="881380"/>
            </a:xfrm>
            <a:custGeom>
              <a:avLst/>
              <a:gdLst/>
              <a:ahLst/>
              <a:cxnLst/>
              <a:rect l="l" t="t" r="r" b="b"/>
              <a:pathLst>
                <a:path w="3645535" h="881379">
                  <a:moveTo>
                    <a:pt x="0" y="88137"/>
                  </a:moveTo>
                  <a:lnTo>
                    <a:pt x="6931" y="53846"/>
                  </a:lnTo>
                  <a:lnTo>
                    <a:pt x="25828" y="25828"/>
                  </a:lnTo>
                  <a:lnTo>
                    <a:pt x="53846" y="6931"/>
                  </a:lnTo>
                  <a:lnTo>
                    <a:pt x="88137" y="0"/>
                  </a:lnTo>
                  <a:lnTo>
                    <a:pt x="3557270" y="0"/>
                  </a:lnTo>
                  <a:lnTo>
                    <a:pt x="3591561" y="6931"/>
                  </a:lnTo>
                  <a:lnTo>
                    <a:pt x="3619579" y="25828"/>
                  </a:lnTo>
                  <a:lnTo>
                    <a:pt x="3638476" y="53846"/>
                  </a:lnTo>
                  <a:lnTo>
                    <a:pt x="3645408" y="88137"/>
                  </a:lnTo>
                  <a:lnTo>
                    <a:pt x="3645408" y="792784"/>
                  </a:lnTo>
                  <a:lnTo>
                    <a:pt x="3638476" y="827074"/>
                  </a:lnTo>
                  <a:lnTo>
                    <a:pt x="3619579" y="855073"/>
                  </a:lnTo>
                  <a:lnTo>
                    <a:pt x="3591561" y="873950"/>
                  </a:lnTo>
                  <a:lnTo>
                    <a:pt x="3557270" y="880872"/>
                  </a:lnTo>
                  <a:lnTo>
                    <a:pt x="88137" y="880872"/>
                  </a:lnTo>
                  <a:lnTo>
                    <a:pt x="53846" y="873950"/>
                  </a:lnTo>
                  <a:lnTo>
                    <a:pt x="25828" y="855073"/>
                  </a:lnTo>
                  <a:lnTo>
                    <a:pt x="6931" y="827074"/>
                  </a:lnTo>
                  <a:lnTo>
                    <a:pt x="0" y="792784"/>
                  </a:lnTo>
                  <a:lnTo>
                    <a:pt x="0" y="88137"/>
                  </a:lnTo>
                  <a:close/>
                </a:path>
              </a:pathLst>
            </a:custGeom>
            <a:grpFill/>
            <a:ln w="25908">
              <a:solidFill>
                <a:srgbClr val="43B02A"/>
              </a:solidFill>
            </a:ln>
          </p:spPr>
          <p:txBody>
            <a:bodyPr wrap="square" lIns="0" tIns="0" rIns="0" bIns="0" rtlCol="0"/>
            <a:lstStyle/>
            <a:p>
              <a:endParaRPr dirty="0">
                <a:solidFill>
                  <a:srgbClr val="43B02A"/>
                </a:solidFill>
              </a:endParaRPr>
            </a:p>
          </p:txBody>
        </p:sp>
      </p:grpSp>
    </p:spTree>
    <p:extLst>
      <p:ext uri="{BB962C8B-B14F-4D97-AF65-F5344CB8AC3E}">
        <p14:creationId xmlns:p14="http://schemas.microsoft.com/office/powerpoint/2010/main" val="398361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2FF90-8BA9-A2BB-7F18-45ED13E26B04}"/>
              </a:ext>
            </a:extLst>
          </p:cNvPr>
          <p:cNvSpPr>
            <a:spLocks noGrp="1"/>
          </p:cNvSpPr>
          <p:nvPr>
            <p:ph type="title"/>
          </p:nvPr>
        </p:nvSpPr>
        <p:spPr/>
        <p:txBody>
          <a:bodyPr>
            <a:normAutofit fontScale="90000"/>
          </a:bodyPr>
          <a:lstStyle/>
          <a:p>
            <a:r>
              <a:rPr lang="en-US" dirty="0"/>
              <a:t>Fraud</a:t>
            </a:r>
            <a:r>
              <a:rPr lang="en-US" spc="-50" dirty="0"/>
              <a:t> </a:t>
            </a:r>
            <a:r>
              <a:rPr lang="en-US" dirty="0"/>
              <a:t>Prevention</a:t>
            </a:r>
            <a:r>
              <a:rPr lang="en-US" spc="-35" dirty="0"/>
              <a:t> </a:t>
            </a:r>
            <a:r>
              <a:rPr lang="en-US" dirty="0"/>
              <a:t>Daily</a:t>
            </a:r>
            <a:r>
              <a:rPr lang="en-US" spc="-60" dirty="0"/>
              <a:t> </a:t>
            </a:r>
            <a:r>
              <a:rPr lang="en-US" spc="-20" dirty="0"/>
              <a:t>Tasks</a:t>
            </a:r>
            <a:r>
              <a:rPr lang="en-US" spc="-50" dirty="0"/>
              <a:t> </a:t>
            </a:r>
            <a:r>
              <a:rPr lang="en-US" dirty="0"/>
              <a:t>and</a:t>
            </a:r>
            <a:r>
              <a:rPr lang="en-US" spc="-35" dirty="0"/>
              <a:t> </a:t>
            </a:r>
            <a:r>
              <a:rPr lang="en-US" dirty="0"/>
              <a:t>Tips</a:t>
            </a:r>
            <a:r>
              <a:rPr lang="en-US" spc="-55" dirty="0"/>
              <a:t> </a:t>
            </a:r>
            <a:r>
              <a:rPr lang="en-US" spc="-10" dirty="0"/>
              <a:t>(ACH)</a:t>
            </a:r>
            <a:endParaRPr lang="en-US" dirty="0"/>
          </a:p>
        </p:txBody>
      </p:sp>
      <p:grpSp>
        <p:nvGrpSpPr>
          <p:cNvPr id="6" name="object 5">
            <a:extLst>
              <a:ext uri="{FF2B5EF4-FFF2-40B4-BE49-F238E27FC236}">
                <a16:creationId xmlns:a16="http://schemas.microsoft.com/office/drawing/2014/main" id="{A98290FE-6D75-BEFE-B927-E26218E79640}"/>
              </a:ext>
            </a:extLst>
          </p:cNvPr>
          <p:cNvGrpSpPr/>
          <p:nvPr/>
        </p:nvGrpSpPr>
        <p:grpSpPr>
          <a:xfrm>
            <a:off x="954142" y="4180756"/>
            <a:ext cx="731551" cy="490855"/>
            <a:chOff x="938783" y="4379976"/>
            <a:chExt cx="452755" cy="490855"/>
          </a:xfrm>
        </p:grpSpPr>
        <p:sp>
          <p:nvSpPr>
            <p:cNvPr id="7" name="object 6">
              <a:extLst>
                <a:ext uri="{FF2B5EF4-FFF2-40B4-BE49-F238E27FC236}">
                  <a16:creationId xmlns:a16="http://schemas.microsoft.com/office/drawing/2014/main" id="{5F6EAA2E-FC8E-2131-2256-DE9EA9A0BC20}"/>
                </a:ext>
              </a:extLst>
            </p:cNvPr>
            <p:cNvSpPr/>
            <p:nvPr/>
          </p:nvSpPr>
          <p:spPr>
            <a:xfrm>
              <a:off x="943355" y="4384548"/>
              <a:ext cx="443865" cy="481965"/>
            </a:xfrm>
            <a:custGeom>
              <a:avLst/>
              <a:gdLst/>
              <a:ahLst/>
              <a:cxnLst/>
              <a:rect l="l" t="t" r="r" b="b"/>
              <a:pathLst>
                <a:path w="443865" h="481964">
                  <a:moveTo>
                    <a:pt x="221741" y="0"/>
                  </a:moveTo>
                  <a:lnTo>
                    <a:pt x="221741" y="120395"/>
                  </a:lnTo>
                  <a:lnTo>
                    <a:pt x="0" y="120395"/>
                  </a:lnTo>
                  <a:lnTo>
                    <a:pt x="0" y="361188"/>
                  </a:lnTo>
                  <a:lnTo>
                    <a:pt x="221741" y="361188"/>
                  </a:lnTo>
                  <a:lnTo>
                    <a:pt x="221741" y="481583"/>
                  </a:lnTo>
                  <a:lnTo>
                    <a:pt x="443484" y="240791"/>
                  </a:lnTo>
                  <a:lnTo>
                    <a:pt x="221741" y="0"/>
                  </a:lnTo>
                  <a:close/>
                </a:path>
              </a:pathLst>
            </a:custGeom>
            <a:solidFill>
              <a:srgbClr val="006FC0"/>
            </a:solidFill>
          </p:spPr>
          <p:txBody>
            <a:bodyPr wrap="square" lIns="0" tIns="0" rIns="0" bIns="0" rtlCol="0"/>
            <a:lstStyle/>
            <a:p>
              <a:endParaRPr dirty="0"/>
            </a:p>
          </p:txBody>
        </p:sp>
        <p:sp>
          <p:nvSpPr>
            <p:cNvPr id="8" name="object 7">
              <a:extLst>
                <a:ext uri="{FF2B5EF4-FFF2-40B4-BE49-F238E27FC236}">
                  <a16:creationId xmlns:a16="http://schemas.microsoft.com/office/drawing/2014/main" id="{76A46351-DED2-5FDE-C8FD-D9BA1B05505B}"/>
                </a:ext>
              </a:extLst>
            </p:cNvPr>
            <p:cNvSpPr/>
            <p:nvPr/>
          </p:nvSpPr>
          <p:spPr>
            <a:xfrm>
              <a:off x="943355" y="4384548"/>
              <a:ext cx="443865" cy="481965"/>
            </a:xfrm>
            <a:custGeom>
              <a:avLst/>
              <a:gdLst/>
              <a:ahLst/>
              <a:cxnLst/>
              <a:rect l="l" t="t" r="r" b="b"/>
              <a:pathLst>
                <a:path w="443865" h="481964">
                  <a:moveTo>
                    <a:pt x="221741" y="481583"/>
                  </a:moveTo>
                  <a:lnTo>
                    <a:pt x="221741" y="361188"/>
                  </a:lnTo>
                  <a:lnTo>
                    <a:pt x="0" y="361188"/>
                  </a:lnTo>
                  <a:lnTo>
                    <a:pt x="0" y="120395"/>
                  </a:lnTo>
                  <a:lnTo>
                    <a:pt x="221741" y="120395"/>
                  </a:lnTo>
                  <a:lnTo>
                    <a:pt x="221741" y="0"/>
                  </a:lnTo>
                  <a:lnTo>
                    <a:pt x="443484" y="240791"/>
                  </a:lnTo>
                  <a:lnTo>
                    <a:pt x="221741" y="481583"/>
                  </a:lnTo>
                  <a:close/>
                </a:path>
              </a:pathLst>
            </a:custGeom>
            <a:ln w="9144">
              <a:solidFill>
                <a:srgbClr val="000000"/>
              </a:solidFill>
            </a:ln>
          </p:spPr>
          <p:txBody>
            <a:bodyPr wrap="square" lIns="0" tIns="0" rIns="0" bIns="0" rtlCol="0"/>
            <a:lstStyle/>
            <a:p>
              <a:endParaRPr dirty="0"/>
            </a:p>
          </p:txBody>
        </p:sp>
      </p:grpSp>
      <p:sp>
        <p:nvSpPr>
          <p:cNvPr id="11" name="TextBox 10">
            <a:extLst>
              <a:ext uri="{FF2B5EF4-FFF2-40B4-BE49-F238E27FC236}">
                <a16:creationId xmlns:a16="http://schemas.microsoft.com/office/drawing/2014/main" id="{3CBB72C6-CEF1-AA8A-B96E-BEAD0D642D69}"/>
              </a:ext>
            </a:extLst>
          </p:cNvPr>
          <p:cNvSpPr txBox="1"/>
          <p:nvPr/>
        </p:nvSpPr>
        <p:spPr>
          <a:xfrm>
            <a:off x="1319918" y="1743342"/>
            <a:ext cx="10340411"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Each originator needs to evaluate its current policies, procedures and systems to ensure the company identifies safeguards for protected information - non-public information including financial information of customers. Security policies, procedures and systems must:</a:t>
            </a:r>
          </a:p>
          <a:p>
            <a:endParaRPr lang="en-US" sz="14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Protect confidential information</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Protect against threats or hazards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Protect against unauthorized use of protected information</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Originators should be willing and able to prove compliance to the financial institution.</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Keep up to date to current industry fraud trends and threats: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2"/>
              </a:rPr>
              <a:t>nacha.org</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3"/>
              </a:rPr>
              <a:t>Nacha Fraud Booklet</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4"/>
              </a:rPr>
              <a:t>EPCOR Corporate User</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5"/>
              </a:rPr>
              <a:t>FTC – Protecting Small Businesses</a:t>
            </a:r>
            <a:endParaRPr lang="en-US" sz="12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Speak to at TM Officer regarding our Positive Pay Fraud Prevention Services to help protect your accounts.</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we offered you a commercially-reasonable security procedure which you reject, you agree that you are responsible for any payment order, whether authorized or not, that we accept in compliance with an alternative security procedure that you have selected. The Positive Pay service can help detect and prevent fraud and is appropriate for account holders that issue a high volume of checks, a lot of checks to the general public, or checks for large dollar amounts.</a:t>
            </a:r>
          </a:p>
        </p:txBody>
      </p:sp>
    </p:spTree>
    <p:extLst>
      <p:ext uri="{BB962C8B-B14F-4D97-AF65-F5344CB8AC3E}">
        <p14:creationId xmlns:p14="http://schemas.microsoft.com/office/powerpoint/2010/main" val="168959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308AA-0B25-5FCC-B3B6-CE42416F9CBD}"/>
              </a:ext>
            </a:extLst>
          </p:cNvPr>
          <p:cNvSpPr>
            <a:spLocks noGrp="1"/>
          </p:cNvSpPr>
          <p:nvPr>
            <p:ph idx="1"/>
          </p:nvPr>
        </p:nvSpPr>
        <p:spPr>
          <a:xfrm>
            <a:off x="1319918" y="2005087"/>
            <a:ext cx="10515600" cy="4351338"/>
          </a:xfrm>
        </p:spPr>
        <p:txBody>
          <a:bodyPr>
            <a:normAutofit fontScale="92500" lnSpcReduction="10000"/>
          </a:bodyPr>
          <a:lstStyle/>
          <a:p>
            <a:pPr marL="299085" marR="390525" indent="-287020">
              <a:lnSpc>
                <a:spcPct val="100000"/>
              </a:lnSpc>
              <a:spcBef>
                <a:spcPts val="95"/>
              </a:spcBef>
              <a:buFont typeface="Arial"/>
              <a:buChar char="•"/>
              <a:tabLst>
                <a:tab pos="299085" algn="l"/>
              </a:tabLst>
            </a:pPr>
            <a:r>
              <a:rPr lang="en-US" sz="1500" spc="-20" dirty="0">
                <a:latin typeface="Arial"/>
                <a:cs typeface="Arial"/>
              </a:rPr>
              <a:t>You</a:t>
            </a:r>
            <a:r>
              <a:rPr lang="en-US" sz="1500" spc="-45" dirty="0">
                <a:latin typeface="Arial"/>
                <a:cs typeface="Arial"/>
              </a:rPr>
              <a:t> </a:t>
            </a:r>
            <a:r>
              <a:rPr lang="en-US" sz="1500" dirty="0">
                <a:latin typeface="Arial"/>
                <a:cs typeface="Arial"/>
              </a:rPr>
              <a:t>may</a:t>
            </a:r>
            <a:r>
              <a:rPr lang="en-US" sz="1500" spc="-35" dirty="0">
                <a:latin typeface="Arial"/>
                <a:cs typeface="Arial"/>
              </a:rPr>
              <a:t> </a:t>
            </a:r>
            <a:r>
              <a:rPr lang="en-US" sz="1500" dirty="0">
                <a:latin typeface="Arial"/>
                <a:cs typeface="Arial"/>
              </a:rPr>
              <a:t>receive an</a:t>
            </a:r>
            <a:r>
              <a:rPr lang="en-US" sz="1500" spc="-45" dirty="0">
                <a:latin typeface="Arial"/>
                <a:cs typeface="Arial"/>
              </a:rPr>
              <a:t> </a:t>
            </a:r>
            <a:r>
              <a:rPr lang="en-US" sz="1500" dirty="0">
                <a:latin typeface="Arial"/>
                <a:cs typeface="Arial"/>
              </a:rPr>
              <a:t>alert</a:t>
            </a:r>
            <a:r>
              <a:rPr lang="en-US" sz="1500" spc="-25" dirty="0">
                <a:latin typeface="Arial"/>
                <a:cs typeface="Arial"/>
              </a:rPr>
              <a:t> </a:t>
            </a:r>
            <a:r>
              <a:rPr lang="en-US" sz="1500" dirty="0">
                <a:latin typeface="Arial"/>
                <a:cs typeface="Arial"/>
              </a:rPr>
              <a:t>or</a:t>
            </a:r>
            <a:r>
              <a:rPr lang="en-US" sz="1500" spc="-30" dirty="0">
                <a:latin typeface="Arial"/>
                <a:cs typeface="Arial"/>
              </a:rPr>
              <a:t> </a:t>
            </a:r>
            <a:r>
              <a:rPr lang="en-US" sz="1500" dirty="0">
                <a:latin typeface="Arial"/>
                <a:cs typeface="Arial"/>
              </a:rPr>
              <a:t>view a</a:t>
            </a:r>
            <a:r>
              <a:rPr lang="en-US" sz="1500" spc="-30" dirty="0">
                <a:latin typeface="Arial"/>
                <a:cs typeface="Arial"/>
              </a:rPr>
              <a:t> </a:t>
            </a:r>
            <a:r>
              <a:rPr lang="en-US" sz="1500" dirty="0">
                <a:latin typeface="Arial"/>
                <a:cs typeface="Arial"/>
              </a:rPr>
              <a:t>report</a:t>
            </a:r>
            <a:r>
              <a:rPr lang="en-US" sz="1500" spc="-35" dirty="0">
                <a:latin typeface="Arial"/>
                <a:cs typeface="Arial"/>
              </a:rPr>
              <a:t> </a:t>
            </a:r>
            <a:r>
              <a:rPr lang="en-US" sz="1500" dirty="0">
                <a:latin typeface="Arial"/>
                <a:cs typeface="Arial"/>
              </a:rPr>
              <a:t>within</a:t>
            </a:r>
            <a:r>
              <a:rPr lang="en-US" sz="1500" spc="-50" dirty="0">
                <a:latin typeface="Arial"/>
                <a:cs typeface="Arial"/>
              </a:rPr>
              <a:t> </a:t>
            </a:r>
            <a:r>
              <a:rPr lang="en-US" sz="1500" dirty="0">
                <a:latin typeface="Arial"/>
                <a:cs typeface="Arial"/>
              </a:rPr>
              <a:t>online</a:t>
            </a:r>
            <a:r>
              <a:rPr lang="en-US" sz="1500" spc="-10" dirty="0">
                <a:latin typeface="Arial"/>
                <a:cs typeface="Arial"/>
              </a:rPr>
              <a:t> </a:t>
            </a:r>
            <a:r>
              <a:rPr lang="en-US" sz="1500" dirty="0">
                <a:latin typeface="Arial"/>
                <a:cs typeface="Arial"/>
              </a:rPr>
              <a:t>banking</a:t>
            </a:r>
            <a:r>
              <a:rPr lang="en-US" sz="1500" spc="-30" dirty="0">
                <a:latin typeface="Arial"/>
                <a:cs typeface="Arial"/>
              </a:rPr>
              <a:t> </a:t>
            </a:r>
            <a:r>
              <a:rPr lang="en-US" sz="1500" spc="-10" dirty="0">
                <a:latin typeface="Arial"/>
                <a:cs typeface="Arial"/>
              </a:rPr>
              <a:t>regarding </a:t>
            </a:r>
            <a:r>
              <a:rPr lang="en-US" sz="1500" dirty="0">
                <a:latin typeface="Arial"/>
                <a:cs typeface="Arial"/>
              </a:rPr>
              <a:t>Return</a:t>
            </a:r>
            <a:r>
              <a:rPr lang="en-US" sz="1500" spc="-30" dirty="0">
                <a:latin typeface="Arial"/>
                <a:cs typeface="Arial"/>
              </a:rPr>
              <a:t> </a:t>
            </a:r>
            <a:r>
              <a:rPr lang="en-US" sz="1500" dirty="0">
                <a:latin typeface="Arial"/>
                <a:cs typeface="Arial"/>
              </a:rPr>
              <a:t>or</a:t>
            </a:r>
            <a:r>
              <a:rPr lang="en-US" sz="1500" spc="-50" dirty="0">
                <a:latin typeface="Arial"/>
                <a:cs typeface="Arial"/>
              </a:rPr>
              <a:t> </a:t>
            </a:r>
            <a:r>
              <a:rPr lang="en-US" sz="1500" dirty="0">
                <a:latin typeface="Arial"/>
                <a:cs typeface="Arial"/>
              </a:rPr>
              <a:t>Notifications</a:t>
            </a:r>
            <a:r>
              <a:rPr lang="en-US" sz="1500" spc="5" dirty="0">
                <a:latin typeface="Arial"/>
                <a:cs typeface="Arial"/>
              </a:rPr>
              <a:t> </a:t>
            </a:r>
            <a:r>
              <a:rPr lang="en-US" sz="1500" dirty="0">
                <a:latin typeface="Arial"/>
                <a:cs typeface="Arial"/>
              </a:rPr>
              <a:t>of</a:t>
            </a:r>
            <a:r>
              <a:rPr lang="en-US" sz="1500" spc="-30" dirty="0">
                <a:latin typeface="Arial"/>
                <a:cs typeface="Arial"/>
              </a:rPr>
              <a:t> </a:t>
            </a:r>
            <a:r>
              <a:rPr lang="en-US" sz="1500" dirty="0">
                <a:latin typeface="Arial"/>
                <a:cs typeface="Arial"/>
              </a:rPr>
              <a:t>Change</a:t>
            </a:r>
            <a:r>
              <a:rPr lang="en-US" sz="1500" spc="-40" dirty="0">
                <a:latin typeface="Arial"/>
                <a:cs typeface="Arial"/>
              </a:rPr>
              <a:t> </a:t>
            </a:r>
            <a:r>
              <a:rPr lang="en-US" sz="1500" dirty="0">
                <a:latin typeface="Arial"/>
                <a:cs typeface="Arial"/>
              </a:rPr>
              <a:t>(NOC)</a:t>
            </a:r>
            <a:r>
              <a:rPr lang="en-US" sz="1500" spc="-25" dirty="0">
                <a:latin typeface="Arial"/>
                <a:cs typeface="Arial"/>
              </a:rPr>
              <a:t> </a:t>
            </a:r>
            <a:r>
              <a:rPr lang="en-US" sz="1500" spc="-10" dirty="0">
                <a:latin typeface="Arial"/>
                <a:cs typeface="Arial"/>
              </a:rPr>
              <a:t>information.</a:t>
            </a:r>
            <a:endParaRPr lang="en-US" sz="1500" dirty="0">
              <a:latin typeface="Arial"/>
              <a:cs typeface="Arial"/>
            </a:endParaRPr>
          </a:p>
          <a:p>
            <a:pPr>
              <a:lnSpc>
                <a:spcPct val="100000"/>
              </a:lnSpc>
              <a:spcBef>
                <a:spcPts val="80"/>
              </a:spcBef>
              <a:buFont typeface="Arial"/>
              <a:buChar char="•"/>
            </a:pPr>
            <a:endParaRPr lang="en-US" sz="1500" dirty="0">
              <a:latin typeface="Arial"/>
              <a:cs typeface="Arial"/>
            </a:endParaRPr>
          </a:p>
          <a:p>
            <a:pPr marL="299085" indent="-286385">
              <a:lnSpc>
                <a:spcPct val="100000"/>
              </a:lnSpc>
              <a:buFont typeface="Arial"/>
              <a:buChar char="•"/>
              <a:tabLst>
                <a:tab pos="299085" algn="l"/>
              </a:tabLst>
            </a:pPr>
            <a:r>
              <a:rPr lang="en-US" sz="1500" dirty="0">
                <a:latin typeface="Arial"/>
                <a:cs typeface="Arial"/>
              </a:rPr>
              <a:t>It</a:t>
            </a:r>
            <a:r>
              <a:rPr lang="en-US" sz="1500" spc="-40" dirty="0">
                <a:latin typeface="Arial"/>
                <a:cs typeface="Arial"/>
              </a:rPr>
              <a:t> </a:t>
            </a:r>
            <a:r>
              <a:rPr lang="en-US" sz="1500" dirty="0">
                <a:latin typeface="Arial"/>
                <a:cs typeface="Arial"/>
              </a:rPr>
              <a:t>is</a:t>
            </a:r>
            <a:r>
              <a:rPr lang="en-US" sz="1500" spc="-35" dirty="0">
                <a:latin typeface="Arial"/>
                <a:cs typeface="Arial"/>
              </a:rPr>
              <a:t> </a:t>
            </a:r>
            <a:r>
              <a:rPr lang="en-US" sz="1500" dirty="0">
                <a:latin typeface="Arial"/>
                <a:cs typeface="Arial"/>
              </a:rPr>
              <a:t>your</a:t>
            </a:r>
            <a:r>
              <a:rPr lang="en-US" sz="1500" spc="-10" dirty="0">
                <a:latin typeface="Arial"/>
                <a:cs typeface="Arial"/>
              </a:rPr>
              <a:t> </a:t>
            </a:r>
            <a:r>
              <a:rPr lang="en-US" sz="1500" dirty="0">
                <a:latin typeface="Arial"/>
                <a:cs typeface="Arial"/>
              </a:rPr>
              <a:t>responsibility</a:t>
            </a:r>
            <a:r>
              <a:rPr lang="en-US" sz="1500" spc="-25" dirty="0">
                <a:latin typeface="Arial"/>
                <a:cs typeface="Arial"/>
              </a:rPr>
              <a:t> </a:t>
            </a:r>
            <a:r>
              <a:rPr lang="en-US" sz="1500" dirty="0">
                <a:latin typeface="Arial"/>
                <a:cs typeface="Arial"/>
              </a:rPr>
              <a:t>to</a:t>
            </a:r>
            <a:r>
              <a:rPr lang="en-US" sz="1500" spc="-35" dirty="0">
                <a:latin typeface="Arial"/>
                <a:cs typeface="Arial"/>
              </a:rPr>
              <a:t> </a:t>
            </a:r>
            <a:r>
              <a:rPr lang="en-US" sz="1500" dirty="0">
                <a:latin typeface="Arial"/>
                <a:cs typeface="Arial"/>
              </a:rPr>
              <a:t>correct</a:t>
            </a:r>
            <a:r>
              <a:rPr lang="en-US" sz="1500" spc="-40" dirty="0">
                <a:latin typeface="Arial"/>
                <a:cs typeface="Arial"/>
              </a:rPr>
              <a:t> </a:t>
            </a:r>
            <a:r>
              <a:rPr lang="en-US" sz="1500" dirty="0">
                <a:latin typeface="Arial"/>
                <a:cs typeface="Arial"/>
              </a:rPr>
              <a:t>all</a:t>
            </a:r>
            <a:r>
              <a:rPr lang="en-US" sz="1500" spc="-35" dirty="0">
                <a:latin typeface="Arial"/>
                <a:cs typeface="Arial"/>
              </a:rPr>
              <a:t> </a:t>
            </a:r>
            <a:r>
              <a:rPr lang="en-US" sz="1500" dirty="0">
                <a:latin typeface="Arial"/>
                <a:cs typeface="Arial"/>
              </a:rPr>
              <a:t>incorrect</a:t>
            </a:r>
            <a:r>
              <a:rPr lang="en-US" sz="1500" spc="-35" dirty="0">
                <a:latin typeface="Arial"/>
                <a:cs typeface="Arial"/>
              </a:rPr>
              <a:t> </a:t>
            </a:r>
            <a:r>
              <a:rPr lang="en-US" sz="1500" spc="-10" dirty="0">
                <a:latin typeface="Arial"/>
                <a:cs typeface="Arial"/>
              </a:rPr>
              <a:t>information.</a:t>
            </a:r>
            <a:endParaRPr lang="en-US" sz="1500" dirty="0">
              <a:latin typeface="Arial"/>
              <a:cs typeface="Arial"/>
            </a:endParaRPr>
          </a:p>
          <a:p>
            <a:pPr>
              <a:lnSpc>
                <a:spcPct val="100000"/>
              </a:lnSpc>
              <a:spcBef>
                <a:spcPts val="80"/>
              </a:spcBef>
              <a:buFont typeface="Arial"/>
              <a:buChar char="•"/>
            </a:pPr>
            <a:endParaRPr lang="en-US" sz="1500" dirty="0">
              <a:latin typeface="Arial"/>
              <a:cs typeface="Arial"/>
            </a:endParaRPr>
          </a:p>
          <a:p>
            <a:pPr marL="299085" marR="551815" indent="-287020">
              <a:lnSpc>
                <a:spcPct val="100000"/>
              </a:lnSpc>
              <a:buFont typeface="Arial"/>
              <a:buChar char="•"/>
              <a:tabLst>
                <a:tab pos="299085" algn="l"/>
              </a:tabLst>
            </a:pPr>
            <a:r>
              <a:rPr lang="en-US" sz="1500" dirty="0">
                <a:latin typeface="Arial"/>
                <a:cs typeface="Arial"/>
              </a:rPr>
              <a:t>Click</a:t>
            </a:r>
            <a:r>
              <a:rPr lang="en-US" sz="1500" spc="-45" dirty="0">
                <a:latin typeface="Arial"/>
                <a:cs typeface="Arial"/>
              </a:rPr>
              <a:t> </a:t>
            </a:r>
            <a:r>
              <a:rPr lang="en-US" sz="1500" dirty="0">
                <a:latin typeface="Arial"/>
                <a:cs typeface="Arial"/>
              </a:rPr>
              <a:t>on</a:t>
            </a:r>
            <a:r>
              <a:rPr lang="en-US" sz="1500" spc="-95" dirty="0">
                <a:latin typeface="Arial"/>
                <a:cs typeface="Arial"/>
              </a:rPr>
              <a:t> </a:t>
            </a:r>
            <a:r>
              <a:rPr lang="en-US" sz="1500" dirty="0">
                <a:latin typeface="Arial"/>
                <a:cs typeface="Arial"/>
              </a:rPr>
              <a:t>ACH</a:t>
            </a:r>
            <a:r>
              <a:rPr lang="en-US" sz="1500" spc="-10" dirty="0">
                <a:latin typeface="Arial"/>
                <a:cs typeface="Arial"/>
              </a:rPr>
              <a:t> </a:t>
            </a:r>
            <a:r>
              <a:rPr lang="en-US" sz="1500" dirty="0">
                <a:latin typeface="Arial"/>
                <a:cs typeface="Arial"/>
              </a:rPr>
              <a:t>Reports</a:t>
            </a:r>
            <a:r>
              <a:rPr lang="en-US" sz="1500" spc="-35" dirty="0">
                <a:latin typeface="Arial"/>
                <a:cs typeface="Arial"/>
              </a:rPr>
              <a:t> </a:t>
            </a:r>
            <a:r>
              <a:rPr lang="en-US" sz="1500" dirty="0">
                <a:latin typeface="Arial"/>
                <a:cs typeface="Arial"/>
              </a:rPr>
              <a:t>within</a:t>
            </a:r>
            <a:r>
              <a:rPr lang="en-US" sz="1500" spc="-55" dirty="0">
                <a:latin typeface="Arial"/>
                <a:cs typeface="Arial"/>
              </a:rPr>
              <a:t> </a:t>
            </a:r>
            <a:r>
              <a:rPr lang="en-US" sz="1500" dirty="0">
                <a:latin typeface="Arial"/>
                <a:cs typeface="Arial"/>
              </a:rPr>
              <a:t>online</a:t>
            </a:r>
            <a:r>
              <a:rPr lang="en-US" sz="1500" spc="-30" dirty="0">
                <a:latin typeface="Arial"/>
                <a:cs typeface="Arial"/>
              </a:rPr>
              <a:t> </a:t>
            </a:r>
            <a:r>
              <a:rPr lang="en-US" sz="1500" dirty="0">
                <a:latin typeface="Arial"/>
                <a:cs typeface="Arial"/>
              </a:rPr>
              <a:t>banking</a:t>
            </a:r>
            <a:r>
              <a:rPr lang="en-US" sz="1500" spc="-35" dirty="0">
                <a:latin typeface="Arial"/>
                <a:cs typeface="Arial"/>
              </a:rPr>
              <a:t> </a:t>
            </a:r>
            <a:r>
              <a:rPr lang="en-US" sz="1500" dirty="0">
                <a:latin typeface="Arial"/>
                <a:cs typeface="Arial"/>
              </a:rPr>
              <a:t>daily</a:t>
            </a:r>
            <a:r>
              <a:rPr lang="en-US" sz="1500" spc="-35" dirty="0">
                <a:latin typeface="Arial"/>
                <a:cs typeface="Arial"/>
              </a:rPr>
              <a:t> </a:t>
            </a:r>
            <a:r>
              <a:rPr lang="en-US" sz="1500" dirty="0">
                <a:latin typeface="Arial"/>
                <a:cs typeface="Arial"/>
              </a:rPr>
              <a:t>to</a:t>
            </a:r>
            <a:r>
              <a:rPr lang="en-US" sz="1500" spc="-50" dirty="0">
                <a:latin typeface="Arial"/>
                <a:cs typeface="Arial"/>
              </a:rPr>
              <a:t> </a:t>
            </a:r>
            <a:r>
              <a:rPr lang="en-US" sz="1500" dirty="0">
                <a:latin typeface="Arial"/>
                <a:cs typeface="Arial"/>
              </a:rPr>
              <a:t>monitor</a:t>
            </a:r>
            <a:r>
              <a:rPr lang="en-US" sz="1500" spc="-10" dirty="0">
                <a:latin typeface="Arial"/>
                <a:cs typeface="Arial"/>
              </a:rPr>
              <a:t> </a:t>
            </a:r>
            <a:r>
              <a:rPr lang="en-US" sz="1500" dirty="0">
                <a:latin typeface="Arial"/>
                <a:cs typeface="Arial"/>
              </a:rPr>
              <a:t>NOC’s</a:t>
            </a:r>
            <a:r>
              <a:rPr lang="en-US" sz="1500" spc="-40" dirty="0">
                <a:latin typeface="Arial"/>
                <a:cs typeface="Arial"/>
              </a:rPr>
              <a:t> </a:t>
            </a:r>
            <a:r>
              <a:rPr lang="en-US" sz="1500" spc="-25" dirty="0">
                <a:latin typeface="Arial"/>
                <a:cs typeface="Arial"/>
              </a:rPr>
              <a:t>and </a:t>
            </a:r>
            <a:r>
              <a:rPr lang="en-US" sz="1500" spc="-10" dirty="0">
                <a:latin typeface="Arial"/>
                <a:cs typeface="Arial"/>
              </a:rPr>
              <a:t>Returns.</a:t>
            </a:r>
            <a:endParaRPr lang="en-US" sz="1500" dirty="0">
              <a:latin typeface="Arial"/>
              <a:cs typeface="Arial"/>
            </a:endParaRPr>
          </a:p>
          <a:p>
            <a:pPr>
              <a:lnSpc>
                <a:spcPct val="100000"/>
              </a:lnSpc>
              <a:spcBef>
                <a:spcPts val="80"/>
              </a:spcBef>
              <a:buFont typeface="Arial"/>
              <a:buChar char="•"/>
            </a:pPr>
            <a:endParaRPr lang="en-US" sz="1500" dirty="0">
              <a:latin typeface="Arial"/>
              <a:cs typeface="Arial"/>
            </a:endParaRPr>
          </a:p>
          <a:p>
            <a:pPr marL="299085" marR="5080" indent="-287020">
              <a:lnSpc>
                <a:spcPct val="100000"/>
              </a:lnSpc>
              <a:buFont typeface="Arial"/>
              <a:buChar char="•"/>
              <a:tabLst>
                <a:tab pos="299085" algn="l"/>
              </a:tabLst>
            </a:pPr>
            <a:r>
              <a:rPr lang="en-US" sz="1500" dirty="0">
                <a:latin typeface="Arial"/>
                <a:cs typeface="Arial"/>
              </a:rPr>
              <a:t>If</a:t>
            </a:r>
            <a:r>
              <a:rPr lang="en-US" sz="1500" spc="-20" dirty="0">
                <a:latin typeface="Arial"/>
                <a:cs typeface="Arial"/>
              </a:rPr>
              <a:t> </a:t>
            </a:r>
            <a:r>
              <a:rPr lang="en-US" sz="1500" dirty="0">
                <a:latin typeface="Arial"/>
                <a:cs typeface="Arial"/>
              </a:rPr>
              <a:t>you do</a:t>
            </a:r>
            <a:r>
              <a:rPr lang="en-US" sz="1500" spc="-30" dirty="0">
                <a:latin typeface="Arial"/>
                <a:cs typeface="Arial"/>
              </a:rPr>
              <a:t> </a:t>
            </a:r>
            <a:r>
              <a:rPr lang="en-US" sz="1500" dirty="0">
                <a:latin typeface="Arial"/>
                <a:cs typeface="Arial"/>
              </a:rPr>
              <a:t>not</a:t>
            </a:r>
            <a:r>
              <a:rPr lang="en-US" sz="1500" spc="-20" dirty="0">
                <a:latin typeface="Arial"/>
                <a:cs typeface="Arial"/>
              </a:rPr>
              <a:t> </a:t>
            </a:r>
            <a:r>
              <a:rPr lang="en-US" sz="1500" dirty="0">
                <a:latin typeface="Arial"/>
                <a:cs typeface="Arial"/>
              </a:rPr>
              <a:t>make</a:t>
            </a:r>
            <a:r>
              <a:rPr lang="en-US" sz="1500" spc="-25" dirty="0">
                <a:latin typeface="Arial"/>
                <a:cs typeface="Arial"/>
              </a:rPr>
              <a:t> </a:t>
            </a:r>
            <a:r>
              <a:rPr lang="en-US" sz="1500" dirty="0">
                <a:latin typeface="Arial"/>
                <a:cs typeface="Arial"/>
              </a:rPr>
              <a:t>the</a:t>
            </a:r>
            <a:r>
              <a:rPr lang="en-US" sz="1500" spc="-25" dirty="0">
                <a:latin typeface="Arial"/>
                <a:cs typeface="Arial"/>
              </a:rPr>
              <a:t> </a:t>
            </a:r>
            <a:r>
              <a:rPr lang="en-US" sz="1500" dirty="0">
                <a:latin typeface="Arial"/>
                <a:cs typeface="Arial"/>
              </a:rPr>
              <a:t>necessary</a:t>
            </a:r>
            <a:r>
              <a:rPr lang="en-US" sz="1500" spc="-25" dirty="0">
                <a:latin typeface="Arial"/>
                <a:cs typeface="Arial"/>
              </a:rPr>
              <a:t> </a:t>
            </a:r>
            <a:r>
              <a:rPr lang="en-US" sz="1500" dirty="0">
                <a:latin typeface="Arial"/>
                <a:cs typeface="Arial"/>
              </a:rPr>
              <a:t>changes</a:t>
            </a:r>
            <a:r>
              <a:rPr lang="en-US" sz="1500" spc="-25" dirty="0">
                <a:latin typeface="Arial"/>
                <a:cs typeface="Arial"/>
              </a:rPr>
              <a:t> </a:t>
            </a:r>
            <a:r>
              <a:rPr lang="en-US" sz="1500" dirty="0">
                <a:latin typeface="Arial"/>
                <a:cs typeface="Arial"/>
              </a:rPr>
              <a:t>and</a:t>
            </a:r>
            <a:r>
              <a:rPr lang="en-US" sz="1500" spc="-30" dirty="0">
                <a:latin typeface="Arial"/>
                <a:cs typeface="Arial"/>
              </a:rPr>
              <a:t> </a:t>
            </a:r>
            <a:r>
              <a:rPr lang="en-US" sz="1500" dirty="0">
                <a:latin typeface="Arial"/>
                <a:cs typeface="Arial"/>
              </a:rPr>
              <a:t>we</a:t>
            </a:r>
            <a:r>
              <a:rPr lang="en-US" sz="1500" spc="-70" dirty="0">
                <a:latin typeface="Arial"/>
                <a:cs typeface="Arial"/>
              </a:rPr>
              <a:t> </a:t>
            </a:r>
            <a:r>
              <a:rPr lang="en-US" sz="1500" dirty="0">
                <a:latin typeface="Arial"/>
                <a:cs typeface="Arial"/>
              </a:rPr>
              <a:t>continue</a:t>
            </a:r>
            <a:r>
              <a:rPr lang="en-US" sz="1500" spc="-5" dirty="0">
                <a:latin typeface="Arial"/>
                <a:cs typeface="Arial"/>
              </a:rPr>
              <a:t> </a:t>
            </a:r>
            <a:r>
              <a:rPr lang="en-US" sz="1500" dirty="0">
                <a:latin typeface="Arial"/>
                <a:cs typeface="Arial"/>
              </a:rPr>
              <a:t>to</a:t>
            </a:r>
            <a:r>
              <a:rPr lang="en-US" sz="1500" spc="-20" dirty="0">
                <a:latin typeface="Arial"/>
                <a:cs typeface="Arial"/>
              </a:rPr>
              <a:t> </a:t>
            </a:r>
            <a:r>
              <a:rPr lang="en-US" sz="1500" dirty="0">
                <a:latin typeface="Arial"/>
                <a:cs typeface="Arial"/>
              </a:rPr>
              <a:t>contact</a:t>
            </a:r>
            <a:r>
              <a:rPr lang="en-US" sz="1500" spc="-15" dirty="0">
                <a:latin typeface="Arial"/>
                <a:cs typeface="Arial"/>
              </a:rPr>
              <a:t> </a:t>
            </a:r>
            <a:r>
              <a:rPr lang="en-US" sz="1500" spc="-25" dirty="0">
                <a:latin typeface="Arial"/>
                <a:cs typeface="Arial"/>
              </a:rPr>
              <a:t>you </a:t>
            </a:r>
            <a:r>
              <a:rPr lang="en-US" sz="1500" dirty="0">
                <a:latin typeface="Arial"/>
                <a:cs typeface="Arial"/>
              </a:rPr>
              <a:t>regarding</a:t>
            </a:r>
            <a:r>
              <a:rPr lang="en-US" sz="1500" spc="-30" dirty="0">
                <a:latin typeface="Arial"/>
                <a:cs typeface="Arial"/>
              </a:rPr>
              <a:t> </a:t>
            </a:r>
            <a:r>
              <a:rPr lang="en-US" sz="1500" dirty="0">
                <a:latin typeface="Arial"/>
                <a:cs typeface="Arial"/>
              </a:rPr>
              <a:t>the</a:t>
            </a:r>
            <a:r>
              <a:rPr lang="en-US" sz="1500" spc="-20" dirty="0">
                <a:latin typeface="Arial"/>
                <a:cs typeface="Arial"/>
              </a:rPr>
              <a:t> </a:t>
            </a:r>
            <a:r>
              <a:rPr lang="en-US" sz="1500" dirty="0">
                <a:latin typeface="Arial"/>
                <a:cs typeface="Arial"/>
              </a:rPr>
              <a:t>same</a:t>
            </a:r>
            <a:r>
              <a:rPr lang="en-US" sz="1500" spc="-35" dirty="0">
                <a:latin typeface="Arial"/>
                <a:cs typeface="Arial"/>
              </a:rPr>
              <a:t> </a:t>
            </a:r>
            <a:r>
              <a:rPr lang="en-US" sz="1500" dirty="0">
                <a:latin typeface="Arial"/>
                <a:cs typeface="Arial"/>
              </a:rPr>
              <a:t>NOC,</a:t>
            </a:r>
            <a:r>
              <a:rPr lang="en-US" sz="1500" spc="-20" dirty="0">
                <a:latin typeface="Arial"/>
                <a:cs typeface="Arial"/>
              </a:rPr>
              <a:t> </a:t>
            </a:r>
            <a:r>
              <a:rPr lang="en-US" sz="1500" dirty="0">
                <a:latin typeface="Arial"/>
                <a:cs typeface="Arial"/>
              </a:rPr>
              <a:t>you</a:t>
            </a:r>
            <a:r>
              <a:rPr lang="en-US" sz="1500" spc="-5" dirty="0">
                <a:latin typeface="Arial"/>
                <a:cs typeface="Arial"/>
              </a:rPr>
              <a:t> </a:t>
            </a:r>
            <a:r>
              <a:rPr lang="en-US" sz="1500" dirty="0">
                <a:latin typeface="Arial"/>
                <a:cs typeface="Arial"/>
              </a:rPr>
              <a:t>could</a:t>
            </a:r>
            <a:r>
              <a:rPr lang="en-US" sz="1500" spc="-35" dirty="0">
                <a:latin typeface="Arial"/>
                <a:cs typeface="Arial"/>
              </a:rPr>
              <a:t> </a:t>
            </a:r>
            <a:r>
              <a:rPr lang="en-US" sz="1500" dirty="0">
                <a:latin typeface="Arial"/>
                <a:cs typeface="Arial"/>
              </a:rPr>
              <a:t>be</a:t>
            </a:r>
            <a:r>
              <a:rPr lang="en-US" sz="1500" spc="-35" dirty="0">
                <a:latin typeface="Arial"/>
                <a:cs typeface="Arial"/>
              </a:rPr>
              <a:t> </a:t>
            </a:r>
            <a:r>
              <a:rPr lang="en-US" sz="1500" dirty="0">
                <a:latin typeface="Arial"/>
                <a:cs typeface="Arial"/>
              </a:rPr>
              <a:t>subject</a:t>
            </a:r>
            <a:r>
              <a:rPr lang="en-US" sz="1500" spc="-25" dirty="0">
                <a:latin typeface="Arial"/>
                <a:cs typeface="Arial"/>
              </a:rPr>
              <a:t> </a:t>
            </a:r>
            <a:r>
              <a:rPr lang="en-US" sz="1500" dirty="0">
                <a:latin typeface="Arial"/>
                <a:cs typeface="Arial"/>
              </a:rPr>
              <a:t>to</a:t>
            </a:r>
            <a:r>
              <a:rPr lang="en-US" sz="1500" spc="-25" dirty="0">
                <a:latin typeface="Arial"/>
                <a:cs typeface="Arial"/>
              </a:rPr>
              <a:t> </a:t>
            </a:r>
            <a:r>
              <a:rPr lang="en-US" sz="1500" dirty="0">
                <a:latin typeface="Arial"/>
                <a:cs typeface="Arial"/>
              </a:rPr>
              <a:t>fines</a:t>
            </a:r>
            <a:r>
              <a:rPr lang="en-US" sz="1500" spc="-20" dirty="0">
                <a:latin typeface="Arial"/>
                <a:cs typeface="Arial"/>
              </a:rPr>
              <a:t> </a:t>
            </a:r>
            <a:r>
              <a:rPr lang="en-US" sz="1500" dirty="0">
                <a:latin typeface="Arial"/>
                <a:cs typeface="Arial"/>
              </a:rPr>
              <a:t>or</a:t>
            </a:r>
            <a:r>
              <a:rPr lang="en-US" sz="1500" spc="-45" dirty="0">
                <a:latin typeface="Arial"/>
                <a:cs typeface="Arial"/>
              </a:rPr>
              <a:t> </a:t>
            </a:r>
            <a:r>
              <a:rPr lang="en-US" sz="1500" dirty="0">
                <a:latin typeface="Arial"/>
                <a:cs typeface="Arial"/>
              </a:rPr>
              <a:t>termination</a:t>
            </a:r>
            <a:r>
              <a:rPr lang="en-US" sz="1500" spc="15" dirty="0">
                <a:latin typeface="Arial"/>
                <a:cs typeface="Arial"/>
              </a:rPr>
              <a:t> </a:t>
            </a:r>
            <a:r>
              <a:rPr lang="en-US" sz="1500" dirty="0">
                <a:latin typeface="Arial"/>
                <a:cs typeface="Arial"/>
              </a:rPr>
              <a:t>of</a:t>
            </a:r>
            <a:r>
              <a:rPr lang="en-US" sz="1500" spc="-80" dirty="0">
                <a:latin typeface="Arial"/>
                <a:cs typeface="Arial"/>
              </a:rPr>
              <a:t> </a:t>
            </a:r>
            <a:r>
              <a:rPr lang="en-US" sz="1500" spc="-25" dirty="0">
                <a:latin typeface="Arial"/>
                <a:cs typeface="Arial"/>
              </a:rPr>
              <a:t>ACH </a:t>
            </a:r>
            <a:r>
              <a:rPr lang="en-US" sz="1500" dirty="0">
                <a:latin typeface="Arial"/>
                <a:cs typeface="Arial"/>
              </a:rPr>
              <a:t>services</a:t>
            </a:r>
            <a:r>
              <a:rPr lang="en-US" sz="1500" spc="-25" dirty="0">
                <a:latin typeface="Arial"/>
                <a:cs typeface="Arial"/>
              </a:rPr>
              <a:t> </a:t>
            </a:r>
            <a:r>
              <a:rPr lang="en-US" sz="1500" dirty="0">
                <a:latin typeface="Arial"/>
                <a:cs typeface="Arial"/>
              </a:rPr>
              <a:t>by</a:t>
            </a:r>
            <a:r>
              <a:rPr lang="en-US" sz="1500" spc="-55" dirty="0">
                <a:latin typeface="Arial"/>
                <a:cs typeface="Arial"/>
              </a:rPr>
              <a:t> </a:t>
            </a:r>
            <a:r>
              <a:rPr lang="en-US" sz="1500" dirty="0">
                <a:latin typeface="Arial"/>
                <a:cs typeface="Arial"/>
              </a:rPr>
              <a:t>NACHA</a:t>
            </a:r>
            <a:r>
              <a:rPr lang="en-US" sz="1500" spc="-95" dirty="0">
                <a:latin typeface="Arial"/>
                <a:cs typeface="Arial"/>
              </a:rPr>
              <a:t> </a:t>
            </a:r>
            <a:r>
              <a:rPr lang="en-US" sz="1500" dirty="0">
                <a:latin typeface="Arial"/>
                <a:cs typeface="Arial"/>
              </a:rPr>
              <a:t>and/or</a:t>
            </a:r>
            <a:r>
              <a:rPr lang="en-US" sz="1500" spc="-45" dirty="0">
                <a:latin typeface="Arial"/>
                <a:cs typeface="Arial"/>
              </a:rPr>
              <a:t> </a:t>
            </a:r>
            <a:r>
              <a:rPr lang="en-US" sz="1500" dirty="0">
                <a:latin typeface="Arial"/>
                <a:cs typeface="Arial"/>
              </a:rPr>
              <a:t>Peoples</a:t>
            </a:r>
            <a:r>
              <a:rPr lang="en-US" sz="1500" spc="-60" dirty="0">
                <a:latin typeface="Arial"/>
                <a:cs typeface="Arial"/>
              </a:rPr>
              <a:t> </a:t>
            </a:r>
            <a:r>
              <a:rPr lang="en-US" sz="1500" spc="-10" dirty="0">
                <a:latin typeface="Arial"/>
                <a:cs typeface="Arial"/>
              </a:rPr>
              <a:t>Bank.</a:t>
            </a:r>
            <a:endParaRPr lang="en-US" sz="1500" dirty="0">
              <a:latin typeface="Arial"/>
              <a:cs typeface="Arial"/>
            </a:endParaRPr>
          </a:p>
          <a:p>
            <a:pPr>
              <a:lnSpc>
                <a:spcPct val="100000"/>
              </a:lnSpc>
              <a:spcBef>
                <a:spcPts val="85"/>
              </a:spcBef>
              <a:buFont typeface="Arial"/>
              <a:buChar char="•"/>
            </a:pPr>
            <a:endParaRPr lang="en-US" sz="1600" dirty="0">
              <a:latin typeface="Arial"/>
              <a:cs typeface="Arial"/>
            </a:endParaRPr>
          </a:p>
          <a:p>
            <a:pPr marL="299085" indent="-286385">
              <a:lnSpc>
                <a:spcPts val="1920"/>
              </a:lnSpc>
              <a:buFont typeface="Arial"/>
              <a:buChar char="•"/>
              <a:tabLst>
                <a:tab pos="299085" algn="l"/>
              </a:tabLst>
            </a:pPr>
            <a:r>
              <a:rPr lang="en-US" sz="1600" dirty="0">
                <a:latin typeface="Arial"/>
                <a:cs typeface="Arial"/>
              </a:rPr>
              <a:t>Items</a:t>
            </a:r>
            <a:r>
              <a:rPr lang="en-US" sz="1600" spc="-40" dirty="0">
                <a:latin typeface="Arial"/>
                <a:cs typeface="Arial"/>
              </a:rPr>
              <a:t> </a:t>
            </a:r>
            <a:r>
              <a:rPr lang="en-US" sz="1600" dirty="0">
                <a:latin typeface="Arial"/>
                <a:cs typeface="Arial"/>
              </a:rPr>
              <a:t>returned</a:t>
            </a:r>
            <a:r>
              <a:rPr lang="en-US" sz="1600" spc="-35" dirty="0">
                <a:latin typeface="Arial"/>
                <a:cs typeface="Arial"/>
              </a:rPr>
              <a:t> </a:t>
            </a:r>
            <a:r>
              <a:rPr lang="en-US" sz="1600" dirty="0">
                <a:latin typeface="Arial"/>
                <a:cs typeface="Arial"/>
              </a:rPr>
              <a:t>for</a:t>
            </a:r>
            <a:r>
              <a:rPr lang="en-US" sz="1600" spc="-45" dirty="0">
                <a:latin typeface="Arial"/>
                <a:cs typeface="Arial"/>
              </a:rPr>
              <a:t> </a:t>
            </a:r>
            <a:r>
              <a:rPr lang="en-US" sz="1600" dirty="0">
                <a:latin typeface="Arial"/>
                <a:cs typeface="Arial"/>
              </a:rPr>
              <a:t>Unauthorized</a:t>
            </a:r>
            <a:r>
              <a:rPr lang="en-US" sz="1600" spc="-25" dirty="0">
                <a:latin typeface="Arial"/>
                <a:cs typeface="Arial"/>
              </a:rPr>
              <a:t> </a:t>
            </a:r>
            <a:r>
              <a:rPr lang="en-US" sz="1600" u="sng" dirty="0">
                <a:uFill>
                  <a:solidFill>
                    <a:srgbClr val="000000"/>
                  </a:solidFill>
                </a:uFill>
                <a:latin typeface="Arial"/>
                <a:cs typeface="Arial"/>
              </a:rPr>
              <a:t>Consumer</a:t>
            </a:r>
            <a:r>
              <a:rPr lang="en-US" sz="1600" u="none" spc="-35" dirty="0">
                <a:latin typeface="Arial"/>
                <a:cs typeface="Arial"/>
              </a:rPr>
              <a:t> </a:t>
            </a:r>
            <a:r>
              <a:rPr lang="en-US" sz="1600" u="none" spc="-10" dirty="0">
                <a:latin typeface="Arial"/>
                <a:cs typeface="Arial"/>
              </a:rPr>
              <a:t>Entries</a:t>
            </a:r>
            <a:endParaRPr lang="en-US" sz="1600" dirty="0">
              <a:latin typeface="Arial"/>
              <a:cs typeface="Arial"/>
            </a:endParaRPr>
          </a:p>
          <a:p>
            <a:pPr marL="756285" lvl="1" indent="-286385">
              <a:lnSpc>
                <a:spcPts val="1680"/>
              </a:lnSpc>
              <a:buFont typeface="Arial"/>
              <a:buChar char="•"/>
              <a:tabLst>
                <a:tab pos="756285" algn="l"/>
              </a:tabLst>
            </a:pPr>
            <a:r>
              <a:rPr lang="en-US" sz="1300" dirty="0">
                <a:latin typeface="Arial"/>
                <a:cs typeface="Arial"/>
              </a:rPr>
              <a:t>May</a:t>
            </a:r>
            <a:r>
              <a:rPr lang="en-US" sz="1300" spc="-65" dirty="0">
                <a:latin typeface="Arial"/>
                <a:cs typeface="Arial"/>
              </a:rPr>
              <a:t> </a:t>
            </a:r>
            <a:r>
              <a:rPr lang="en-US" sz="1300" dirty="0">
                <a:latin typeface="Arial"/>
                <a:cs typeface="Arial"/>
              </a:rPr>
              <a:t>be</a:t>
            </a:r>
            <a:r>
              <a:rPr lang="en-US" sz="1300" spc="-25" dirty="0">
                <a:latin typeface="Arial"/>
                <a:cs typeface="Arial"/>
              </a:rPr>
              <a:t> </a:t>
            </a:r>
            <a:r>
              <a:rPr lang="en-US" sz="1300" dirty="0">
                <a:latin typeface="Arial"/>
                <a:cs typeface="Arial"/>
              </a:rPr>
              <a:t>returned</a:t>
            </a:r>
            <a:r>
              <a:rPr lang="en-US" sz="1300" spc="-60" dirty="0">
                <a:latin typeface="Arial"/>
                <a:cs typeface="Arial"/>
              </a:rPr>
              <a:t> </a:t>
            </a:r>
            <a:r>
              <a:rPr lang="en-US" sz="1300" dirty="0">
                <a:latin typeface="Arial"/>
                <a:cs typeface="Arial"/>
              </a:rPr>
              <a:t>to</a:t>
            </a:r>
            <a:r>
              <a:rPr lang="en-US" sz="1300" spc="-25" dirty="0">
                <a:latin typeface="Arial"/>
                <a:cs typeface="Arial"/>
              </a:rPr>
              <a:t> </a:t>
            </a:r>
            <a:r>
              <a:rPr lang="en-US" sz="1300" dirty="0">
                <a:latin typeface="Arial"/>
                <a:cs typeface="Arial"/>
              </a:rPr>
              <a:t>the</a:t>
            </a:r>
            <a:r>
              <a:rPr lang="en-US" sz="1300" spc="-40" dirty="0">
                <a:latin typeface="Arial"/>
                <a:cs typeface="Arial"/>
              </a:rPr>
              <a:t> </a:t>
            </a:r>
            <a:r>
              <a:rPr lang="en-US" sz="1300" dirty="0">
                <a:latin typeface="Arial"/>
                <a:cs typeface="Arial"/>
              </a:rPr>
              <a:t>Originator</a:t>
            </a:r>
            <a:r>
              <a:rPr lang="en-US" sz="1300" spc="-55" dirty="0">
                <a:latin typeface="Arial"/>
                <a:cs typeface="Arial"/>
              </a:rPr>
              <a:t> </a:t>
            </a:r>
            <a:r>
              <a:rPr lang="en-US" sz="1300" dirty="0">
                <a:latin typeface="Arial"/>
                <a:cs typeface="Arial"/>
              </a:rPr>
              <a:t>within</a:t>
            </a:r>
            <a:r>
              <a:rPr lang="en-US" sz="1300" spc="-65" dirty="0">
                <a:latin typeface="Arial"/>
                <a:cs typeface="Arial"/>
              </a:rPr>
              <a:t> </a:t>
            </a:r>
            <a:r>
              <a:rPr lang="en-US" sz="1300" dirty="0">
                <a:latin typeface="Arial"/>
                <a:cs typeface="Arial"/>
              </a:rPr>
              <a:t>60</a:t>
            </a:r>
            <a:r>
              <a:rPr lang="en-US" sz="1300" spc="-40" dirty="0">
                <a:latin typeface="Arial"/>
                <a:cs typeface="Arial"/>
              </a:rPr>
              <a:t> </a:t>
            </a:r>
            <a:r>
              <a:rPr lang="en-US" sz="1300" dirty="0">
                <a:latin typeface="Arial"/>
                <a:cs typeface="Arial"/>
              </a:rPr>
              <a:t>days</a:t>
            </a:r>
            <a:r>
              <a:rPr lang="en-US" sz="1300" spc="5" dirty="0">
                <a:latin typeface="Arial"/>
                <a:cs typeface="Arial"/>
              </a:rPr>
              <a:t> </a:t>
            </a:r>
            <a:r>
              <a:rPr lang="en-US" sz="1300" dirty="0">
                <a:latin typeface="Arial"/>
                <a:cs typeface="Arial"/>
              </a:rPr>
              <a:t>from</a:t>
            </a:r>
            <a:r>
              <a:rPr lang="en-US" sz="1300" spc="-25" dirty="0">
                <a:latin typeface="Arial"/>
                <a:cs typeface="Arial"/>
              </a:rPr>
              <a:t> </a:t>
            </a:r>
            <a:r>
              <a:rPr lang="en-US" sz="1300" dirty="0">
                <a:latin typeface="Arial"/>
                <a:cs typeface="Arial"/>
              </a:rPr>
              <a:t>settlement</a:t>
            </a:r>
            <a:r>
              <a:rPr lang="en-US" sz="1300" spc="-60" dirty="0">
                <a:latin typeface="Arial"/>
                <a:cs typeface="Arial"/>
              </a:rPr>
              <a:t> </a:t>
            </a:r>
            <a:r>
              <a:rPr lang="en-US" sz="1300" spc="-10" dirty="0">
                <a:latin typeface="Arial"/>
                <a:cs typeface="Arial"/>
              </a:rPr>
              <a:t>date.</a:t>
            </a:r>
            <a:endParaRPr lang="en-US" sz="1300" dirty="0">
              <a:latin typeface="Arial"/>
              <a:cs typeface="Arial"/>
            </a:endParaRPr>
          </a:p>
          <a:p>
            <a:pPr lvl="1">
              <a:lnSpc>
                <a:spcPct val="100000"/>
              </a:lnSpc>
              <a:spcBef>
                <a:spcPts val="315"/>
              </a:spcBef>
              <a:buFont typeface="Arial"/>
              <a:buChar char="•"/>
            </a:pPr>
            <a:endParaRPr lang="en-US" sz="1400" dirty="0">
              <a:latin typeface="Arial"/>
              <a:cs typeface="Arial"/>
            </a:endParaRPr>
          </a:p>
          <a:p>
            <a:pPr marL="299085" indent="-286385">
              <a:lnSpc>
                <a:spcPts val="1920"/>
              </a:lnSpc>
              <a:buFont typeface="Arial"/>
              <a:buChar char="•"/>
              <a:tabLst>
                <a:tab pos="299085" algn="l"/>
              </a:tabLst>
            </a:pPr>
            <a:r>
              <a:rPr lang="en-US" sz="1600" dirty="0">
                <a:latin typeface="Arial"/>
                <a:cs typeface="Arial"/>
              </a:rPr>
              <a:t>Items</a:t>
            </a:r>
            <a:r>
              <a:rPr lang="en-US" sz="1600" spc="-45" dirty="0">
                <a:latin typeface="Arial"/>
                <a:cs typeface="Arial"/>
              </a:rPr>
              <a:t> </a:t>
            </a:r>
            <a:r>
              <a:rPr lang="en-US" sz="1600" dirty="0">
                <a:latin typeface="Arial"/>
                <a:cs typeface="Arial"/>
              </a:rPr>
              <a:t>returned</a:t>
            </a:r>
            <a:r>
              <a:rPr lang="en-US" sz="1600" spc="-40" dirty="0">
                <a:latin typeface="Arial"/>
                <a:cs typeface="Arial"/>
              </a:rPr>
              <a:t> </a:t>
            </a:r>
            <a:r>
              <a:rPr lang="en-US" sz="1600" dirty="0">
                <a:latin typeface="Arial"/>
                <a:cs typeface="Arial"/>
              </a:rPr>
              <a:t>for</a:t>
            </a:r>
            <a:r>
              <a:rPr lang="en-US" sz="1600" spc="-50" dirty="0">
                <a:latin typeface="Arial"/>
                <a:cs typeface="Arial"/>
              </a:rPr>
              <a:t> </a:t>
            </a:r>
            <a:r>
              <a:rPr lang="en-US" sz="1600" dirty="0">
                <a:latin typeface="Arial"/>
                <a:cs typeface="Arial"/>
              </a:rPr>
              <a:t>Unauthorized</a:t>
            </a:r>
            <a:r>
              <a:rPr lang="en-US" sz="1600" spc="-30" dirty="0">
                <a:latin typeface="Arial"/>
                <a:cs typeface="Arial"/>
              </a:rPr>
              <a:t> </a:t>
            </a:r>
            <a:r>
              <a:rPr lang="en-US" sz="1600" u="sng" dirty="0">
                <a:uFill>
                  <a:solidFill>
                    <a:srgbClr val="000000"/>
                  </a:solidFill>
                </a:uFill>
                <a:latin typeface="Arial"/>
                <a:cs typeface="Arial"/>
              </a:rPr>
              <a:t>Corporate</a:t>
            </a:r>
            <a:r>
              <a:rPr lang="en-US" sz="1600" u="none" spc="-35" dirty="0">
                <a:latin typeface="Arial"/>
                <a:cs typeface="Arial"/>
              </a:rPr>
              <a:t> </a:t>
            </a:r>
            <a:r>
              <a:rPr lang="en-US" sz="1600" u="none" spc="-10" dirty="0">
                <a:latin typeface="Arial"/>
                <a:cs typeface="Arial"/>
              </a:rPr>
              <a:t>Entries</a:t>
            </a:r>
            <a:endParaRPr lang="en-US" sz="1600" dirty="0">
              <a:latin typeface="Arial"/>
              <a:cs typeface="Arial"/>
            </a:endParaRPr>
          </a:p>
          <a:p>
            <a:pPr marL="756285" lvl="1" indent="-286385">
              <a:lnSpc>
                <a:spcPts val="1680"/>
              </a:lnSpc>
              <a:buFont typeface="Arial"/>
              <a:buChar char="•"/>
              <a:tabLst>
                <a:tab pos="756285" algn="l"/>
              </a:tabLst>
            </a:pPr>
            <a:r>
              <a:rPr lang="en-US" sz="1300" dirty="0">
                <a:latin typeface="Arial"/>
                <a:cs typeface="Arial"/>
              </a:rPr>
              <a:t>Must</a:t>
            </a:r>
            <a:r>
              <a:rPr lang="en-US" sz="1300" spc="-60" dirty="0">
                <a:latin typeface="Arial"/>
                <a:cs typeface="Arial"/>
              </a:rPr>
              <a:t> </a:t>
            </a:r>
            <a:r>
              <a:rPr lang="en-US" sz="1300" dirty="0">
                <a:latin typeface="Arial"/>
                <a:cs typeface="Arial"/>
              </a:rPr>
              <a:t>be</a:t>
            </a:r>
            <a:r>
              <a:rPr lang="en-US" sz="1300" spc="-25" dirty="0">
                <a:latin typeface="Arial"/>
                <a:cs typeface="Arial"/>
              </a:rPr>
              <a:t> </a:t>
            </a:r>
            <a:r>
              <a:rPr lang="en-US" sz="1300" dirty="0">
                <a:latin typeface="Arial"/>
                <a:cs typeface="Arial"/>
              </a:rPr>
              <a:t>returned</a:t>
            </a:r>
            <a:r>
              <a:rPr lang="en-US" sz="1300" spc="-55" dirty="0">
                <a:latin typeface="Arial"/>
                <a:cs typeface="Arial"/>
              </a:rPr>
              <a:t> </a:t>
            </a:r>
            <a:r>
              <a:rPr lang="en-US" sz="1300" dirty="0">
                <a:latin typeface="Arial"/>
                <a:cs typeface="Arial"/>
              </a:rPr>
              <a:t>to</a:t>
            </a:r>
            <a:r>
              <a:rPr lang="en-US" sz="1300" spc="-25" dirty="0">
                <a:latin typeface="Arial"/>
                <a:cs typeface="Arial"/>
              </a:rPr>
              <a:t> </a:t>
            </a:r>
            <a:r>
              <a:rPr lang="en-US" sz="1300" dirty="0">
                <a:latin typeface="Arial"/>
                <a:cs typeface="Arial"/>
              </a:rPr>
              <a:t>the</a:t>
            </a:r>
            <a:r>
              <a:rPr lang="en-US" sz="1300" spc="-30" dirty="0">
                <a:latin typeface="Arial"/>
                <a:cs typeface="Arial"/>
              </a:rPr>
              <a:t> </a:t>
            </a:r>
            <a:r>
              <a:rPr lang="en-US" sz="1300" dirty="0">
                <a:latin typeface="Arial"/>
                <a:cs typeface="Arial"/>
              </a:rPr>
              <a:t>Originator</a:t>
            </a:r>
            <a:r>
              <a:rPr lang="en-US" sz="1300" spc="-55" dirty="0">
                <a:latin typeface="Arial"/>
                <a:cs typeface="Arial"/>
              </a:rPr>
              <a:t> </a:t>
            </a:r>
            <a:r>
              <a:rPr lang="en-US" sz="1300" dirty="0">
                <a:latin typeface="Arial"/>
                <a:cs typeface="Arial"/>
              </a:rPr>
              <a:t>within</a:t>
            </a:r>
            <a:r>
              <a:rPr lang="en-US" sz="1300" spc="-65" dirty="0">
                <a:latin typeface="Arial"/>
                <a:cs typeface="Arial"/>
              </a:rPr>
              <a:t> </a:t>
            </a:r>
            <a:r>
              <a:rPr lang="en-US" sz="1300" dirty="0">
                <a:latin typeface="Arial"/>
                <a:cs typeface="Arial"/>
              </a:rPr>
              <a:t>24</a:t>
            </a:r>
            <a:r>
              <a:rPr lang="en-US" sz="1300" spc="-25" dirty="0">
                <a:latin typeface="Arial"/>
                <a:cs typeface="Arial"/>
              </a:rPr>
              <a:t> </a:t>
            </a:r>
            <a:r>
              <a:rPr lang="en-US" sz="1300" dirty="0">
                <a:latin typeface="Arial"/>
                <a:cs typeface="Arial"/>
              </a:rPr>
              <a:t>hours</a:t>
            </a:r>
            <a:r>
              <a:rPr lang="en-US" sz="1300" spc="-35" dirty="0">
                <a:latin typeface="Arial"/>
                <a:cs typeface="Arial"/>
              </a:rPr>
              <a:t> </a:t>
            </a:r>
            <a:r>
              <a:rPr lang="en-US" sz="1300" dirty="0">
                <a:latin typeface="Arial"/>
                <a:cs typeface="Arial"/>
              </a:rPr>
              <a:t>of</a:t>
            </a:r>
            <a:r>
              <a:rPr lang="en-US" sz="1300" spc="-15" dirty="0">
                <a:latin typeface="Arial"/>
                <a:cs typeface="Arial"/>
              </a:rPr>
              <a:t> </a:t>
            </a:r>
            <a:r>
              <a:rPr lang="en-US" sz="1300" dirty="0">
                <a:latin typeface="Arial"/>
                <a:cs typeface="Arial"/>
              </a:rPr>
              <a:t>settlement</a:t>
            </a:r>
            <a:r>
              <a:rPr lang="en-US" sz="1300" spc="-60" dirty="0">
                <a:latin typeface="Arial"/>
                <a:cs typeface="Arial"/>
              </a:rPr>
              <a:t> </a:t>
            </a:r>
            <a:r>
              <a:rPr lang="en-US" sz="1300" spc="-10" dirty="0">
                <a:latin typeface="Arial"/>
                <a:cs typeface="Arial"/>
              </a:rPr>
              <a:t>date.</a:t>
            </a:r>
            <a:endParaRPr lang="en-US" sz="1300" dirty="0">
              <a:latin typeface="Arial"/>
              <a:cs typeface="Arial"/>
            </a:endParaRPr>
          </a:p>
          <a:p>
            <a:pPr marL="756285" marR="349250" lvl="1" indent="-287020">
              <a:lnSpc>
                <a:spcPct val="100000"/>
              </a:lnSpc>
              <a:buFont typeface="Arial"/>
              <a:buChar char="•"/>
              <a:tabLst>
                <a:tab pos="756285" algn="l"/>
              </a:tabLst>
            </a:pPr>
            <a:r>
              <a:rPr lang="en-US" sz="1300" dirty="0">
                <a:latin typeface="Arial"/>
                <a:cs typeface="Arial"/>
              </a:rPr>
              <a:t>Keep</a:t>
            </a:r>
            <a:r>
              <a:rPr lang="en-US" sz="1300" spc="-35" dirty="0">
                <a:latin typeface="Arial"/>
                <a:cs typeface="Arial"/>
              </a:rPr>
              <a:t> </a:t>
            </a:r>
            <a:r>
              <a:rPr lang="en-US" sz="1300" dirty="0">
                <a:latin typeface="Arial"/>
                <a:cs typeface="Arial"/>
              </a:rPr>
              <a:t>in</a:t>
            </a:r>
            <a:r>
              <a:rPr lang="en-US" sz="1300" spc="-40" dirty="0">
                <a:latin typeface="Arial"/>
                <a:cs typeface="Arial"/>
              </a:rPr>
              <a:t> </a:t>
            </a:r>
            <a:r>
              <a:rPr lang="en-US" sz="1300" dirty="0">
                <a:latin typeface="Arial"/>
                <a:cs typeface="Arial"/>
              </a:rPr>
              <a:t>mind</a:t>
            </a:r>
            <a:r>
              <a:rPr lang="en-US" sz="1300" spc="-45" dirty="0">
                <a:latin typeface="Arial"/>
                <a:cs typeface="Arial"/>
              </a:rPr>
              <a:t> </a:t>
            </a:r>
            <a:r>
              <a:rPr lang="en-US" sz="1300" dirty="0">
                <a:latin typeface="Arial"/>
                <a:cs typeface="Arial"/>
              </a:rPr>
              <a:t>as</a:t>
            </a:r>
            <a:r>
              <a:rPr lang="en-US" sz="1300" spc="-25" dirty="0">
                <a:latin typeface="Arial"/>
                <a:cs typeface="Arial"/>
              </a:rPr>
              <a:t> </a:t>
            </a:r>
            <a:r>
              <a:rPr lang="en-US" sz="1300" dirty="0">
                <a:latin typeface="Arial"/>
                <a:cs typeface="Arial"/>
              </a:rPr>
              <a:t>a</a:t>
            </a:r>
            <a:r>
              <a:rPr lang="en-US" sz="1300" spc="-30" dirty="0">
                <a:latin typeface="Arial"/>
                <a:cs typeface="Arial"/>
              </a:rPr>
              <a:t> </a:t>
            </a:r>
            <a:r>
              <a:rPr lang="en-US" sz="1300" dirty="0">
                <a:latin typeface="Arial"/>
                <a:cs typeface="Arial"/>
              </a:rPr>
              <a:t>business</a:t>
            </a:r>
            <a:r>
              <a:rPr lang="en-US" sz="1300" spc="-60" dirty="0">
                <a:latin typeface="Arial"/>
                <a:cs typeface="Arial"/>
              </a:rPr>
              <a:t> </a:t>
            </a:r>
            <a:r>
              <a:rPr lang="en-US" sz="1300" dirty="0">
                <a:latin typeface="Arial"/>
                <a:cs typeface="Arial"/>
              </a:rPr>
              <a:t>you</a:t>
            </a:r>
            <a:r>
              <a:rPr lang="en-US" sz="1300" spc="15" dirty="0">
                <a:latin typeface="Arial"/>
                <a:cs typeface="Arial"/>
              </a:rPr>
              <a:t> </a:t>
            </a:r>
            <a:r>
              <a:rPr lang="en-US" sz="1300" dirty="0">
                <a:latin typeface="Arial"/>
                <a:cs typeface="Arial"/>
              </a:rPr>
              <a:t>only</a:t>
            </a:r>
            <a:r>
              <a:rPr lang="en-US" sz="1300" spc="-40" dirty="0">
                <a:latin typeface="Arial"/>
                <a:cs typeface="Arial"/>
              </a:rPr>
              <a:t> </a:t>
            </a:r>
            <a:r>
              <a:rPr lang="en-US" sz="1300" dirty="0">
                <a:latin typeface="Arial"/>
                <a:cs typeface="Arial"/>
              </a:rPr>
              <a:t>have</a:t>
            </a:r>
            <a:r>
              <a:rPr lang="en-US" sz="1300" spc="-25" dirty="0">
                <a:latin typeface="Arial"/>
                <a:cs typeface="Arial"/>
              </a:rPr>
              <a:t> </a:t>
            </a:r>
            <a:r>
              <a:rPr lang="en-US" sz="1300" dirty="0">
                <a:latin typeface="Arial"/>
                <a:cs typeface="Arial"/>
              </a:rPr>
              <a:t>24</a:t>
            </a:r>
            <a:r>
              <a:rPr lang="en-US" sz="1300" spc="-40" dirty="0">
                <a:latin typeface="Arial"/>
                <a:cs typeface="Arial"/>
              </a:rPr>
              <a:t> </a:t>
            </a:r>
            <a:r>
              <a:rPr lang="en-US" sz="1300" dirty="0">
                <a:latin typeface="Arial"/>
                <a:cs typeface="Arial"/>
              </a:rPr>
              <a:t>hours</a:t>
            </a:r>
            <a:r>
              <a:rPr lang="en-US" sz="1300" spc="-35" dirty="0">
                <a:latin typeface="Arial"/>
                <a:cs typeface="Arial"/>
              </a:rPr>
              <a:t> </a:t>
            </a:r>
            <a:r>
              <a:rPr lang="en-US" sz="1300" dirty="0">
                <a:latin typeface="Arial"/>
                <a:cs typeface="Arial"/>
              </a:rPr>
              <a:t>to</a:t>
            </a:r>
            <a:r>
              <a:rPr lang="en-US" sz="1300" spc="-30" dirty="0">
                <a:latin typeface="Arial"/>
                <a:cs typeface="Arial"/>
              </a:rPr>
              <a:t> </a:t>
            </a:r>
            <a:r>
              <a:rPr lang="en-US" sz="1300" dirty="0">
                <a:latin typeface="Arial"/>
                <a:cs typeface="Arial"/>
              </a:rPr>
              <a:t>dispute</a:t>
            </a:r>
            <a:r>
              <a:rPr lang="en-US" sz="1300" spc="-45" dirty="0">
                <a:latin typeface="Arial"/>
                <a:cs typeface="Arial"/>
              </a:rPr>
              <a:t> </a:t>
            </a:r>
            <a:r>
              <a:rPr lang="en-US" sz="1300" dirty="0">
                <a:latin typeface="Arial"/>
                <a:cs typeface="Arial"/>
              </a:rPr>
              <a:t>an</a:t>
            </a:r>
            <a:r>
              <a:rPr lang="en-US" sz="1300" spc="-45" dirty="0">
                <a:latin typeface="Arial"/>
                <a:cs typeface="Arial"/>
              </a:rPr>
              <a:t> </a:t>
            </a:r>
            <a:r>
              <a:rPr lang="en-US" sz="1300" spc="-10" dirty="0">
                <a:latin typeface="Arial"/>
                <a:cs typeface="Arial"/>
              </a:rPr>
              <a:t>unauthorized </a:t>
            </a:r>
            <a:r>
              <a:rPr lang="en-US" sz="1300" dirty="0">
                <a:latin typeface="Arial"/>
                <a:cs typeface="Arial"/>
              </a:rPr>
              <a:t>debit</a:t>
            </a:r>
            <a:r>
              <a:rPr lang="en-US" sz="1300" spc="-65" dirty="0">
                <a:latin typeface="Arial"/>
                <a:cs typeface="Arial"/>
              </a:rPr>
              <a:t> </a:t>
            </a:r>
            <a:r>
              <a:rPr lang="en-US" sz="1300" dirty="0">
                <a:latin typeface="Arial"/>
                <a:cs typeface="Arial"/>
              </a:rPr>
              <a:t>to</a:t>
            </a:r>
            <a:r>
              <a:rPr lang="en-US" sz="1300" spc="-40" dirty="0">
                <a:latin typeface="Arial"/>
                <a:cs typeface="Arial"/>
              </a:rPr>
              <a:t> </a:t>
            </a:r>
            <a:r>
              <a:rPr lang="en-US" sz="1300" dirty="0">
                <a:latin typeface="Arial"/>
                <a:cs typeface="Arial"/>
              </a:rPr>
              <a:t>your</a:t>
            </a:r>
            <a:r>
              <a:rPr lang="en-US" sz="1300" spc="-10" dirty="0">
                <a:latin typeface="Arial"/>
                <a:cs typeface="Arial"/>
              </a:rPr>
              <a:t> </a:t>
            </a:r>
            <a:r>
              <a:rPr lang="en-US" sz="1300" dirty="0">
                <a:latin typeface="Arial"/>
                <a:cs typeface="Arial"/>
              </a:rPr>
              <a:t>business</a:t>
            </a:r>
            <a:r>
              <a:rPr lang="en-US" sz="1300" spc="-65" dirty="0">
                <a:latin typeface="Arial"/>
                <a:cs typeface="Arial"/>
              </a:rPr>
              <a:t> </a:t>
            </a:r>
            <a:r>
              <a:rPr lang="en-US" sz="1300" spc="-10" dirty="0">
                <a:latin typeface="Arial"/>
                <a:cs typeface="Arial"/>
              </a:rPr>
              <a:t>account.</a:t>
            </a:r>
            <a:endParaRPr lang="en-US" sz="1300" dirty="0">
              <a:latin typeface="Arial"/>
              <a:cs typeface="Arial"/>
            </a:endParaRPr>
          </a:p>
          <a:p>
            <a:endParaRPr lang="en-US" dirty="0"/>
          </a:p>
        </p:txBody>
      </p:sp>
      <p:sp>
        <p:nvSpPr>
          <p:cNvPr id="3" name="Title 2">
            <a:extLst>
              <a:ext uri="{FF2B5EF4-FFF2-40B4-BE49-F238E27FC236}">
                <a16:creationId xmlns:a16="http://schemas.microsoft.com/office/drawing/2014/main" id="{F9C43DAC-3BC2-72F9-31BF-3746B1ECC129}"/>
              </a:ext>
            </a:extLst>
          </p:cNvPr>
          <p:cNvSpPr>
            <a:spLocks noGrp="1"/>
          </p:cNvSpPr>
          <p:nvPr>
            <p:ph type="title"/>
          </p:nvPr>
        </p:nvSpPr>
        <p:spPr/>
        <p:txBody>
          <a:bodyPr>
            <a:normAutofit/>
          </a:bodyPr>
          <a:lstStyle/>
          <a:p>
            <a:r>
              <a:rPr lang="en-US" sz="2200" dirty="0"/>
              <a:t>Returns</a:t>
            </a:r>
            <a:r>
              <a:rPr lang="en-US" sz="2200" spc="-45" dirty="0"/>
              <a:t> </a:t>
            </a:r>
            <a:r>
              <a:rPr lang="en-US" sz="2200" dirty="0"/>
              <a:t>and</a:t>
            </a:r>
            <a:r>
              <a:rPr lang="en-US" sz="2200" spc="-20" dirty="0"/>
              <a:t> </a:t>
            </a:r>
            <a:r>
              <a:rPr lang="en-US" sz="2200" dirty="0"/>
              <a:t>Notifications</a:t>
            </a:r>
            <a:r>
              <a:rPr lang="en-US" sz="2200" spc="-55" dirty="0"/>
              <a:t> </a:t>
            </a:r>
            <a:r>
              <a:rPr lang="en-US" sz="2200" dirty="0"/>
              <a:t>of</a:t>
            </a:r>
            <a:r>
              <a:rPr lang="en-US" sz="2200" spc="-35" dirty="0"/>
              <a:t> </a:t>
            </a:r>
            <a:r>
              <a:rPr lang="en-US" sz="2200" spc="-10" dirty="0"/>
              <a:t>Change</a:t>
            </a:r>
            <a:endParaRPr lang="en-US" sz="2200" dirty="0"/>
          </a:p>
        </p:txBody>
      </p:sp>
    </p:spTree>
    <p:extLst>
      <p:ext uri="{BB962C8B-B14F-4D97-AF65-F5344CB8AC3E}">
        <p14:creationId xmlns:p14="http://schemas.microsoft.com/office/powerpoint/2010/main" val="153316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8604B-1CDE-67FE-A0D4-D26871BD86E7}"/>
              </a:ext>
            </a:extLst>
          </p:cNvPr>
          <p:cNvSpPr>
            <a:spLocks noGrp="1"/>
          </p:cNvSpPr>
          <p:nvPr>
            <p:ph idx="1"/>
          </p:nvPr>
        </p:nvSpPr>
        <p:spPr>
          <a:xfrm>
            <a:off x="1319918" y="2021629"/>
            <a:ext cx="10515600" cy="2814741"/>
          </a:xfrm>
        </p:spPr>
        <p:txBody>
          <a:bodyPr>
            <a:normAutofit/>
          </a:bodyPr>
          <a:lstStyle/>
          <a:p>
            <a:pPr marL="0" indent="0">
              <a:lnSpc>
                <a:spcPct val="100000"/>
              </a:lnSpc>
              <a:spcBef>
                <a:spcPts val="95"/>
              </a:spcBef>
              <a:buNone/>
            </a:pPr>
            <a:r>
              <a:rPr lang="en-US" sz="1800" b="1" dirty="0">
                <a:latin typeface="Arial"/>
                <a:cs typeface="Arial"/>
              </a:rPr>
              <a:t>Returns</a:t>
            </a:r>
            <a:r>
              <a:rPr lang="en-US" sz="1800" b="1" spc="-55" dirty="0">
                <a:latin typeface="Arial"/>
                <a:cs typeface="Arial"/>
              </a:rPr>
              <a:t> </a:t>
            </a:r>
            <a:r>
              <a:rPr lang="en-US" sz="1800" b="1" dirty="0">
                <a:latin typeface="Arial"/>
                <a:cs typeface="Arial"/>
              </a:rPr>
              <a:t>(please</a:t>
            </a:r>
            <a:r>
              <a:rPr lang="en-US" sz="1800" b="1" spc="-55" dirty="0">
                <a:latin typeface="Arial"/>
                <a:cs typeface="Arial"/>
              </a:rPr>
              <a:t> </a:t>
            </a:r>
            <a:r>
              <a:rPr lang="en-US" sz="1800" b="1" dirty="0">
                <a:latin typeface="Arial"/>
                <a:cs typeface="Arial"/>
              </a:rPr>
              <a:t>visit</a:t>
            </a:r>
            <a:r>
              <a:rPr lang="en-US" sz="1800" b="1" spc="-20" dirty="0">
                <a:latin typeface="Arial"/>
                <a:cs typeface="Arial"/>
              </a:rPr>
              <a:t> </a:t>
            </a:r>
            <a:r>
              <a:rPr lang="en-US" sz="1800" b="1" u="sng" dirty="0">
                <a:solidFill>
                  <a:srgbClr val="005699"/>
                </a:solidFill>
                <a:uFill>
                  <a:solidFill>
                    <a:srgbClr val="005699"/>
                  </a:solidFill>
                </a:uFill>
                <a:latin typeface="Arial"/>
                <a:cs typeface="Arial"/>
                <a:hlinkClick r:id="rId2"/>
              </a:rPr>
              <a:t>NACHA.ORG</a:t>
            </a:r>
            <a:r>
              <a:rPr lang="en-US" sz="1800" b="1" u="none" spc="-20" dirty="0">
                <a:solidFill>
                  <a:srgbClr val="005699"/>
                </a:solidFill>
                <a:latin typeface="Arial"/>
                <a:cs typeface="Arial"/>
              </a:rPr>
              <a:t> </a:t>
            </a:r>
            <a:r>
              <a:rPr lang="en-US" sz="1800" b="1" u="none" dirty="0">
                <a:latin typeface="Arial"/>
                <a:cs typeface="Arial"/>
              </a:rPr>
              <a:t>for</a:t>
            </a:r>
            <a:r>
              <a:rPr lang="en-US" sz="1800" b="1" u="none" spc="-50" dirty="0">
                <a:latin typeface="Arial"/>
                <a:cs typeface="Arial"/>
              </a:rPr>
              <a:t> </a:t>
            </a:r>
            <a:r>
              <a:rPr lang="en-US" sz="1800" b="1" u="none" dirty="0">
                <a:latin typeface="Arial"/>
                <a:cs typeface="Arial"/>
              </a:rPr>
              <a:t>additional</a:t>
            </a:r>
            <a:r>
              <a:rPr lang="en-US" sz="1800" b="1" u="none" spc="-45" dirty="0">
                <a:latin typeface="Arial"/>
                <a:cs typeface="Arial"/>
              </a:rPr>
              <a:t> </a:t>
            </a:r>
            <a:r>
              <a:rPr lang="en-US" sz="1800" b="1" u="none" spc="-10" dirty="0">
                <a:latin typeface="Arial"/>
                <a:cs typeface="Arial"/>
              </a:rPr>
              <a:t>resources)</a:t>
            </a:r>
          </a:p>
          <a:p>
            <a:pPr marL="0" indent="0">
              <a:lnSpc>
                <a:spcPct val="100000"/>
              </a:lnSpc>
              <a:spcBef>
                <a:spcPts val="95"/>
              </a:spcBef>
              <a:buNone/>
            </a:pPr>
            <a:endParaRPr lang="en-US" sz="1800" dirty="0">
              <a:latin typeface="Arial"/>
              <a:cs typeface="Arial"/>
            </a:endParaRPr>
          </a:p>
          <a:p>
            <a:pPr marL="469900" indent="0">
              <a:lnSpc>
                <a:spcPct val="100000"/>
              </a:lnSpc>
              <a:buNone/>
              <a:tabLst>
                <a:tab pos="756285" algn="l"/>
              </a:tabLst>
            </a:pPr>
            <a:r>
              <a:rPr lang="en-US" sz="1600" b="1" dirty="0">
                <a:latin typeface="Arial"/>
                <a:cs typeface="Arial"/>
              </a:rPr>
              <a:t>Reasons</a:t>
            </a:r>
            <a:r>
              <a:rPr lang="en-US" sz="1600" b="1" spc="-30" dirty="0">
                <a:latin typeface="Arial"/>
                <a:cs typeface="Arial"/>
              </a:rPr>
              <a:t> </a:t>
            </a:r>
            <a:r>
              <a:rPr lang="en-US" sz="1600" b="1" dirty="0">
                <a:latin typeface="Arial"/>
                <a:cs typeface="Arial"/>
              </a:rPr>
              <a:t>items</a:t>
            </a:r>
            <a:r>
              <a:rPr lang="en-US" sz="1600" b="1" spc="-15" dirty="0">
                <a:latin typeface="Arial"/>
                <a:cs typeface="Arial"/>
              </a:rPr>
              <a:t> </a:t>
            </a:r>
            <a:r>
              <a:rPr lang="en-US" sz="1600" b="1" dirty="0">
                <a:latin typeface="Arial"/>
                <a:cs typeface="Arial"/>
              </a:rPr>
              <a:t>may</a:t>
            </a:r>
            <a:r>
              <a:rPr lang="en-US" sz="1600" b="1" spc="-25" dirty="0">
                <a:latin typeface="Arial"/>
                <a:cs typeface="Arial"/>
              </a:rPr>
              <a:t> </a:t>
            </a:r>
            <a:r>
              <a:rPr lang="en-US" sz="1600" b="1" dirty="0">
                <a:latin typeface="Arial"/>
                <a:cs typeface="Arial"/>
              </a:rPr>
              <a:t>be</a:t>
            </a:r>
            <a:r>
              <a:rPr lang="en-US" sz="1600" b="1" spc="-25" dirty="0">
                <a:latin typeface="Arial"/>
                <a:cs typeface="Arial"/>
              </a:rPr>
              <a:t> </a:t>
            </a:r>
            <a:r>
              <a:rPr lang="en-US" sz="1600" b="1" spc="-10" dirty="0">
                <a:latin typeface="Arial"/>
                <a:cs typeface="Arial"/>
              </a:rPr>
              <a:t>returned:</a:t>
            </a:r>
            <a:endParaRPr lang="en-US" sz="1600" dirty="0">
              <a:latin typeface="Arial"/>
              <a:cs typeface="Arial"/>
            </a:endParaRPr>
          </a:p>
          <a:p>
            <a:pPr marL="1213485" lvl="1" indent="-286385">
              <a:lnSpc>
                <a:spcPct val="100000"/>
              </a:lnSpc>
              <a:buFont typeface="Arial"/>
              <a:buChar char="•"/>
              <a:tabLst>
                <a:tab pos="1213485" algn="l"/>
              </a:tabLst>
            </a:pPr>
            <a:r>
              <a:rPr lang="en-US" dirty="0">
                <a:latin typeface="Arial"/>
                <a:cs typeface="Arial"/>
              </a:rPr>
              <a:t>Closed</a:t>
            </a:r>
            <a:r>
              <a:rPr lang="en-US" spc="-110" dirty="0">
                <a:latin typeface="Arial"/>
                <a:cs typeface="Arial"/>
              </a:rPr>
              <a:t> </a:t>
            </a:r>
            <a:r>
              <a:rPr lang="en-US" spc="-10" dirty="0">
                <a:latin typeface="Arial"/>
                <a:cs typeface="Arial"/>
              </a:rPr>
              <a:t>Account (R02)</a:t>
            </a:r>
            <a:endParaRPr lang="en-US" dirty="0">
              <a:latin typeface="Arial"/>
              <a:cs typeface="Arial"/>
            </a:endParaRPr>
          </a:p>
          <a:p>
            <a:pPr marL="1213485" lvl="1" indent="-286385">
              <a:lnSpc>
                <a:spcPct val="100000"/>
              </a:lnSpc>
              <a:buFont typeface="Arial"/>
              <a:buChar char="•"/>
              <a:tabLst>
                <a:tab pos="1213485" algn="l"/>
              </a:tabLst>
            </a:pPr>
            <a:r>
              <a:rPr lang="en-US" dirty="0">
                <a:latin typeface="Arial"/>
                <a:cs typeface="Arial"/>
              </a:rPr>
              <a:t>Insufficient</a:t>
            </a:r>
            <a:r>
              <a:rPr lang="en-US" spc="-65" dirty="0">
                <a:latin typeface="Arial"/>
                <a:cs typeface="Arial"/>
              </a:rPr>
              <a:t> </a:t>
            </a:r>
            <a:r>
              <a:rPr lang="en-US" spc="-20" dirty="0">
                <a:latin typeface="Arial"/>
                <a:cs typeface="Arial"/>
              </a:rPr>
              <a:t>Funds (R01)</a:t>
            </a:r>
            <a:endParaRPr lang="en-US" dirty="0">
              <a:latin typeface="Arial"/>
              <a:cs typeface="Arial"/>
            </a:endParaRPr>
          </a:p>
          <a:p>
            <a:pPr marL="1213485" lvl="1" indent="-286385">
              <a:lnSpc>
                <a:spcPct val="100000"/>
              </a:lnSpc>
              <a:buFont typeface="Arial"/>
              <a:buChar char="•"/>
              <a:tabLst>
                <a:tab pos="1213485" algn="l"/>
              </a:tabLst>
            </a:pPr>
            <a:r>
              <a:rPr lang="en-US" dirty="0">
                <a:latin typeface="Arial"/>
                <a:cs typeface="Arial"/>
              </a:rPr>
              <a:t>Stop</a:t>
            </a:r>
            <a:r>
              <a:rPr lang="en-US" spc="-40" dirty="0">
                <a:latin typeface="Arial"/>
                <a:cs typeface="Arial"/>
              </a:rPr>
              <a:t> </a:t>
            </a:r>
            <a:r>
              <a:rPr lang="en-US" spc="-10" dirty="0">
                <a:latin typeface="Arial"/>
                <a:cs typeface="Arial"/>
              </a:rPr>
              <a:t>Payment (R08)</a:t>
            </a:r>
            <a:endParaRPr lang="en-US" dirty="0">
              <a:latin typeface="Arial"/>
              <a:cs typeface="Arial"/>
            </a:endParaRPr>
          </a:p>
          <a:p>
            <a:pPr marL="1213485" lvl="1" indent="-286385">
              <a:lnSpc>
                <a:spcPct val="100000"/>
              </a:lnSpc>
              <a:buFont typeface="Arial"/>
              <a:buChar char="•"/>
              <a:tabLst>
                <a:tab pos="1213485" algn="l"/>
              </a:tabLst>
            </a:pPr>
            <a:r>
              <a:rPr lang="en-US" spc="-10" dirty="0">
                <a:latin typeface="Arial"/>
                <a:cs typeface="Arial"/>
              </a:rPr>
              <a:t>Non-</a:t>
            </a:r>
            <a:r>
              <a:rPr lang="en-US" dirty="0">
                <a:latin typeface="Arial"/>
                <a:cs typeface="Arial"/>
              </a:rPr>
              <a:t>participating</a:t>
            </a:r>
            <a:r>
              <a:rPr lang="en-US" spc="-35" dirty="0">
                <a:latin typeface="Arial"/>
                <a:cs typeface="Arial"/>
              </a:rPr>
              <a:t> </a:t>
            </a:r>
            <a:r>
              <a:rPr lang="en-US" spc="-20" dirty="0">
                <a:latin typeface="Arial"/>
                <a:cs typeface="Arial"/>
              </a:rPr>
              <a:t>RDFI (R30)</a:t>
            </a:r>
            <a:endParaRPr lang="en-US" dirty="0">
              <a:latin typeface="Arial"/>
              <a:cs typeface="Arial"/>
            </a:endParaRPr>
          </a:p>
          <a:p>
            <a:pPr marL="1213485" lvl="1" indent="-286385">
              <a:lnSpc>
                <a:spcPct val="100000"/>
              </a:lnSpc>
              <a:buFont typeface="Arial"/>
              <a:buChar char="•"/>
              <a:tabLst>
                <a:tab pos="1213485" algn="l"/>
              </a:tabLst>
            </a:pPr>
            <a:r>
              <a:rPr lang="en-US" dirty="0">
                <a:latin typeface="Arial"/>
                <a:cs typeface="Arial"/>
              </a:rPr>
              <a:t>No</a:t>
            </a:r>
            <a:r>
              <a:rPr lang="en-US" spc="-35" dirty="0">
                <a:latin typeface="Arial"/>
                <a:cs typeface="Arial"/>
              </a:rPr>
              <a:t> </a:t>
            </a:r>
            <a:r>
              <a:rPr lang="en-US" dirty="0">
                <a:latin typeface="Arial"/>
                <a:cs typeface="Arial"/>
              </a:rPr>
              <a:t>account/Unable</a:t>
            </a:r>
            <a:r>
              <a:rPr lang="en-US" spc="-10" dirty="0">
                <a:latin typeface="Arial"/>
                <a:cs typeface="Arial"/>
              </a:rPr>
              <a:t> </a:t>
            </a:r>
            <a:r>
              <a:rPr lang="en-US" dirty="0">
                <a:latin typeface="Arial"/>
                <a:cs typeface="Arial"/>
              </a:rPr>
              <a:t>to</a:t>
            </a:r>
            <a:r>
              <a:rPr lang="en-US" spc="-40" dirty="0">
                <a:latin typeface="Arial"/>
                <a:cs typeface="Arial"/>
              </a:rPr>
              <a:t> </a:t>
            </a:r>
            <a:r>
              <a:rPr lang="en-US" dirty="0">
                <a:latin typeface="Arial"/>
                <a:cs typeface="Arial"/>
              </a:rPr>
              <a:t>locate</a:t>
            </a:r>
            <a:r>
              <a:rPr lang="en-US" spc="-20" dirty="0">
                <a:latin typeface="Arial"/>
                <a:cs typeface="Arial"/>
              </a:rPr>
              <a:t> </a:t>
            </a:r>
            <a:r>
              <a:rPr lang="en-US" spc="-10" dirty="0">
                <a:latin typeface="Arial"/>
                <a:cs typeface="Arial"/>
              </a:rPr>
              <a:t>account (R03)</a:t>
            </a:r>
            <a:endParaRPr lang="en-US" dirty="0">
              <a:latin typeface="Arial"/>
              <a:cs typeface="Arial"/>
            </a:endParaRPr>
          </a:p>
          <a:p>
            <a:pPr marL="1213485" lvl="1" indent="-286385">
              <a:lnSpc>
                <a:spcPct val="100000"/>
              </a:lnSpc>
              <a:buFont typeface="Arial"/>
              <a:buChar char="•"/>
              <a:tabLst>
                <a:tab pos="1213485" algn="l"/>
              </a:tabLst>
            </a:pPr>
            <a:r>
              <a:rPr lang="en-US" spc="-10" dirty="0">
                <a:latin typeface="Arial"/>
                <a:cs typeface="Arial"/>
              </a:rPr>
              <a:t>Unauthorized (R05)</a:t>
            </a:r>
            <a:endParaRPr lang="en-US" dirty="0">
              <a:latin typeface="Arial"/>
              <a:cs typeface="Arial"/>
            </a:endParaRPr>
          </a:p>
        </p:txBody>
      </p:sp>
      <p:sp>
        <p:nvSpPr>
          <p:cNvPr id="3" name="Title 2">
            <a:extLst>
              <a:ext uri="{FF2B5EF4-FFF2-40B4-BE49-F238E27FC236}">
                <a16:creationId xmlns:a16="http://schemas.microsoft.com/office/drawing/2014/main" id="{4F6BE8A7-DE31-0D11-D900-A1648BD3DDED}"/>
              </a:ext>
            </a:extLst>
          </p:cNvPr>
          <p:cNvSpPr>
            <a:spLocks noGrp="1"/>
          </p:cNvSpPr>
          <p:nvPr>
            <p:ph type="title"/>
          </p:nvPr>
        </p:nvSpPr>
        <p:spPr/>
        <p:txBody>
          <a:bodyPr>
            <a:normAutofit/>
          </a:bodyPr>
          <a:lstStyle/>
          <a:p>
            <a:r>
              <a:rPr lang="en-US" sz="2200" dirty="0"/>
              <a:t>Returns</a:t>
            </a:r>
            <a:r>
              <a:rPr lang="en-US" sz="2200" spc="-45" dirty="0"/>
              <a:t> </a:t>
            </a:r>
            <a:r>
              <a:rPr lang="en-US" sz="2200" dirty="0"/>
              <a:t>and</a:t>
            </a:r>
            <a:r>
              <a:rPr lang="en-US" sz="2200" spc="-20" dirty="0"/>
              <a:t> </a:t>
            </a:r>
            <a:r>
              <a:rPr lang="en-US" sz="2200" dirty="0"/>
              <a:t>Notifications</a:t>
            </a:r>
            <a:r>
              <a:rPr lang="en-US" sz="2200" spc="-55" dirty="0"/>
              <a:t> </a:t>
            </a:r>
            <a:r>
              <a:rPr lang="en-US" sz="2200" dirty="0"/>
              <a:t>of</a:t>
            </a:r>
            <a:r>
              <a:rPr lang="en-US" sz="2200" spc="-35" dirty="0"/>
              <a:t> </a:t>
            </a:r>
            <a:r>
              <a:rPr lang="en-US" sz="2200" spc="-10" dirty="0"/>
              <a:t>Change</a:t>
            </a:r>
            <a:endParaRPr lang="en-US" sz="2200" dirty="0"/>
          </a:p>
        </p:txBody>
      </p:sp>
      <p:grpSp>
        <p:nvGrpSpPr>
          <p:cNvPr id="9" name="object 5">
            <a:extLst>
              <a:ext uri="{FF2B5EF4-FFF2-40B4-BE49-F238E27FC236}">
                <a16:creationId xmlns:a16="http://schemas.microsoft.com/office/drawing/2014/main" id="{E5B5DB3D-EC75-F5F0-BABE-EB26F2656C8B}"/>
              </a:ext>
            </a:extLst>
          </p:cNvPr>
          <p:cNvGrpSpPr/>
          <p:nvPr/>
        </p:nvGrpSpPr>
        <p:grpSpPr>
          <a:xfrm>
            <a:off x="3487348" y="5004539"/>
            <a:ext cx="5217304" cy="906780"/>
            <a:chOff x="2787395" y="4899659"/>
            <a:chExt cx="3671570" cy="906780"/>
          </a:xfrm>
          <a:noFill/>
        </p:grpSpPr>
        <p:sp>
          <p:nvSpPr>
            <p:cNvPr id="10" name="object 6">
              <a:extLst>
                <a:ext uri="{FF2B5EF4-FFF2-40B4-BE49-F238E27FC236}">
                  <a16:creationId xmlns:a16="http://schemas.microsoft.com/office/drawing/2014/main" id="{F4B12B4A-A6E9-C0E7-9311-0CE553A59348}"/>
                </a:ext>
              </a:extLst>
            </p:cNvPr>
            <p:cNvSpPr/>
            <p:nvPr/>
          </p:nvSpPr>
          <p:spPr>
            <a:xfrm>
              <a:off x="2800349" y="4912613"/>
              <a:ext cx="3645535" cy="881380"/>
            </a:xfrm>
            <a:custGeom>
              <a:avLst/>
              <a:gdLst/>
              <a:ahLst/>
              <a:cxnLst/>
              <a:rect l="l" t="t" r="r" b="b"/>
              <a:pathLst>
                <a:path w="3645535" h="881379">
                  <a:moveTo>
                    <a:pt x="3557270" y="0"/>
                  </a:moveTo>
                  <a:lnTo>
                    <a:pt x="88137" y="0"/>
                  </a:lnTo>
                  <a:lnTo>
                    <a:pt x="53846" y="6931"/>
                  </a:lnTo>
                  <a:lnTo>
                    <a:pt x="25828" y="25828"/>
                  </a:lnTo>
                  <a:lnTo>
                    <a:pt x="6931" y="53846"/>
                  </a:lnTo>
                  <a:lnTo>
                    <a:pt x="0" y="88137"/>
                  </a:lnTo>
                  <a:lnTo>
                    <a:pt x="0" y="792784"/>
                  </a:lnTo>
                  <a:lnTo>
                    <a:pt x="6931" y="827074"/>
                  </a:lnTo>
                  <a:lnTo>
                    <a:pt x="25828" y="855073"/>
                  </a:lnTo>
                  <a:lnTo>
                    <a:pt x="53846" y="873950"/>
                  </a:lnTo>
                  <a:lnTo>
                    <a:pt x="88137" y="880872"/>
                  </a:lnTo>
                  <a:lnTo>
                    <a:pt x="3557270" y="880872"/>
                  </a:lnTo>
                  <a:lnTo>
                    <a:pt x="3591561" y="873950"/>
                  </a:lnTo>
                  <a:lnTo>
                    <a:pt x="3619579" y="855073"/>
                  </a:lnTo>
                  <a:lnTo>
                    <a:pt x="3638476" y="827074"/>
                  </a:lnTo>
                  <a:lnTo>
                    <a:pt x="3645408" y="792784"/>
                  </a:lnTo>
                  <a:lnTo>
                    <a:pt x="3645408" y="88137"/>
                  </a:lnTo>
                  <a:lnTo>
                    <a:pt x="3638476" y="53846"/>
                  </a:lnTo>
                  <a:lnTo>
                    <a:pt x="3619579" y="25828"/>
                  </a:lnTo>
                  <a:lnTo>
                    <a:pt x="3591561" y="6931"/>
                  </a:lnTo>
                  <a:lnTo>
                    <a:pt x="3557270" y="0"/>
                  </a:lnTo>
                  <a:close/>
                </a:path>
              </a:pathLst>
            </a:custGeom>
            <a:grpFill/>
            <a:ln>
              <a:solidFill>
                <a:srgbClr val="43B02A"/>
              </a:solidFill>
            </a:ln>
          </p:spPr>
          <p:txBody>
            <a:bodyPr wrap="square" lIns="0" tIns="0" rIns="0" bIns="0" rtlCol="0"/>
            <a:lstStyle/>
            <a:p>
              <a:endParaRPr dirty="0"/>
            </a:p>
          </p:txBody>
        </p:sp>
        <p:sp>
          <p:nvSpPr>
            <p:cNvPr id="11" name="object 7">
              <a:extLst>
                <a:ext uri="{FF2B5EF4-FFF2-40B4-BE49-F238E27FC236}">
                  <a16:creationId xmlns:a16="http://schemas.microsoft.com/office/drawing/2014/main" id="{DD46A2A3-32F3-8240-C351-D94990A492F1}"/>
                </a:ext>
              </a:extLst>
            </p:cNvPr>
            <p:cNvSpPr/>
            <p:nvPr/>
          </p:nvSpPr>
          <p:spPr>
            <a:xfrm>
              <a:off x="2800349" y="4912613"/>
              <a:ext cx="3645535" cy="881380"/>
            </a:xfrm>
            <a:custGeom>
              <a:avLst/>
              <a:gdLst/>
              <a:ahLst/>
              <a:cxnLst/>
              <a:rect l="l" t="t" r="r" b="b"/>
              <a:pathLst>
                <a:path w="3645535" h="881379">
                  <a:moveTo>
                    <a:pt x="0" y="88137"/>
                  </a:moveTo>
                  <a:lnTo>
                    <a:pt x="6931" y="53846"/>
                  </a:lnTo>
                  <a:lnTo>
                    <a:pt x="25828" y="25828"/>
                  </a:lnTo>
                  <a:lnTo>
                    <a:pt x="53846" y="6931"/>
                  </a:lnTo>
                  <a:lnTo>
                    <a:pt x="88137" y="0"/>
                  </a:lnTo>
                  <a:lnTo>
                    <a:pt x="3557270" y="0"/>
                  </a:lnTo>
                  <a:lnTo>
                    <a:pt x="3591561" y="6931"/>
                  </a:lnTo>
                  <a:lnTo>
                    <a:pt x="3619579" y="25828"/>
                  </a:lnTo>
                  <a:lnTo>
                    <a:pt x="3638476" y="53846"/>
                  </a:lnTo>
                  <a:lnTo>
                    <a:pt x="3645408" y="88137"/>
                  </a:lnTo>
                  <a:lnTo>
                    <a:pt x="3645408" y="792784"/>
                  </a:lnTo>
                  <a:lnTo>
                    <a:pt x="3638476" y="827074"/>
                  </a:lnTo>
                  <a:lnTo>
                    <a:pt x="3619579" y="855073"/>
                  </a:lnTo>
                  <a:lnTo>
                    <a:pt x="3591561" y="873950"/>
                  </a:lnTo>
                  <a:lnTo>
                    <a:pt x="3557270" y="880872"/>
                  </a:lnTo>
                  <a:lnTo>
                    <a:pt x="88137" y="880872"/>
                  </a:lnTo>
                  <a:lnTo>
                    <a:pt x="53846" y="873950"/>
                  </a:lnTo>
                  <a:lnTo>
                    <a:pt x="25828" y="855073"/>
                  </a:lnTo>
                  <a:lnTo>
                    <a:pt x="6931" y="827074"/>
                  </a:lnTo>
                  <a:lnTo>
                    <a:pt x="0" y="792784"/>
                  </a:lnTo>
                  <a:lnTo>
                    <a:pt x="0" y="88137"/>
                  </a:lnTo>
                  <a:close/>
                </a:path>
              </a:pathLst>
            </a:custGeom>
            <a:grpFill/>
            <a:ln w="25908">
              <a:solidFill>
                <a:srgbClr val="43B02A"/>
              </a:solidFill>
            </a:ln>
          </p:spPr>
          <p:txBody>
            <a:bodyPr wrap="square" lIns="0" tIns="0" rIns="0" bIns="0" rtlCol="0"/>
            <a:lstStyle/>
            <a:p>
              <a:endParaRPr dirty="0"/>
            </a:p>
          </p:txBody>
        </p:sp>
      </p:grpSp>
      <p:sp>
        <p:nvSpPr>
          <p:cNvPr id="12" name="object 8">
            <a:extLst>
              <a:ext uri="{FF2B5EF4-FFF2-40B4-BE49-F238E27FC236}">
                <a16:creationId xmlns:a16="http://schemas.microsoft.com/office/drawing/2014/main" id="{883DF677-FFB3-E4F9-461A-6E9A76C3F048}"/>
              </a:ext>
            </a:extLst>
          </p:cNvPr>
          <p:cNvSpPr txBox="1"/>
          <p:nvPr/>
        </p:nvSpPr>
        <p:spPr>
          <a:xfrm>
            <a:off x="3505755" y="5214526"/>
            <a:ext cx="5180307" cy="487313"/>
          </a:xfrm>
          <a:prstGeom prst="rect">
            <a:avLst/>
          </a:prstGeom>
        </p:spPr>
        <p:txBody>
          <a:bodyPr vert="horz" wrap="square" lIns="0" tIns="38100" rIns="0" bIns="0" rtlCol="0">
            <a:spAutoFit/>
          </a:bodyPr>
          <a:lstStyle/>
          <a:p>
            <a:pPr marL="12065" marR="5080" algn="ctr">
              <a:lnSpc>
                <a:spcPts val="1620"/>
              </a:lnSpc>
              <a:spcBef>
                <a:spcPts val="300"/>
              </a:spcBef>
            </a:pPr>
            <a:r>
              <a:rPr sz="1500" b="1" dirty="0">
                <a:solidFill>
                  <a:schemeClr val="tx1">
                    <a:lumMod val="85000"/>
                    <a:lumOff val="15000"/>
                  </a:schemeClr>
                </a:solidFill>
                <a:latin typeface="Arial"/>
                <a:cs typeface="Arial"/>
              </a:rPr>
              <a:t>ACH</a:t>
            </a:r>
            <a:r>
              <a:rPr sz="1500" b="1" spc="-1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Rule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Books</a:t>
            </a:r>
            <a:r>
              <a:rPr sz="1500" b="1" spc="-5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are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available</a:t>
            </a:r>
            <a:r>
              <a:rPr sz="1500" b="1" spc="-45" dirty="0">
                <a:solidFill>
                  <a:schemeClr val="tx1">
                    <a:lumMod val="85000"/>
                    <a:lumOff val="15000"/>
                  </a:schemeClr>
                </a:solidFill>
                <a:latin typeface="Arial"/>
                <a:cs typeface="Arial"/>
              </a:rPr>
              <a:t> </a:t>
            </a:r>
            <a:r>
              <a:rPr sz="1500" b="1" spc="-25" dirty="0">
                <a:solidFill>
                  <a:schemeClr val="tx1">
                    <a:lumMod val="85000"/>
                    <a:lumOff val="15000"/>
                  </a:schemeClr>
                </a:solidFill>
                <a:latin typeface="Arial"/>
                <a:cs typeface="Arial"/>
              </a:rPr>
              <a:t>for </a:t>
            </a:r>
            <a:r>
              <a:rPr sz="1500" b="1" dirty="0">
                <a:solidFill>
                  <a:schemeClr val="tx1">
                    <a:lumMod val="85000"/>
                    <a:lumOff val="15000"/>
                  </a:schemeClr>
                </a:solidFill>
                <a:latin typeface="Arial"/>
                <a:cs typeface="Arial"/>
              </a:rPr>
              <a:t>purchase</a:t>
            </a:r>
            <a:r>
              <a:rPr sz="1500" b="1" spc="-4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by</a:t>
            </a:r>
            <a:r>
              <a:rPr sz="1500" b="1" spc="-40" dirty="0">
                <a:solidFill>
                  <a:schemeClr val="tx1">
                    <a:lumMod val="85000"/>
                    <a:lumOff val="15000"/>
                  </a:schemeClr>
                </a:solidFill>
                <a:latin typeface="Arial"/>
                <a:cs typeface="Arial"/>
              </a:rPr>
              <a:t> </a:t>
            </a:r>
            <a:r>
              <a:rPr sz="1500" b="1" spc="-10" dirty="0">
                <a:solidFill>
                  <a:schemeClr val="tx1">
                    <a:lumMod val="85000"/>
                    <a:lumOff val="15000"/>
                  </a:schemeClr>
                </a:solidFill>
                <a:latin typeface="Arial"/>
                <a:cs typeface="Arial"/>
              </a:rPr>
              <a:t>visiting</a:t>
            </a:r>
            <a:endParaRPr lang="en-US" sz="1500" b="1" spc="-10" dirty="0">
              <a:solidFill>
                <a:schemeClr val="tx1">
                  <a:lumMod val="85000"/>
                  <a:lumOff val="15000"/>
                </a:schemeClr>
              </a:solidFill>
              <a:latin typeface="Arial"/>
              <a:cs typeface="Arial"/>
            </a:endParaRPr>
          </a:p>
          <a:p>
            <a:pPr marL="12065" marR="5080" algn="ctr">
              <a:lnSpc>
                <a:spcPts val="1620"/>
              </a:lnSpc>
              <a:spcBef>
                <a:spcPts val="300"/>
              </a:spcBef>
            </a:pPr>
            <a:r>
              <a:rPr sz="1500" b="1" spc="-10" dirty="0">
                <a:solidFill>
                  <a:schemeClr val="tx1">
                    <a:lumMod val="85000"/>
                    <a:lumOff val="15000"/>
                  </a:schemeClr>
                </a:solidFill>
                <a:latin typeface="Arial"/>
                <a:cs typeface="Arial"/>
              </a:rPr>
              <a:t> </a:t>
            </a:r>
            <a:r>
              <a:rPr sz="1500" b="1" u="sng" spc="-10" dirty="0">
                <a:solidFill>
                  <a:srgbClr val="005699"/>
                </a:solidFill>
                <a:uFill>
                  <a:solidFill>
                    <a:srgbClr val="005699"/>
                  </a:solidFill>
                </a:uFill>
                <a:latin typeface="Arial"/>
                <a:cs typeface="Arial"/>
                <a:hlinkClick r:id="rId3"/>
              </a:rPr>
              <a:t>https://www.nacha.org/store</a:t>
            </a:r>
            <a:endParaRPr sz="1500" dirty="0">
              <a:latin typeface="Arial"/>
              <a:cs typeface="Arial"/>
            </a:endParaRPr>
          </a:p>
        </p:txBody>
      </p:sp>
    </p:spTree>
    <p:extLst>
      <p:ext uri="{BB962C8B-B14F-4D97-AF65-F5344CB8AC3E}">
        <p14:creationId xmlns:p14="http://schemas.microsoft.com/office/powerpoint/2010/main" val="413930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EAEB4-6B9D-0126-7B29-6B7130D4A7B8}"/>
              </a:ext>
            </a:extLst>
          </p:cNvPr>
          <p:cNvSpPr>
            <a:spLocks noGrp="1"/>
          </p:cNvSpPr>
          <p:nvPr>
            <p:ph idx="1"/>
          </p:nvPr>
        </p:nvSpPr>
        <p:spPr>
          <a:xfrm>
            <a:off x="1436406" y="1970903"/>
            <a:ext cx="10515600" cy="4351338"/>
          </a:xfrm>
        </p:spPr>
        <p:txBody>
          <a:bodyPr/>
          <a:lstStyle/>
          <a:p>
            <a:pPr marL="0" indent="0">
              <a:lnSpc>
                <a:spcPct val="100000"/>
              </a:lnSpc>
              <a:spcBef>
                <a:spcPts val="95"/>
              </a:spcBef>
              <a:buNone/>
            </a:pPr>
            <a:r>
              <a:rPr lang="en-US" sz="1800" b="1" dirty="0">
                <a:latin typeface="Arial"/>
                <a:cs typeface="Arial"/>
              </a:rPr>
              <a:t>Notifications</a:t>
            </a:r>
            <a:r>
              <a:rPr lang="en-US" sz="1800" b="1" spc="-15" dirty="0">
                <a:latin typeface="Arial"/>
                <a:cs typeface="Arial"/>
              </a:rPr>
              <a:t> </a:t>
            </a:r>
            <a:r>
              <a:rPr lang="en-US" sz="1800" b="1" dirty="0">
                <a:latin typeface="Arial"/>
                <a:cs typeface="Arial"/>
              </a:rPr>
              <a:t>of</a:t>
            </a:r>
            <a:r>
              <a:rPr lang="en-US" sz="1800" b="1" spc="-50" dirty="0">
                <a:latin typeface="Arial"/>
                <a:cs typeface="Arial"/>
              </a:rPr>
              <a:t> </a:t>
            </a:r>
            <a:r>
              <a:rPr lang="en-US" sz="1800" b="1" dirty="0">
                <a:latin typeface="Arial"/>
                <a:cs typeface="Arial"/>
              </a:rPr>
              <a:t>Change</a:t>
            </a:r>
            <a:r>
              <a:rPr lang="en-US" sz="1800" b="1" spc="-50" dirty="0">
                <a:latin typeface="Arial"/>
                <a:cs typeface="Arial"/>
              </a:rPr>
              <a:t> </a:t>
            </a:r>
            <a:r>
              <a:rPr lang="en-US" sz="1800" b="1" spc="-10" dirty="0">
                <a:latin typeface="Arial"/>
                <a:cs typeface="Arial"/>
              </a:rPr>
              <a:t>(NOC)</a:t>
            </a:r>
            <a:endParaRPr lang="en-US" sz="1800" dirty="0">
              <a:latin typeface="Arial"/>
              <a:cs typeface="Arial"/>
            </a:endParaRPr>
          </a:p>
          <a:p>
            <a:pPr marL="469900" indent="0">
              <a:lnSpc>
                <a:spcPct val="100000"/>
              </a:lnSpc>
              <a:buNone/>
              <a:tabLst>
                <a:tab pos="756285" algn="l"/>
              </a:tabLst>
            </a:pPr>
            <a:endParaRPr lang="en-US" sz="1600" b="1" dirty="0">
              <a:latin typeface="Arial"/>
              <a:cs typeface="Arial"/>
            </a:endParaRPr>
          </a:p>
          <a:p>
            <a:pPr marL="469900" indent="0">
              <a:lnSpc>
                <a:spcPct val="100000"/>
              </a:lnSpc>
              <a:buNone/>
              <a:tabLst>
                <a:tab pos="756285" algn="l"/>
              </a:tabLst>
            </a:pPr>
            <a:r>
              <a:rPr lang="en-US" sz="1600" b="1" dirty="0">
                <a:latin typeface="Arial"/>
                <a:cs typeface="Arial"/>
              </a:rPr>
              <a:t>Reasons</a:t>
            </a:r>
            <a:r>
              <a:rPr lang="en-US" sz="1600" b="1" spc="-45" dirty="0">
                <a:latin typeface="Arial"/>
                <a:cs typeface="Arial"/>
              </a:rPr>
              <a:t> </a:t>
            </a:r>
            <a:r>
              <a:rPr lang="en-US" sz="1600" b="1" dirty="0">
                <a:latin typeface="Arial"/>
                <a:cs typeface="Arial"/>
              </a:rPr>
              <a:t>for</a:t>
            </a:r>
            <a:r>
              <a:rPr lang="en-US" sz="1600" b="1" spc="-35" dirty="0">
                <a:latin typeface="Arial"/>
                <a:cs typeface="Arial"/>
              </a:rPr>
              <a:t> </a:t>
            </a:r>
            <a:r>
              <a:rPr lang="en-US" sz="1600" b="1" dirty="0">
                <a:latin typeface="Arial"/>
                <a:cs typeface="Arial"/>
              </a:rPr>
              <a:t>Notifications</a:t>
            </a:r>
            <a:r>
              <a:rPr lang="en-US" sz="1600" b="1" spc="5" dirty="0">
                <a:latin typeface="Arial"/>
                <a:cs typeface="Arial"/>
              </a:rPr>
              <a:t> </a:t>
            </a:r>
            <a:r>
              <a:rPr lang="en-US" sz="1600" b="1" dirty="0">
                <a:latin typeface="Arial"/>
                <a:cs typeface="Arial"/>
              </a:rPr>
              <a:t>of</a:t>
            </a:r>
            <a:r>
              <a:rPr lang="en-US" sz="1600" b="1" spc="-30" dirty="0">
                <a:latin typeface="Arial"/>
                <a:cs typeface="Arial"/>
              </a:rPr>
              <a:t> </a:t>
            </a:r>
            <a:r>
              <a:rPr lang="en-US" sz="1600" b="1" spc="-10" dirty="0">
                <a:latin typeface="Arial"/>
                <a:cs typeface="Arial"/>
              </a:rPr>
              <a:t>Change</a:t>
            </a:r>
            <a:endParaRPr lang="en-US" sz="1600" dirty="0">
              <a:latin typeface="Arial"/>
              <a:cs typeface="Arial"/>
            </a:endParaRPr>
          </a:p>
          <a:p>
            <a:pPr marL="1213485" lvl="1" indent="-286385">
              <a:lnSpc>
                <a:spcPct val="100000"/>
              </a:lnSpc>
              <a:buFont typeface="Arial"/>
              <a:buChar char="•"/>
              <a:tabLst>
                <a:tab pos="1213485" algn="l"/>
              </a:tabLst>
            </a:pPr>
            <a:r>
              <a:rPr lang="en-US" spc="-10" dirty="0">
                <a:latin typeface="Arial"/>
                <a:cs typeface="Arial"/>
              </a:rPr>
              <a:t>Incorrect</a:t>
            </a:r>
            <a:r>
              <a:rPr lang="en-US" spc="-70" dirty="0">
                <a:latin typeface="Arial"/>
                <a:cs typeface="Arial"/>
              </a:rPr>
              <a:t> </a:t>
            </a:r>
            <a:r>
              <a:rPr lang="en-US" dirty="0">
                <a:latin typeface="Arial"/>
                <a:cs typeface="Arial"/>
              </a:rPr>
              <a:t>Account</a:t>
            </a:r>
            <a:r>
              <a:rPr lang="en-US" spc="25" dirty="0">
                <a:latin typeface="Arial"/>
                <a:cs typeface="Arial"/>
              </a:rPr>
              <a:t> </a:t>
            </a:r>
            <a:r>
              <a:rPr lang="en-US" spc="-10" dirty="0">
                <a:latin typeface="Arial"/>
                <a:cs typeface="Arial"/>
              </a:rPr>
              <a:t>Number (C01)</a:t>
            </a:r>
            <a:endParaRPr lang="en-US" dirty="0">
              <a:latin typeface="Arial"/>
              <a:cs typeface="Arial"/>
            </a:endParaRPr>
          </a:p>
          <a:p>
            <a:pPr marL="1213485" lvl="1" indent="-286385">
              <a:lnSpc>
                <a:spcPct val="100000"/>
              </a:lnSpc>
              <a:buFont typeface="Arial"/>
              <a:buChar char="•"/>
              <a:tabLst>
                <a:tab pos="1213485" algn="l"/>
              </a:tabLst>
            </a:pPr>
            <a:r>
              <a:rPr lang="en-US" dirty="0">
                <a:latin typeface="Arial"/>
                <a:cs typeface="Arial"/>
              </a:rPr>
              <a:t>Incorrect</a:t>
            </a:r>
            <a:r>
              <a:rPr lang="en-US" spc="-40" dirty="0">
                <a:latin typeface="Arial"/>
                <a:cs typeface="Arial"/>
              </a:rPr>
              <a:t> </a:t>
            </a:r>
            <a:r>
              <a:rPr lang="en-US" spc="-10" dirty="0">
                <a:latin typeface="Arial"/>
                <a:cs typeface="Arial"/>
              </a:rPr>
              <a:t>Transaction</a:t>
            </a:r>
            <a:r>
              <a:rPr lang="en-US" spc="-25" dirty="0">
                <a:latin typeface="Arial"/>
                <a:cs typeface="Arial"/>
              </a:rPr>
              <a:t> </a:t>
            </a:r>
            <a:r>
              <a:rPr lang="en-US" dirty="0">
                <a:latin typeface="Arial"/>
                <a:cs typeface="Arial"/>
              </a:rPr>
              <a:t>Code</a:t>
            </a:r>
            <a:r>
              <a:rPr lang="en-US" spc="-50" dirty="0">
                <a:latin typeface="Arial"/>
                <a:cs typeface="Arial"/>
              </a:rPr>
              <a:t> (C05) </a:t>
            </a:r>
          </a:p>
          <a:p>
            <a:pPr marL="1670685" lvl="2" indent="-286385">
              <a:lnSpc>
                <a:spcPct val="100000"/>
              </a:lnSpc>
              <a:buFont typeface="Arial"/>
              <a:buChar char="•"/>
              <a:tabLst>
                <a:tab pos="1213485" algn="l"/>
              </a:tabLst>
            </a:pPr>
            <a:r>
              <a:rPr lang="en-US" spc="-10" dirty="0">
                <a:latin typeface="Arial"/>
                <a:cs typeface="Arial"/>
              </a:rPr>
              <a:t>Checking (22-Credit, 27-Debit)</a:t>
            </a:r>
          </a:p>
          <a:p>
            <a:pPr marL="1670685" lvl="2" indent="-286385">
              <a:lnSpc>
                <a:spcPct val="100000"/>
              </a:lnSpc>
              <a:buFont typeface="Arial"/>
              <a:buChar char="•"/>
              <a:tabLst>
                <a:tab pos="1213485" algn="l"/>
              </a:tabLst>
            </a:pPr>
            <a:r>
              <a:rPr lang="en-US" spc="-10" dirty="0">
                <a:latin typeface="Arial"/>
                <a:cs typeface="Arial"/>
              </a:rPr>
              <a:t>Savings (32-Credit, 37-Debit)</a:t>
            </a:r>
          </a:p>
          <a:p>
            <a:pPr marL="1213485" lvl="1" indent="-286385">
              <a:lnSpc>
                <a:spcPct val="100000"/>
              </a:lnSpc>
              <a:buFont typeface="Arial"/>
              <a:buChar char="•"/>
              <a:tabLst>
                <a:tab pos="1213485" algn="l"/>
              </a:tabLst>
            </a:pPr>
            <a:r>
              <a:rPr lang="en-US" dirty="0">
                <a:latin typeface="Arial"/>
                <a:cs typeface="Arial"/>
              </a:rPr>
              <a:t>Incorrect</a:t>
            </a:r>
            <a:r>
              <a:rPr lang="en-US" spc="-50" dirty="0">
                <a:latin typeface="Arial"/>
                <a:cs typeface="Arial"/>
              </a:rPr>
              <a:t> </a:t>
            </a:r>
            <a:r>
              <a:rPr lang="en-US" dirty="0">
                <a:latin typeface="Arial"/>
                <a:cs typeface="Arial"/>
              </a:rPr>
              <a:t>Routing</a:t>
            </a:r>
            <a:r>
              <a:rPr lang="en-US" spc="-35" dirty="0">
                <a:latin typeface="Arial"/>
                <a:cs typeface="Arial"/>
              </a:rPr>
              <a:t> </a:t>
            </a:r>
            <a:r>
              <a:rPr lang="en-US" spc="-10" dirty="0">
                <a:latin typeface="Arial"/>
                <a:cs typeface="Arial"/>
              </a:rPr>
              <a:t>Number (C02)</a:t>
            </a:r>
            <a:endParaRPr lang="en-US" dirty="0">
              <a:latin typeface="Arial"/>
              <a:cs typeface="Arial"/>
            </a:endParaRPr>
          </a:p>
          <a:p>
            <a:pPr>
              <a:lnSpc>
                <a:spcPct val="100000"/>
              </a:lnSpc>
              <a:spcBef>
                <a:spcPts val="80"/>
              </a:spcBef>
            </a:pPr>
            <a:endParaRPr lang="en-US" sz="1600" dirty="0">
              <a:latin typeface="Arial"/>
              <a:cs typeface="Arial"/>
            </a:endParaRPr>
          </a:p>
          <a:p>
            <a:pPr marL="241300" marR="5080" indent="0">
              <a:lnSpc>
                <a:spcPct val="100000"/>
              </a:lnSpc>
              <a:buNone/>
            </a:pPr>
            <a:r>
              <a:rPr lang="en-US" sz="1600" b="1" dirty="0">
                <a:latin typeface="Arial"/>
                <a:cs typeface="Arial"/>
              </a:rPr>
              <a:t>It</a:t>
            </a:r>
            <a:r>
              <a:rPr lang="en-US" sz="1600" b="1" spc="-35" dirty="0">
                <a:latin typeface="Arial"/>
                <a:cs typeface="Arial"/>
              </a:rPr>
              <a:t> </a:t>
            </a:r>
            <a:r>
              <a:rPr lang="en-US" sz="1600" b="1" dirty="0">
                <a:latin typeface="Arial"/>
                <a:cs typeface="Arial"/>
              </a:rPr>
              <a:t>is</a:t>
            </a:r>
            <a:r>
              <a:rPr lang="en-US" sz="1600" b="1" spc="-35" dirty="0">
                <a:latin typeface="Arial"/>
                <a:cs typeface="Arial"/>
              </a:rPr>
              <a:t> </a:t>
            </a:r>
            <a:r>
              <a:rPr lang="en-US" sz="1600" b="1" dirty="0">
                <a:latin typeface="Arial"/>
                <a:cs typeface="Arial"/>
              </a:rPr>
              <a:t>your</a:t>
            </a:r>
            <a:r>
              <a:rPr lang="en-US" sz="1600" b="1" spc="-5" dirty="0">
                <a:latin typeface="Arial"/>
                <a:cs typeface="Arial"/>
              </a:rPr>
              <a:t> </a:t>
            </a:r>
            <a:r>
              <a:rPr lang="en-US" sz="1600" b="1" dirty="0">
                <a:latin typeface="Arial"/>
                <a:cs typeface="Arial"/>
              </a:rPr>
              <a:t>responsibility</a:t>
            </a:r>
            <a:r>
              <a:rPr lang="en-US" sz="1600" b="1" spc="-20" dirty="0">
                <a:latin typeface="Arial"/>
                <a:cs typeface="Arial"/>
              </a:rPr>
              <a:t> </a:t>
            </a:r>
            <a:r>
              <a:rPr lang="en-US" sz="1600" b="1" dirty="0">
                <a:latin typeface="Arial"/>
                <a:cs typeface="Arial"/>
              </a:rPr>
              <a:t>to</a:t>
            </a:r>
            <a:r>
              <a:rPr lang="en-US" sz="1600" b="1" spc="-30" dirty="0">
                <a:latin typeface="Arial"/>
                <a:cs typeface="Arial"/>
              </a:rPr>
              <a:t> </a:t>
            </a:r>
            <a:r>
              <a:rPr lang="en-US" sz="1600" b="1" dirty="0">
                <a:latin typeface="Arial"/>
                <a:cs typeface="Arial"/>
              </a:rPr>
              <a:t>make</a:t>
            </a:r>
            <a:r>
              <a:rPr lang="en-US" sz="1600" b="1" spc="-45" dirty="0">
                <a:latin typeface="Arial"/>
                <a:cs typeface="Arial"/>
              </a:rPr>
              <a:t> </a:t>
            </a:r>
            <a:r>
              <a:rPr lang="en-US" sz="1600" b="1" dirty="0">
                <a:latin typeface="Arial"/>
                <a:cs typeface="Arial"/>
              </a:rPr>
              <a:t>corrections</a:t>
            </a:r>
            <a:r>
              <a:rPr lang="en-US" sz="1600" b="1" spc="-30" dirty="0">
                <a:latin typeface="Arial"/>
                <a:cs typeface="Arial"/>
              </a:rPr>
              <a:t> </a:t>
            </a:r>
            <a:r>
              <a:rPr lang="en-US" sz="1600" b="1" dirty="0">
                <a:latin typeface="Arial"/>
                <a:cs typeface="Arial"/>
              </a:rPr>
              <a:t>within</a:t>
            </a:r>
            <a:r>
              <a:rPr lang="en-US" sz="1600" b="1" spc="-50" dirty="0">
                <a:latin typeface="Arial"/>
                <a:cs typeface="Arial"/>
              </a:rPr>
              <a:t> </a:t>
            </a:r>
            <a:r>
              <a:rPr lang="en-US" sz="1600" b="1" dirty="0">
                <a:latin typeface="Arial"/>
                <a:cs typeface="Arial"/>
              </a:rPr>
              <a:t>6</a:t>
            </a:r>
            <a:r>
              <a:rPr lang="en-US" sz="1600" b="1" spc="-40" dirty="0">
                <a:latin typeface="Arial"/>
                <a:cs typeface="Arial"/>
              </a:rPr>
              <a:t> </a:t>
            </a:r>
            <a:r>
              <a:rPr lang="en-US" sz="1600" b="1" dirty="0">
                <a:latin typeface="Arial"/>
                <a:cs typeface="Arial"/>
              </a:rPr>
              <a:t>banking</a:t>
            </a:r>
            <a:r>
              <a:rPr lang="en-US" sz="1600" b="1" spc="-35" dirty="0">
                <a:latin typeface="Arial"/>
                <a:cs typeface="Arial"/>
              </a:rPr>
              <a:t> </a:t>
            </a:r>
            <a:r>
              <a:rPr lang="en-US" sz="1600" b="1" dirty="0">
                <a:latin typeface="Arial"/>
                <a:cs typeface="Arial"/>
              </a:rPr>
              <a:t>days.</a:t>
            </a:r>
            <a:endParaRPr lang="en-US" sz="1600" dirty="0"/>
          </a:p>
        </p:txBody>
      </p:sp>
      <p:sp>
        <p:nvSpPr>
          <p:cNvPr id="3" name="Title 2">
            <a:extLst>
              <a:ext uri="{FF2B5EF4-FFF2-40B4-BE49-F238E27FC236}">
                <a16:creationId xmlns:a16="http://schemas.microsoft.com/office/drawing/2014/main" id="{42B7591D-C07B-85F8-FB7C-328D5227B8E1}"/>
              </a:ext>
            </a:extLst>
          </p:cNvPr>
          <p:cNvSpPr>
            <a:spLocks noGrp="1"/>
          </p:cNvSpPr>
          <p:nvPr>
            <p:ph type="title"/>
          </p:nvPr>
        </p:nvSpPr>
        <p:spPr/>
        <p:txBody>
          <a:bodyPr>
            <a:normAutofit/>
          </a:bodyPr>
          <a:lstStyle/>
          <a:p>
            <a:r>
              <a:rPr lang="en-US" sz="2200" dirty="0"/>
              <a:t>Returns</a:t>
            </a:r>
            <a:r>
              <a:rPr lang="en-US" sz="2200" spc="-45" dirty="0"/>
              <a:t> </a:t>
            </a:r>
            <a:r>
              <a:rPr lang="en-US" sz="2200" dirty="0"/>
              <a:t>and</a:t>
            </a:r>
            <a:r>
              <a:rPr lang="en-US" sz="2200" spc="-20" dirty="0"/>
              <a:t> </a:t>
            </a:r>
            <a:r>
              <a:rPr lang="en-US" sz="2200" dirty="0"/>
              <a:t>Notifications</a:t>
            </a:r>
            <a:r>
              <a:rPr lang="en-US" sz="2200" spc="-55" dirty="0"/>
              <a:t> </a:t>
            </a:r>
            <a:r>
              <a:rPr lang="en-US" sz="2200" dirty="0"/>
              <a:t>of</a:t>
            </a:r>
            <a:r>
              <a:rPr lang="en-US" sz="2200" spc="-35" dirty="0"/>
              <a:t> </a:t>
            </a:r>
            <a:r>
              <a:rPr lang="en-US" sz="2200" spc="-10" dirty="0"/>
              <a:t>Change</a:t>
            </a:r>
            <a:endParaRPr lang="en-US" sz="2200" dirty="0"/>
          </a:p>
        </p:txBody>
      </p:sp>
      <p:sp>
        <p:nvSpPr>
          <p:cNvPr id="4" name="object 6">
            <a:extLst>
              <a:ext uri="{FF2B5EF4-FFF2-40B4-BE49-F238E27FC236}">
                <a16:creationId xmlns:a16="http://schemas.microsoft.com/office/drawing/2014/main" id="{E8F7E13F-E661-944F-0450-422ED352297F}"/>
              </a:ext>
            </a:extLst>
          </p:cNvPr>
          <p:cNvSpPr/>
          <p:nvPr/>
        </p:nvSpPr>
        <p:spPr>
          <a:xfrm>
            <a:off x="1214473" y="4691154"/>
            <a:ext cx="443865" cy="481965"/>
          </a:xfrm>
          <a:custGeom>
            <a:avLst/>
            <a:gdLst/>
            <a:ahLst/>
            <a:cxnLst/>
            <a:rect l="l" t="t" r="r" b="b"/>
            <a:pathLst>
              <a:path w="443865" h="481964">
                <a:moveTo>
                  <a:pt x="221741" y="0"/>
                </a:moveTo>
                <a:lnTo>
                  <a:pt x="221741" y="120396"/>
                </a:lnTo>
                <a:lnTo>
                  <a:pt x="0" y="120396"/>
                </a:lnTo>
                <a:lnTo>
                  <a:pt x="0" y="361188"/>
                </a:lnTo>
                <a:lnTo>
                  <a:pt x="221741" y="361188"/>
                </a:lnTo>
                <a:lnTo>
                  <a:pt x="221741" y="481583"/>
                </a:lnTo>
                <a:lnTo>
                  <a:pt x="443484" y="240791"/>
                </a:lnTo>
                <a:lnTo>
                  <a:pt x="221741" y="0"/>
                </a:lnTo>
                <a:close/>
              </a:path>
            </a:pathLst>
          </a:custGeom>
          <a:solidFill>
            <a:srgbClr val="006FC0"/>
          </a:solidFill>
        </p:spPr>
        <p:txBody>
          <a:bodyPr wrap="square" lIns="0" tIns="0" rIns="0" bIns="0" rtlCol="0"/>
          <a:lstStyle/>
          <a:p>
            <a:endParaRPr dirty="0"/>
          </a:p>
        </p:txBody>
      </p:sp>
      <p:grpSp>
        <p:nvGrpSpPr>
          <p:cNvPr id="12" name="object 5">
            <a:extLst>
              <a:ext uri="{FF2B5EF4-FFF2-40B4-BE49-F238E27FC236}">
                <a16:creationId xmlns:a16="http://schemas.microsoft.com/office/drawing/2014/main" id="{4C6F7B6E-EDB5-7990-E579-2C5B330C2306}"/>
              </a:ext>
            </a:extLst>
          </p:cNvPr>
          <p:cNvGrpSpPr/>
          <p:nvPr/>
        </p:nvGrpSpPr>
        <p:grpSpPr>
          <a:xfrm>
            <a:off x="3487348" y="5315826"/>
            <a:ext cx="5217304" cy="906780"/>
            <a:chOff x="2787395" y="4899659"/>
            <a:chExt cx="3671570" cy="906780"/>
          </a:xfrm>
          <a:noFill/>
        </p:grpSpPr>
        <p:sp>
          <p:nvSpPr>
            <p:cNvPr id="13" name="object 6">
              <a:extLst>
                <a:ext uri="{FF2B5EF4-FFF2-40B4-BE49-F238E27FC236}">
                  <a16:creationId xmlns:a16="http://schemas.microsoft.com/office/drawing/2014/main" id="{902BEF1C-D6ED-B31E-5D28-1CB91A2AC6E0}"/>
                </a:ext>
              </a:extLst>
            </p:cNvPr>
            <p:cNvSpPr/>
            <p:nvPr/>
          </p:nvSpPr>
          <p:spPr>
            <a:xfrm>
              <a:off x="2800349" y="4912613"/>
              <a:ext cx="3645535" cy="881380"/>
            </a:xfrm>
            <a:custGeom>
              <a:avLst/>
              <a:gdLst/>
              <a:ahLst/>
              <a:cxnLst/>
              <a:rect l="l" t="t" r="r" b="b"/>
              <a:pathLst>
                <a:path w="3645535" h="881379">
                  <a:moveTo>
                    <a:pt x="3557270" y="0"/>
                  </a:moveTo>
                  <a:lnTo>
                    <a:pt x="88137" y="0"/>
                  </a:lnTo>
                  <a:lnTo>
                    <a:pt x="53846" y="6931"/>
                  </a:lnTo>
                  <a:lnTo>
                    <a:pt x="25828" y="25828"/>
                  </a:lnTo>
                  <a:lnTo>
                    <a:pt x="6931" y="53846"/>
                  </a:lnTo>
                  <a:lnTo>
                    <a:pt x="0" y="88137"/>
                  </a:lnTo>
                  <a:lnTo>
                    <a:pt x="0" y="792784"/>
                  </a:lnTo>
                  <a:lnTo>
                    <a:pt x="6931" y="827074"/>
                  </a:lnTo>
                  <a:lnTo>
                    <a:pt x="25828" y="855073"/>
                  </a:lnTo>
                  <a:lnTo>
                    <a:pt x="53846" y="873950"/>
                  </a:lnTo>
                  <a:lnTo>
                    <a:pt x="88137" y="880872"/>
                  </a:lnTo>
                  <a:lnTo>
                    <a:pt x="3557270" y="880872"/>
                  </a:lnTo>
                  <a:lnTo>
                    <a:pt x="3591561" y="873950"/>
                  </a:lnTo>
                  <a:lnTo>
                    <a:pt x="3619579" y="855073"/>
                  </a:lnTo>
                  <a:lnTo>
                    <a:pt x="3638476" y="827074"/>
                  </a:lnTo>
                  <a:lnTo>
                    <a:pt x="3645408" y="792784"/>
                  </a:lnTo>
                  <a:lnTo>
                    <a:pt x="3645408" y="88137"/>
                  </a:lnTo>
                  <a:lnTo>
                    <a:pt x="3638476" y="53846"/>
                  </a:lnTo>
                  <a:lnTo>
                    <a:pt x="3619579" y="25828"/>
                  </a:lnTo>
                  <a:lnTo>
                    <a:pt x="3591561" y="6931"/>
                  </a:lnTo>
                  <a:lnTo>
                    <a:pt x="3557270" y="0"/>
                  </a:lnTo>
                  <a:close/>
                </a:path>
              </a:pathLst>
            </a:custGeom>
            <a:grpFill/>
            <a:ln>
              <a:solidFill>
                <a:srgbClr val="43B02A"/>
              </a:solidFill>
            </a:ln>
          </p:spPr>
          <p:txBody>
            <a:bodyPr wrap="square" lIns="0" tIns="0" rIns="0" bIns="0" rtlCol="0"/>
            <a:lstStyle/>
            <a:p>
              <a:endParaRPr dirty="0"/>
            </a:p>
          </p:txBody>
        </p:sp>
        <p:sp>
          <p:nvSpPr>
            <p:cNvPr id="14" name="object 7">
              <a:extLst>
                <a:ext uri="{FF2B5EF4-FFF2-40B4-BE49-F238E27FC236}">
                  <a16:creationId xmlns:a16="http://schemas.microsoft.com/office/drawing/2014/main" id="{2F7A5147-DF38-A416-F86E-9B9101118C0E}"/>
                </a:ext>
              </a:extLst>
            </p:cNvPr>
            <p:cNvSpPr/>
            <p:nvPr/>
          </p:nvSpPr>
          <p:spPr>
            <a:xfrm>
              <a:off x="2800349" y="4912613"/>
              <a:ext cx="3645535" cy="881380"/>
            </a:xfrm>
            <a:custGeom>
              <a:avLst/>
              <a:gdLst/>
              <a:ahLst/>
              <a:cxnLst/>
              <a:rect l="l" t="t" r="r" b="b"/>
              <a:pathLst>
                <a:path w="3645535" h="881379">
                  <a:moveTo>
                    <a:pt x="0" y="88137"/>
                  </a:moveTo>
                  <a:lnTo>
                    <a:pt x="6931" y="53846"/>
                  </a:lnTo>
                  <a:lnTo>
                    <a:pt x="25828" y="25828"/>
                  </a:lnTo>
                  <a:lnTo>
                    <a:pt x="53846" y="6931"/>
                  </a:lnTo>
                  <a:lnTo>
                    <a:pt x="88137" y="0"/>
                  </a:lnTo>
                  <a:lnTo>
                    <a:pt x="3557270" y="0"/>
                  </a:lnTo>
                  <a:lnTo>
                    <a:pt x="3591561" y="6931"/>
                  </a:lnTo>
                  <a:lnTo>
                    <a:pt x="3619579" y="25828"/>
                  </a:lnTo>
                  <a:lnTo>
                    <a:pt x="3638476" y="53846"/>
                  </a:lnTo>
                  <a:lnTo>
                    <a:pt x="3645408" y="88137"/>
                  </a:lnTo>
                  <a:lnTo>
                    <a:pt x="3645408" y="792784"/>
                  </a:lnTo>
                  <a:lnTo>
                    <a:pt x="3638476" y="827074"/>
                  </a:lnTo>
                  <a:lnTo>
                    <a:pt x="3619579" y="855073"/>
                  </a:lnTo>
                  <a:lnTo>
                    <a:pt x="3591561" y="873950"/>
                  </a:lnTo>
                  <a:lnTo>
                    <a:pt x="3557270" y="880872"/>
                  </a:lnTo>
                  <a:lnTo>
                    <a:pt x="88137" y="880872"/>
                  </a:lnTo>
                  <a:lnTo>
                    <a:pt x="53846" y="873950"/>
                  </a:lnTo>
                  <a:lnTo>
                    <a:pt x="25828" y="855073"/>
                  </a:lnTo>
                  <a:lnTo>
                    <a:pt x="6931" y="827074"/>
                  </a:lnTo>
                  <a:lnTo>
                    <a:pt x="0" y="792784"/>
                  </a:lnTo>
                  <a:lnTo>
                    <a:pt x="0" y="88137"/>
                  </a:lnTo>
                  <a:close/>
                </a:path>
              </a:pathLst>
            </a:custGeom>
            <a:grpFill/>
            <a:ln w="25908">
              <a:solidFill>
                <a:srgbClr val="43B02A"/>
              </a:solidFill>
            </a:ln>
          </p:spPr>
          <p:txBody>
            <a:bodyPr wrap="square" lIns="0" tIns="0" rIns="0" bIns="0" rtlCol="0"/>
            <a:lstStyle/>
            <a:p>
              <a:endParaRPr dirty="0"/>
            </a:p>
          </p:txBody>
        </p:sp>
      </p:grpSp>
      <p:sp>
        <p:nvSpPr>
          <p:cNvPr id="15" name="object 8">
            <a:extLst>
              <a:ext uri="{FF2B5EF4-FFF2-40B4-BE49-F238E27FC236}">
                <a16:creationId xmlns:a16="http://schemas.microsoft.com/office/drawing/2014/main" id="{81EF38F0-211C-07AB-F54D-5F24C3101AFD}"/>
              </a:ext>
            </a:extLst>
          </p:cNvPr>
          <p:cNvSpPr txBox="1"/>
          <p:nvPr/>
        </p:nvSpPr>
        <p:spPr>
          <a:xfrm>
            <a:off x="3505755" y="5525813"/>
            <a:ext cx="5180307" cy="487313"/>
          </a:xfrm>
          <a:prstGeom prst="rect">
            <a:avLst/>
          </a:prstGeom>
        </p:spPr>
        <p:txBody>
          <a:bodyPr vert="horz" wrap="square" lIns="0" tIns="38100" rIns="0" bIns="0" rtlCol="0">
            <a:spAutoFit/>
          </a:bodyPr>
          <a:lstStyle/>
          <a:p>
            <a:pPr marL="12065" marR="5080" algn="ctr">
              <a:lnSpc>
                <a:spcPts val="1620"/>
              </a:lnSpc>
              <a:spcBef>
                <a:spcPts val="300"/>
              </a:spcBef>
            </a:pPr>
            <a:r>
              <a:rPr sz="1500" b="1" dirty="0">
                <a:solidFill>
                  <a:schemeClr val="tx1">
                    <a:lumMod val="85000"/>
                    <a:lumOff val="15000"/>
                  </a:schemeClr>
                </a:solidFill>
                <a:latin typeface="Arial"/>
                <a:cs typeface="Arial"/>
              </a:rPr>
              <a:t>ACH</a:t>
            </a:r>
            <a:r>
              <a:rPr sz="1500" b="1" spc="-1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Rule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Books</a:t>
            </a:r>
            <a:r>
              <a:rPr sz="1500" b="1" spc="-5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are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available</a:t>
            </a:r>
            <a:r>
              <a:rPr sz="1500" b="1" spc="-45" dirty="0">
                <a:solidFill>
                  <a:schemeClr val="tx1">
                    <a:lumMod val="85000"/>
                    <a:lumOff val="15000"/>
                  </a:schemeClr>
                </a:solidFill>
                <a:latin typeface="Arial"/>
                <a:cs typeface="Arial"/>
              </a:rPr>
              <a:t> </a:t>
            </a:r>
            <a:r>
              <a:rPr sz="1500" b="1" spc="-25" dirty="0">
                <a:solidFill>
                  <a:schemeClr val="tx1">
                    <a:lumMod val="85000"/>
                    <a:lumOff val="15000"/>
                  </a:schemeClr>
                </a:solidFill>
                <a:latin typeface="Arial"/>
                <a:cs typeface="Arial"/>
              </a:rPr>
              <a:t>for </a:t>
            </a:r>
            <a:r>
              <a:rPr sz="1500" b="1" dirty="0">
                <a:solidFill>
                  <a:schemeClr val="tx1">
                    <a:lumMod val="85000"/>
                    <a:lumOff val="15000"/>
                  </a:schemeClr>
                </a:solidFill>
                <a:latin typeface="Arial"/>
                <a:cs typeface="Arial"/>
              </a:rPr>
              <a:t>purchase</a:t>
            </a:r>
            <a:r>
              <a:rPr sz="1500" b="1" spc="-4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by</a:t>
            </a:r>
            <a:r>
              <a:rPr sz="1500" b="1" spc="-40" dirty="0">
                <a:solidFill>
                  <a:schemeClr val="tx1">
                    <a:lumMod val="85000"/>
                    <a:lumOff val="15000"/>
                  </a:schemeClr>
                </a:solidFill>
                <a:latin typeface="Arial"/>
                <a:cs typeface="Arial"/>
              </a:rPr>
              <a:t> </a:t>
            </a:r>
            <a:r>
              <a:rPr sz="1500" b="1" spc="-10" dirty="0">
                <a:solidFill>
                  <a:schemeClr val="tx1">
                    <a:lumMod val="85000"/>
                    <a:lumOff val="15000"/>
                  </a:schemeClr>
                </a:solidFill>
                <a:latin typeface="Arial"/>
                <a:cs typeface="Arial"/>
              </a:rPr>
              <a:t>visiting</a:t>
            </a:r>
            <a:endParaRPr lang="en-US" sz="1500" b="1" spc="-10" dirty="0">
              <a:solidFill>
                <a:schemeClr val="tx1">
                  <a:lumMod val="85000"/>
                  <a:lumOff val="15000"/>
                </a:schemeClr>
              </a:solidFill>
              <a:latin typeface="Arial"/>
              <a:cs typeface="Arial"/>
            </a:endParaRPr>
          </a:p>
          <a:p>
            <a:pPr marL="12065" marR="5080" algn="ctr">
              <a:lnSpc>
                <a:spcPts val="1620"/>
              </a:lnSpc>
              <a:spcBef>
                <a:spcPts val="300"/>
              </a:spcBef>
            </a:pPr>
            <a:r>
              <a:rPr sz="1500" b="1" spc="-10" dirty="0">
                <a:solidFill>
                  <a:schemeClr val="tx1">
                    <a:lumMod val="85000"/>
                    <a:lumOff val="15000"/>
                  </a:schemeClr>
                </a:solidFill>
                <a:latin typeface="Arial"/>
                <a:cs typeface="Arial"/>
              </a:rPr>
              <a:t> </a:t>
            </a:r>
            <a:r>
              <a:rPr sz="1500" b="1" u="sng" spc="-10" dirty="0">
                <a:solidFill>
                  <a:srgbClr val="005699"/>
                </a:solidFill>
                <a:uFill>
                  <a:solidFill>
                    <a:srgbClr val="005699"/>
                  </a:solidFill>
                </a:uFill>
                <a:latin typeface="Arial"/>
                <a:cs typeface="Arial"/>
                <a:hlinkClick r:id="rId2"/>
              </a:rPr>
              <a:t>https://www.nacha.org/store</a:t>
            </a:r>
            <a:endParaRPr sz="1500" dirty="0">
              <a:latin typeface="Arial"/>
              <a:cs typeface="Arial"/>
            </a:endParaRPr>
          </a:p>
        </p:txBody>
      </p:sp>
    </p:spTree>
    <p:extLst>
      <p:ext uri="{BB962C8B-B14F-4D97-AF65-F5344CB8AC3E}">
        <p14:creationId xmlns:p14="http://schemas.microsoft.com/office/powerpoint/2010/main" val="3592148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DA63D4-A56A-5D3A-C251-DB20F0AE58B7}"/>
              </a:ext>
            </a:extLst>
          </p:cNvPr>
          <p:cNvSpPr>
            <a:spLocks noGrp="1"/>
          </p:cNvSpPr>
          <p:nvPr>
            <p:ph idx="1"/>
          </p:nvPr>
        </p:nvSpPr>
        <p:spPr>
          <a:xfrm>
            <a:off x="1319918" y="1962358"/>
            <a:ext cx="10515600" cy="4351338"/>
          </a:xfrm>
        </p:spPr>
        <p:txBody>
          <a:bodyPr>
            <a:normAutofit/>
          </a:bodyPr>
          <a:lstStyle/>
          <a:p>
            <a:pPr marL="0" indent="0">
              <a:lnSpc>
                <a:spcPts val="1920"/>
              </a:lnSpc>
              <a:spcBef>
                <a:spcPts val="95"/>
              </a:spcBef>
              <a:buNone/>
            </a:pPr>
            <a:r>
              <a:rPr lang="en-US" sz="1900" b="1" dirty="0">
                <a:latin typeface="Arial"/>
                <a:cs typeface="Arial"/>
              </a:rPr>
              <a:t>3</a:t>
            </a:r>
            <a:r>
              <a:rPr lang="en-US" sz="1900" b="1" spc="-30" dirty="0">
                <a:latin typeface="Arial"/>
                <a:cs typeface="Arial"/>
              </a:rPr>
              <a:t> </a:t>
            </a:r>
            <a:r>
              <a:rPr lang="en-US" sz="1900" b="1" dirty="0">
                <a:latin typeface="Arial"/>
                <a:cs typeface="Arial"/>
              </a:rPr>
              <a:t>Classes</a:t>
            </a:r>
            <a:r>
              <a:rPr lang="en-US" sz="1900" b="1" spc="-25" dirty="0">
                <a:latin typeface="Arial"/>
                <a:cs typeface="Arial"/>
              </a:rPr>
              <a:t> </a:t>
            </a:r>
            <a:r>
              <a:rPr lang="en-US" sz="1900" b="1" dirty="0">
                <a:latin typeface="Arial"/>
                <a:cs typeface="Arial"/>
              </a:rPr>
              <a:t>of</a:t>
            </a:r>
            <a:r>
              <a:rPr lang="en-US" sz="1900" b="1" spc="-20" dirty="0">
                <a:latin typeface="Arial"/>
                <a:cs typeface="Arial"/>
              </a:rPr>
              <a:t> </a:t>
            </a:r>
            <a:r>
              <a:rPr lang="en-US" sz="1900" b="1" dirty="0">
                <a:latin typeface="Arial"/>
                <a:cs typeface="Arial"/>
              </a:rPr>
              <a:t>Rules</a:t>
            </a:r>
            <a:r>
              <a:rPr lang="en-US" sz="1900" b="1" spc="-25" dirty="0">
                <a:latin typeface="Arial"/>
                <a:cs typeface="Arial"/>
              </a:rPr>
              <a:t> </a:t>
            </a:r>
            <a:r>
              <a:rPr lang="en-US" sz="1900" b="1" spc="-10" dirty="0">
                <a:latin typeface="Arial"/>
                <a:cs typeface="Arial"/>
              </a:rPr>
              <a:t>Violations</a:t>
            </a:r>
            <a:endParaRPr lang="en-US" sz="1900" dirty="0">
              <a:latin typeface="Arial"/>
              <a:cs typeface="Arial"/>
            </a:endParaRPr>
          </a:p>
          <a:p>
            <a:pPr marL="12700" indent="0">
              <a:lnSpc>
                <a:spcPts val="1680"/>
              </a:lnSpc>
              <a:buNone/>
              <a:tabLst>
                <a:tab pos="299085" algn="l"/>
              </a:tabLst>
            </a:pPr>
            <a:r>
              <a:rPr lang="en-US" b="1" dirty="0">
                <a:latin typeface="Arial"/>
                <a:cs typeface="Arial"/>
              </a:rPr>
              <a:t>Class</a:t>
            </a:r>
            <a:r>
              <a:rPr lang="en-US" b="1" spc="-20" dirty="0">
                <a:latin typeface="Arial"/>
                <a:cs typeface="Arial"/>
              </a:rPr>
              <a:t> </a:t>
            </a:r>
            <a:r>
              <a:rPr lang="en-US" b="1" dirty="0">
                <a:latin typeface="Arial"/>
                <a:cs typeface="Arial"/>
              </a:rPr>
              <a:t>1</a:t>
            </a:r>
            <a:r>
              <a:rPr lang="en-US" b="1" spc="-10" dirty="0">
                <a:latin typeface="Arial"/>
                <a:cs typeface="Arial"/>
              </a:rPr>
              <a:t> Violation</a:t>
            </a:r>
            <a:r>
              <a:rPr lang="en-US" b="1" spc="-45" dirty="0">
                <a:latin typeface="Arial"/>
                <a:cs typeface="Arial"/>
              </a:rPr>
              <a:t> </a:t>
            </a:r>
            <a:r>
              <a:rPr lang="en-US" b="1" spc="-10" dirty="0">
                <a:latin typeface="Arial"/>
                <a:cs typeface="Arial"/>
              </a:rPr>
              <a:t>fines</a:t>
            </a:r>
            <a:endParaRPr lang="en-US" dirty="0">
              <a:latin typeface="Arial"/>
              <a:cs typeface="Arial"/>
            </a:endParaRPr>
          </a:p>
          <a:p>
            <a:pPr marL="756285" lvl="1" indent="-286385">
              <a:lnSpc>
                <a:spcPct val="100000"/>
              </a:lnSpc>
              <a:buFont typeface="Arial"/>
              <a:buChar char="•"/>
              <a:tabLst>
                <a:tab pos="756285" algn="l"/>
              </a:tabLst>
            </a:pPr>
            <a:r>
              <a:rPr lang="en-US" sz="1200" dirty="0">
                <a:latin typeface="Arial"/>
                <a:cs typeface="Arial"/>
              </a:rPr>
              <a:t>First</a:t>
            </a:r>
            <a:r>
              <a:rPr lang="en-US" sz="1200" spc="-45" dirty="0">
                <a:latin typeface="Arial"/>
                <a:cs typeface="Arial"/>
              </a:rPr>
              <a:t> </a:t>
            </a:r>
            <a:r>
              <a:rPr lang="en-US" sz="1200" dirty="0">
                <a:latin typeface="Arial"/>
                <a:cs typeface="Arial"/>
              </a:rPr>
              <a:t>recurrence</a:t>
            </a:r>
            <a:r>
              <a:rPr lang="en-US" sz="1200" spc="-40" dirty="0">
                <a:latin typeface="Arial"/>
                <a:cs typeface="Arial"/>
              </a:rPr>
              <a:t> </a:t>
            </a:r>
            <a:r>
              <a:rPr lang="en-US" sz="1200" dirty="0">
                <a:latin typeface="Arial"/>
                <a:cs typeface="Arial"/>
              </a:rPr>
              <a:t>–</a:t>
            </a:r>
            <a:r>
              <a:rPr lang="en-US" sz="1200" spc="-20" dirty="0">
                <a:latin typeface="Arial"/>
                <a:cs typeface="Arial"/>
              </a:rPr>
              <a:t> </a:t>
            </a:r>
            <a:r>
              <a:rPr lang="en-US" sz="1200" dirty="0">
                <a:latin typeface="Arial"/>
                <a:cs typeface="Arial"/>
              </a:rPr>
              <a:t>Up</a:t>
            </a:r>
            <a:r>
              <a:rPr lang="en-US" sz="1200" spc="-25" dirty="0">
                <a:latin typeface="Arial"/>
                <a:cs typeface="Arial"/>
              </a:rPr>
              <a:t> </a:t>
            </a:r>
            <a:r>
              <a:rPr lang="en-US" sz="1200" dirty="0">
                <a:latin typeface="Arial"/>
                <a:cs typeface="Arial"/>
              </a:rPr>
              <a:t>to</a:t>
            </a:r>
            <a:r>
              <a:rPr lang="en-US" sz="1200" spc="-25" dirty="0">
                <a:latin typeface="Arial"/>
                <a:cs typeface="Arial"/>
              </a:rPr>
              <a:t> </a:t>
            </a:r>
            <a:r>
              <a:rPr lang="en-US" sz="1200" spc="-10" dirty="0">
                <a:latin typeface="Arial"/>
                <a:cs typeface="Arial"/>
              </a:rPr>
              <a:t>$1,000.00</a:t>
            </a:r>
            <a:endParaRPr lang="en-US" sz="1200" dirty="0">
              <a:latin typeface="Arial"/>
              <a:cs typeface="Arial"/>
            </a:endParaRPr>
          </a:p>
          <a:p>
            <a:pPr marL="756285" lvl="1" indent="-286385">
              <a:lnSpc>
                <a:spcPct val="100000"/>
              </a:lnSpc>
              <a:buFont typeface="Arial"/>
              <a:buChar char="•"/>
              <a:tabLst>
                <a:tab pos="756285" algn="l"/>
              </a:tabLst>
            </a:pPr>
            <a:r>
              <a:rPr lang="en-US" sz="1200" dirty="0">
                <a:latin typeface="Arial"/>
                <a:cs typeface="Arial"/>
              </a:rPr>
              <a:t>Second</a:t>
            </a:r>
            <a:r>
              <a:rPr lang="en-US" sz="1200" spc="-40" dirty="0">
                <a:latin typeface="Arial"/>
                <a:cs typeface="Arial"/>
              </a:rPr>
              <a:t> </a:t>
            </a:r>
            <a:r>
              <a:rPr lang="en-US" sz="1200" dirty="0">
                <a:latin typeface="Arial"/>
                <a:cs typeface="Arial"/>
              </a:rPr>
              <a:t>recurrence</a:t>
            </a:r>
            <a:r>
              <a:rPr lang="en-US" sz="1200" spc="-55" dirty="0">
                <a:latin typeface="Arial"/>
                <a:cs typeface="Arial"/>
              </a:rPr>
              <a:t> </a:t>
            </a:r>
            <a:r>
              <a:rPr lang="en-US" sz="1200" dirty="0">
                <a:latin typeface="Arial"/>
                <a:cs typeface="Arial"/>
              </a:rPr>
              <a:t>–</a:t>
            </a:r>
            <a:r>
              <a:rPr lang="en-US" sz="1200" spc="-25" dirty="0">
                <a:latin typeface="Arial"/>
                <a:cs typeface="Arial"/>
              </a:rPr>
              <a:t> </a:t>
            </a:r>
            <a:r>
              <a:rPr lang="en-US" sz="1200" dirty="0">
                <a:latin typeface="Arial"/>
                <a:cs typeface="Arial"/>
              </a:rPr>
              <a:t>Up</a:t>
            </a:r>
            <a:r>
              <a:rPr lang="en-US" sz="1200" spc="-15" dirty="0">
                <a:latin typeface="Arial"/>
                <a:cs typeface="Arial"/>
              </a:rPr>
              <a:t> </a:t>
            </a:r>
            <a:r>
              <a:rPr lang="en-US" sz="1200" dirty="0">
                <a:latin typeface="Arial"/>
                <a:cs typeface="Arial"/>
              </a:rPr>
              <a:t>to</a:t>
            </a:r>
            <a:r>
              <a:rPr lang="en-US" sz="1200" spc="-25" dirty="0">
                <a:latin typeface="Arial"/>
                <a:cs typeface="Arial"/>
              </a:rPr>
              <a:t> </a:t>
            </a:r>
            <a:r>
              <a:rPr lang="en-US" sz="1200" spc="-10" dirty="0">
                <a:latin typeface="Arial"/>
                <a:cs typeface="Arial"/>
              </a:rPr>
              <a:t>$2,500.00</a:t>
            </a:r>
            <a:endParaRPr lang="en-US" sz="1200" dirty="0">
              <a:latin typeface="Arial"/>
              <a:cs typeface="Arial"/>
            </a:endParaRPr>
          </a:p>
          <a:p>
            <a:pPr marL="756285" lvl="1" indent="-286385">
              <a:lnSpc>
                <a:spcPct val="100000"/>
              </a:lnSpc>
              <a:buFont typeface="Arial"/>
              <a:buChar char="•"/>
              <a:tabLst>
                <a:tab pos="756285" algn="l"/>
              </a:tabLst>
            </a:pPr>
            <a:r>
              <a:rPr lang="en-US" sz="1200" dirty="0">
                <a:latin typeface="Arial"/>
                <a:cs typeface="Arial"/>
              </a:rPr>
              <a:t>Third</a:t>
            </a:r>
            <a:r>
              <a:rPr lang="en-US" sz="1200" spc="-30" dirty="0">
                <a:latin typeface="Arial"/>
                <a:cs typeface="Arial"/>
              </a:rPr>
              <a:t> </a:t>
            </a:r>
            <a:r>
              <a:rPr lang="en-US" sz="1200" dirty="0">
                <a:latin typeface="Arial"/>
                <a:cs typeface="Arial"/>
              </a:rPr>
              <a:t>recurrence</a:t>
            </a:r>
            <a:r>
              <a:rPr lang="en-US" sz="1200" spc="-45" dirty="0">
                <a:latin typeface="Arial"/>
                <a:cs typeface="Arial"/>
              </a:rPr>
              <a:t> </a:t>
            </a:r>
            <a:r>
              <a:rPr lang="en-US" sz="1200" dirty="0">
                <a:latin typeface="Arial"/>
                <a:cs typeface="Arial"/>
              </a:rPr>
              <a:t>–</a:t>
            </a:r>
            <a:r>
              <a:rPr lang="en-US" sz="1200" spc="-15" dirty="0">
                <a:latin typeface="Arial"/>
                <a:cs typeface="Arial"/>
              </a:rPr>
              <a:t> </a:t>
            </a:r>
            <a:r>
              <a:rPr lang="en-US" sz="1200" dirty="0">
                <a:latin typeface="Arial"/>
                <a:cs typeface="Arial"/>
              </a:rPr>
              <a:t>Up</a:t>
            </a:r>
            <a:r>
              <a:rPr lang="en-US" sz="1200" spc="-5" dirty="0">
                <a:latin typeface="Arial"/>
                <a:cs typeface="Arial"/>
              </a:rPr>
              <a:t> </a:t>
            </a:r>
            <a:r>
              <a:rPr lang="en-US" sz="1200" dirty="0">
                <a:latin typeface="Arial"/>
                <a:cs typeface="Arial"/>
              </a:rPr>
              <a:t>to</a:t>
            </a:r>
            <a:r>
              <a:rPr lang="en-US" sz="1200" spc="-30" dirty="0">
                <a:latin typeface="Arial"/>
                <a:cs typeface="Arial"/>
              </a:rPr>
              <a:t> </a:t>
            </a:r>
            <a:r>
              <a:rPr lang="en-US" sz="1200" spc="-10" dirty="0">
                <a:latin typeface="Arial"/>
                <a:cs typeface="Arial"/>
              </a:rPr>
              <a:t>$5,000.00</a:t>
            </a:r>
            <a:endParaRPr lang="en-US" sz="1200" dirty="0">
              <a:latin typeface="Arial"/>
              <a:cs typeface="Arial"/>
            </a:endParaRPr>
          </a:p>
          <a:p>
            <a:pPr marL="12700" indent="0">
              <a:lnSpc>
                <a:spcPct val="100000"/>
              </a:lnSpc>
              <a:buNone/>
              <a:tabLst>
                <a:tab pos="299085" algn="l"/>
              </a:tabLst>
            </a:pPr>
            <a:r>
              <a:rPr lang="en-US" b="1" dirty="0">
                <a:latin typeface="Arial"/>
                <a:cs typeface="Arial"/>
              </a:rPr>
              <a:t>Class</a:t>
            </a:r>
            <a:r>
              <a:rPr lang="en-US" b="1" spc="-20" dirty="0">
                <a:latin typeface="Arial"/>
                <a:cs typeface="Arial"/>
              </a:rPr>
              <a:t> </a:t>
            </a:r>
            <a:r>
              <a:rPr lang="en-US" b="1" dirty="0">
                <a:latin typeface="Arial"/>
                <a:cs typeface="Arial"/>
              </a:rPr>
              <a:t>2</a:t>
            </a:r>
            <a:r>
              <a:rPr lang="en-US" b="1" spc="-10" dirty="0">
                <a:latin typeface="Arial"/>
                <a:cs typeface="Arial"/>
              </a:rPr>
              <a:t> Violation</a:t>
            </a:r>
            <a:r>
              <a:rPr lang="en-US" b="1" spc="-45" dirty="0">
                <a:latin typeface="Arial"/>
                <a:cs typeface="Arial"/>
              </a:rPr>
              <a:t> </a:t>
            </a:r>
            <a:r>
              <a:rPr lang="en-US" b="1" spc="-10" dirty="0">
                <a:latin typeface="Arial"/>
                <a:cs typeface="Arial"/>
              </a:rPr>
              <a:t>fines</a:t>
            </a:r>
            <a:endParaRPr lang="en-US" dirty="0">
              <a:latin typeface="Arial"/>
              <a:cs typeface="Arial"/>
            </a:endParaRPr>
          </a:p>
          <a:p>
            <a:pPr marL="756285" lvl="1" indent="-286385">
              <a:lnSpc>
                <a:spcPct val="100000"/>
              </a:lnSpc>
              <a:buFont typeface="Arial"/>
              <a:buChar char="•"/>
              <a:tabLst>
                <a:tab pos="756285" algn="l"/>
              </a:tabLst>
            </a:pPr>
            <a:r>
              <a:rPr lang="en-US" sz="1200" dirty="0">
                <a:latin typeface="Arial"/>
                <a:cs typeface="Arial"/>
              </a:rPr>
              <a:t>Up</a:t>
            </a:r>
            <a:r>
              <a:rPr lang="en-US" sz="1200" spc="-35" dirty="0">
                <a:latin typeface="Arial"/>
                <a:cs typeface="Arial"/>
              </a:rPr>
              <a:t> </a:t>
            </a:r>
            <a:r>
              <a:rPr lang="en-US" sz="1200" dirty="0">
                <a:latin typeface="Arial"/>
                <a:cs typeface="Arial"/>
              </a:rPr>
              <a:t>to</a:t>
            </a:r>
            <a:r>
              <a:rPr lang="en-US" sz="1200" spc="-25" dirty="0">
                <a:latin typeface="Arial"/>
                <a:cs typeface="Arial"/>
              </a:rPr>
              <a:t> </a:t>
            </a:r>
            <a:r>
              <a:rPr lang="en-US" sz="1200" dirty="0">
                <a:latin typeface="Arial"/>
                <a:cs typeface="Arial"/>
              </a:rPr>
              <a:t>$100,000.00</a:t>
            </a:r>
            <a:r>
              <a:rPr lang="en-US" sz="1200" spc="-55" dirty="0">
                <a:latin typeface="Arial"/>
                <a:cs typeface="Arial"/>
              </a:rPr>
              <a:t> </a:t>
            </a:r>
            <a:r>
              <a:rPr lang="en-US" sz="1200" dirty="0">
                <a:latin typeface="Arial"/>
                <a:cs typeface="Arial"/>
              </a:rPr>
              <a:t>per</a:t>
            </a:r>
            <a:r>
              <a:rPr lang="en-US" sz="1200" spc="-15" dirty="0">
                <a:latin typeface="Arial"/>
                <a:cs typeface="Arial"/>
              </a:rPr>
              <a:t> </a:t>
            </a:r>
            <a:r>
              <a:rPr lang="en-US" sz="1200" dirty="0">
                <a:latin typeface="Arial"/>
                <a:cs typeface="Arial"/>
              </a:rPr>
              <a:t>month</a:t>
            </a:r>
            <a:r>
              <a:rPr lang="en-US" sz="1200" spc="-40" dirty="0">
                <a:latin typeface="Arial"/>
                <a:cs typeface="Arial"/>
              </a:rPr>
              <a:t> </a:t>
            </a:r>
            <a:r>
              <a:rPr lang="en-US" sz="1200" dirty="0">
                <a:latin typeface="Arial"/>
                <a:cs typeface="Arial"/>
              </a:rPr>
              <a:t>until</a:t>
            </a:r>
            <a:r>
              <a:rPr lang="en-US" sz="1200" spc="-40" dirty="0">
                <a:latin typeface="Arial"/>
                <a:cs typeface="Arial"/>
              </a:rPr>
              <a:t> </a:t>
            </a:r>
            <a:r>
              <a:rPr lang="en-US" sz="1200" dirty="0">
                <a:latin typeface="Arial"/>
                <a:cs typeface="Arial"/>
              </a:rPr>
              <a:t>the</a:t>
            </a:r>
            <a:r>
              <a:rPr lang="en-US" sz="1200" spc="-25" dirty="0">
                <a:latin typeface="Arial"/>
                <a:cs typeface="Arial"/>
              </a:rPr>
              <a:t> </a:t>
            </a:r>
            <a:r>
              <a:rPr lang="en-US" sz="1200" dirty="0">
                <a:latin typeface="Arial"/>
                <a:cs typeface="Arial"/>
              </a:rPr>
              <a:t>issue</a:t>
            </a:r>
            <a:r>
              <a:rPr lang="en-US" sz="1200" spc="-40" dirty="0">
                <a:latin typeface="Arial"/>
                <a:cs typeface="Arial"/>
              </a:rPr>
              <a:t> </a:t>
            </a:r>
            <a:r>
              <a:rPr lang="en-US" sz="1200" dirty="0">
                <a:latin typeface="Arial"/>
                <a:cs typeface="Arial"/>
              </a:rPr>
              <a:t>is</a:t>
            </a:r>
            <a:r>
              <a:rPr lang="en-US" sz="1200" spc="-30" dirty="0">
                <a:latin typeface="Arial"/>
                <a:cs typeface="Arial"/>
              </a:rPr>
              <a:t> </a:t>
            </a:r>
            <a:r>
              <a:rPr lang="en-US" sz="1200" spc="-10" dirty="0">
                <a:latin typeface="Arial"/>
                <a:cs typeface="Arial"/>
              </a:rPr>
              <a:t>resolved</a:t>
            </a:r>
            <a:r>
              <a:rPr lang="en-US" sz="1300" spc="-10" dirty="0">
                <a:latin typeface="Arial"/>
                <a:cs typeface="Arial"/>
              </a:rPr>
              <a:t>.</a:t>
            </a:r>
            <a:endParaRPr lang="en-US" sz="1300" dirty="0">
              <a:latin typeface="Arial"/>
              <a:cs typeface="Arial"/>
            </a:endParaRPr>
          </a:p>
          <a:p>
            <a:pPr marL="12700" indent="0">
              <a:lnSpc>
                <a:spcPct val="100000"/>
              </a:lnSpc>
              <a:buNone/>
              <a:tabLst>
                <a:tab pos="299085" algn="l"/>
              </a:tabLst>
            </a:pPr>
            <a:r>
              <a:rPr lang="en-US" b="1" dirty="0">
                <a:latin typeface="Arial"/>
                <a:cs typeface="Arial"/>
              </a:rPr>
              <a:t>Class</a:t>
            </a:r>
            <a:r>
              <a:rPr lang="en-US" b="1" spc="-20" dirty="0">
                <a:latin typeface="Arial"/>
                <a:cs typeface="Arial"/>
              </a:rPr>
              <a:t> </a:t>
            </a:r>
            <a:r>
              <a:rPr lang="en-US" b="1" dirty="0">
                <a:latin typeface="Arial"/>
                <a:cs typeface="Arial"/>
              </a:rPr>
              <a:t>3</a:t>
            </a:r>
            <a:r>
              <a:rPr lang="en-US" b="1" spc="-10" dirty="0">
                <a:latin typeface="Arial"/>
                <a:cs typeface="Arial"/>
              </a:rPr>
              <a:t> Violation</a:t>
            </a:r>
            <a:r>
              <a:rPr lang="en-US" b="1" spc="-45" dirty="0">
                <a:latin typeface="Arial"/>
                <a:cs typeface="Arial"/>
              </a:rPr>
              <a:t> </a:t>
            </a:r>
            <a:r>
              <a:rPr lang="en-US" b="1" spc="-10" dirty="0">
                <a:latin typeface="Arial"/>
                <a:cs typeface="Arial"/>
              </a:rPr>
              <a:t>fines</a:t>
            </a:r>
            <a:endParaRPr lang="en-US" dirty="0">
              <a:latin typeface="Arial"/>
              <a:cs typeface="Arial"/>
            </a:endParaRPr>
          </a:p>
          <a:p>
            <a:pPr marL="756285" lvl="1" indent="-286385">
              <a:lnSpc>
                <a:spcPct val="100000"/>
              </a:lnSpc>
              <a:buFont typeface="Arial"/>
              <a:buChar char="•"/>
              <a:tabLst>
                <a:tab pos="756285" algn="l"/>
              </a:tabLst>
            </a:pPr>
            <a:r>
              <a:rPr lang="en-US" sz="1200" dirty="0">
                <a:latin typeface="Arial"/>
                <a:cs typeface="Arial"/>
              </a:rPr>
              <a:t>Up</a:t>
            </a:r>
            <a:r>
              <a:rPr lang="en-US" sz="1200" spc="-35" dirty="0">
                <a:latin typeface="Arial"/>
                <a:cs typeface="Arial"/>
              </a:rPr>
              <a:t> </a:t>
            </a:r>
            <a:r>
              <a:rPr lang="en-US" sz="1200" dirty="0">
                <a:latin typeface="Arial"/>
                <a:cs typeface="Arial"/>
              </a:rPr>
              <a:t>to</a:t>
            </a:r>
            <a:r>
              <a:rPr lang="en-US" sz="1200" spc="-25" dirty="0">
                <a:latin typeface="Arial"/>
                <a:cs typeface="Arial"/>
              </a:rPr>
              <a:t> </a:t>
            </a:r>
            <a:r>
              <a:rPr lang="en-US" sz="1200" dirty="0">
                <a:latin typeface="Arial"/>
                <a:cs typeface="Arial"/>
              </a:rPr>
              <a:t>$500,000.00</a:t>
            </a:r>
            <a:r>
              <a:rPr lang="en-US" sz="1200" spc="-55" dirty="0">
                <a:latin typeface="Arial"/>
                <a:cs typeface="Arial"/>
              </a:rPr>
              <a:t> </a:t>
            </a:r>
            <a:r>
              <a:rPr lang="en-US" sz="1200" dirty="0">
                <a:latin typeface="Arial"/>
                <a:cs typeface="Arial"/>
              </a:rPr>
              <a:t>per</a:t>
            </a:r>
            <a:r>
              <a:rPr lang="en-US" sz="1200" spc="-15" dirty="0">
                <a:latin typeface="Arial"/>
                <a:cs typeface="Arial"/>
              </a:rPr>
              <a:t> </a:t>
            </a:r>
            <a:r>
              <a:rPr lang="en-US" sz="1200" dirty="0">
                <a:latin typeface="Arial"/>
                <a:cs typeface="Arial"/>
              </a:rPr>
              <a:t>month</a:t>
            </a:r>
            <a:r>
              <a:rPr lang="en-US" sz="1200" spc="-40" dirty="0">
                <a:latin typeface="Arial"/>
                <a:cs typeface="Arial"/>
              </a:rPr>
              <a:t> </a:t>
            </a:r>
            <a:r>
              <a:rPr lang="en-US" sz="1200" dirty="0">
                <a:latin typeface="Arial"/>
                <a:cs typeface="Arial"/>
              </a:rPr>
              <a:t>until</a:t>
            </a:r>
            <a:r>
              <a:rPr lang="en-US" sz="1200" spc="-40" dirty="0">
                <a:latin typeface="Arial"/>
                <a:cs typeface="Arial"/>
              </a:rPr>
              <a:t> </a:t>
            </a:r>
            <a:r>
              <a:rPr lang="en-US" sz="1200" dirty="0">
                <a:latin typeface="Arial"/>
                <a:cs typeface="Arial"/>
              </a:rPr>
              <a:t>the</a:t>
            </a:r>
            <a:r>
              <a:rPr lang="en-US" sz="1200" spc="-25" dirty="0">
                <a:latin typeface="Arial"/>
                <a:cs typeface="Arial"/>
              </a:rPr>
              <a:t> </a:t>
            </a:r>
            <a:r>
              <a:rPr lang="en-US" sz="1200" dirty="0">
                <a:latin typeface="Arial"/>
                <a:cs typeface="Arial"/>
              </a:rPr>
              <a:t>issue</a:t>
            </a:r>
            <a:r>
              <a:rPr lang="en-US" sz="1200" spc="-40" dirty="0">
                <a:latin typeface="Arial"/>
                <a:cs typeface="Arial"/>
              </a:rPr>
              <a:t> </a:t>
            </a:r>
            <a:r>
              <a:rPr lang="en-US" sz="1200" dirty="0">
                <a:latin typeface="Arial"/>
                <a:cs typeface="Arial"/>
              </a:rPr>
              <a:t>is</a:t>
            </a:r>
            <a:r>
              <a:rPr lang="en-US" sz="1200" spc="-30" dirty="0">
                <a:latin typeface="Arial"/>
                <a:cs typeface="Arial"/>
              </a:rPr>
              <a:t> </a:t>
            </a:r>
            <a:r>
              <a:rPr lang="en-US" sz="1200" spc="-10" dirty="0">
                <a:latin typeface="Arial"/>
                <a:cs typeface="Arial"/>
              </a:rPr>
              <a:t>resolved.</a:t>
            </a:r>
            <a:endParaRPr lang="en-US" sz="1200" dirty="0">
              <a:latin typeface="Arial"/>
              <a:cs typeface="Arial"/>
            </a:endParaRPr>
          </a:p>
          <a:p>
            <a:pPr marL="0" indent="0">
              <a:lnSpc>
                <a:spcPts val="1920"/>
              </a:lnSpc>
              <a:buNone/>
            </a:pPr>
            <a:r>
              <a:rPr lang="en-US" b="1" dirty="0">
                <a:latin typeface="Arial"/>
                <a:cs typeface="Arial"/>
              </a:rPr>
              <a:t>Impact</a:t>
            </a:r>
            <a:r>
              <a:rPr lang="en-US" b="1" spc="-15" dirty="0">
                <a:latin typeface="Arial"/>
                <a:cs typeface="Arial"/>
              </a:rPr>
              <a:t> </a:t>
            </a:r>
            <a:r>
              <a:rPr lang="en-US" b="1" dirty="0">
                <a:latin typeface="Arial"/>
                <a:cs typeface="Arial"/>
              </a:rPr>
              <a:t>of</a:t>
            </a:r>
            <a:r>
              <a:rPr lang="en-US" b="1" spc="-45" dirty="0">
                <a:latin typeface="Arial"/>
                <a:cs typeface="Arial"/>
              </a:rPr>
              <a:t> </a:t>
            </a:r>
            <a:r>
              <a:rPr lang="en-US" b="1" dirty="0">
                <a:latin typeface="Arial"/>
                <a:cs typeface="Arial"/>
              </a:rPr>
              <a:t>Rules</a:t>
            </a:r>
            <a:r>
              <a:rPr lang="en-US" b="1" spc="-35" dirty="0">
                <a:latin typeface="Arial"/>
                <a:cs typeface="Arial"/>
              </a:rPr>
              <a:t> </a:t>
            </a:r>
            <a:r>
              <a:rPr lang="en-US" b="1" spc="-10" dirty="0">
                <a:latin typeface="Arial"/>
                <a:cs typeface="Arial"/>
              </a:rPr>
              <a:t>Violation</a:t>
            </a:r>
          </a:p>
          <a:p>
            <a:pPr marL="469900" lvl="1">
              <a:lnSpc>
                <a:spcPts val="1920"/>
              </a:lnSpc>
            </a:pPr>
            <a:r>
              <a:rPr lang="en-US" sz="1200" dirty="0">
                <a:latin typeface="Arial"/>
                <a:cs typeface="Arial"/>
              </a:rPr>
              <a:t>If</a:t>
            </a:r>
            <a:r>
              <a:rPr lang="en-US" sz="1200" spc="-45" dirty="0">
                <a:latin typeface="Arial"/>
                <a:cs typeface="Arial"/>
              </a:rPr>
              <a:t> </a:t>
            </a:r>
            <a:r>
              <a:rPr lang="en-US" sz="1200" dirty="0">
                <a:latin typeface="Arial"/>
                <a:cs typeface="Arial"/>
              </a:rPr>
              <a:t>you</a:t>
            </a:r>
            <a:r>
              <a:rPr lang="en-US" sz="1200" spc="5" dirty="0">
                <a:latin typeface="Arial"/>
                <a:cs typeface="Arial"/>
              </a:rPr>
              <a:t> </a:t>
            </a:r>
            <a:r>
              <a:rPr lang="en-US" sz="1200" dirty="0">
                <a:latin typeface="Arial"/>
                <a:cs typeface="Arial"/>
              </a:rPr>
              <a:t>continue</a:t>
            </a:r>
            <a:r>
              <a:rPr lang="en-US" sz="1200" spc="-65" dirty="0">
                <a:latin typeface="Arial"/>
                <a:cs typeface="Arial"/>
              </a:rPr>
              <a:t> </a:t>
            </a:r>
            <a:r>
              <a:rPr lang="en-US" sz="1200" dirty="0">
                <a:latin typeface="Arial"/>
                <a:cs typeface="Arial"/>
              </a:rPr>
              <a:t>to</a:t>
            </a:r>
            <a:r>
              <a:rPr lang="en-US" sz="1200" spc="-35" dirty="0">
                <a:latin typeface="Arial"/>
                <a:cs typeface="Arial"/>
              </a:rPr>
              <a:t> </a:t>
            </a:r>
            <a:r>
              <a:rPr lang="en-US" sz="1200" dirty="0">
                <a:latin typeface="Arial"/>
                <a:cs typeface="Arial"/>
              </a:rPr>
              <a:t>disregard</a:t>
            </a:r>
            <a:r>
              <a:rPr lang="en-US" sz="1200" spc="-70" dirty="0">
                <a:latin typeface="Arial"/>
                <a:cs typeface="Arial"/>
              </a:rPr>
              <a:t> </a:t>
            </a:r>
            <a:r>
              <a:rPr lang="en-US" sz="1200" dirty="0">
                <a:latin typeface="Arial"/>
                <a:cs typeface="Arial"/>
              </a:rPr>
              <a:t>a</a:t>
            </a:r>
            <a:r>
              <a:rPr lang="en-US" sz="1200" spc="-35" dirty="0">
                <a:latin typeface="Arial"/>
                <a:cs typeface="Arial"/>
              </a:rPr>
              <a:t> </a:t>
            </a:r>
            <a:r>
              <a:rPr lang="en-US" sz="1200" dirty="0">
                <a:latin typeface="Arial"/>
                <a:cs typeface="Arial"/>
              </a:rPr>
              <a:t>Rules</a:t>
            </a:r>
            <a:r>
              <a:rPr lang="en-US" sz="1200" spc="-45" dirty="0">
                <a:latin typeface="Arial"/>
                <a:cs typeface="Arial"/>
              </a:rPr>
              <a:t> </a:t>
            </a:r>
            <a:r>
              <a:rPr lang="en-US" sz="1200" spc="-10" dirty="0">
                <a:latin typeface="Arial"/>
                <a:cs typeface="Arial"/>
              </a:rPr>
              <a:t>Violation,</a:t>
            </a:r>
            <a:r>
              <a:rPr lang="en-US" sz="1200" spc="-70" dirty="0">
                <a:latin typeface="Arial"/>
                <a:cs typeface="Arial"/>
              </a:rPr>
              <a:t> </a:t>
            </a:r>
            <a:r>
              <a:rPr lang="en-US" sz="1200" dirty="0">
                <a:latin typeface="Arial"/>
                <a:cs typeface="Arial"/>
              </a:rPr>
              <a:t>your</a:t>
            </a:r>
            <a:r>
              <a:rPr lang="en-US" sz="1200" spc="-40" dirty="0">
                <a:latin typeface="Arial"/>
                <a:cs typeface="Arial"/>
              </a:rPr>
              <a:t> </a:t>
            </a:r>
            <a:r>
              <a:rPr lang="en-US" sz="1200" dirty="0">
                <a:latin typeface="Arial"/>
                <a:cs typeface="Arial"/>
              </a:rPr>
              <a:t>ACH</a:t>
            </a:r>
            <a:r>
              <a:rPr lang="en-US" sz="1200" spc="15" dirty="0">
                <a:latin typeface="Arial"/>
                <a:cs typeface="Arial"/>
              </a:rPr>
              <a:t> </a:t>
            </a:r>
            <a:r>
              <a:rPr lang="en-US" sz="1200" dirty="0">
                <a:latin typeface="Arial"/>
                <a:cs typeface="Arial"/>
              </a:rPr>
              <a:t>privileges</a:t>
            </a:r>
            <a:r>
              <a:rPr lang="en-US" sz="1200" spc="-65" dirty="0">
                <a:latin typeface="Arial"/>
                <a:cs typeface="Arial"/>
              </a:rPr>
              <a:t> </a:t>
            </a:r>
            <a:r>
              <a:rPr lang="en-US" sz="1200" dirty="0">
                <a:latin typeface="Arial"/>
                <a:cs typeface="Arial"/>
              </a:rPr>
              <a:t>may</a:t>
            </a:r>
            <a:r>
              <a:rPr lang="en-US" sz="1200" spc="-45" dirty="0">
                <a:latin typeface="Arial"/>
                <a:cs typeface="Arial"/>
              </a:rPr>
              <a:t> </a:t>
            </a:r>
            <a:r>
              <a:rPr lang="en-US" sz="1200" dirty="0">
                <a:latin typeface="Arial"/>
                <a:cs typeface="Arial"/>
              </a:rPr>
              <a:t>be</a:t>
            </a:r>
            <a:r>
              <a:rPr lang="en-US" sz="1200" spc="-35" dirty="0">
                <a:latin typeface="Arial"/>
                <a:cs typeface="Arial"/>
              </a:rPr>
              <a:t> </a:t>
            </a:r>
            <a:r>
              <a:rPr lang="en-US" sz="1200" spc="-10" dirty="0">
                <a:latin typeface="Arial"/>
                <a:cs typeface="Arial"/>
              </a:rPr>
              <a:t>suspended </a:t>
            </a:r>
            <a:r>
              <a:rPr lang="en-US" sz="1200" dirty="0">
                <a:latin typeface="Arial"/>
                <a:cs typeface="Arial"/>
              </a:rPr>
              <a:t>and/or</a:t>
            </a:r>
            <a:r>
              <a:rPr lang="en-US" sz="1200" spc="-65" dirty="0">
                <a:latin typeface="Arial"/>
                <a:cs typeface="Arial"/>
              </a:rPr>
              <a:t> </a:t>
            </a:r>
            <a:r>
              <a:rPr lang="en-US" sz="1200" dirty="0">
                <a:latin typeface="Arial"/>
                <a:cs typeface="Arial"/>
              </a:rPr>
              <a:t>your</a:t>
            </a:r>
            <a:r>
              <a:rPr lang="en-US" sz="1200" spc="10" dirty="0">
                <a:latin typeface="Arial"/>
                <a:cs typeface="Arial"/>
              </a:rPr>
              <a:t> </a:t>
            </a:r>
            <a:r>
              <a:rPr lang="en-US" sz="1200" dirty="0">
                <a:latin typeface="Arial"/>
                <a:cs typeface="Arial"/>
              </a:rPr>
              <a:t>company</a:t>
            </a:r>
            <a:r>
              <a:rPr lang="en-US" sz="1200" spc="-55" dirty="0">
                <a:latin typeface="Arial"/>
                <a:cs typeface="Arial"/>
              </a:rPr>
              <a:t> </a:t>
            </a:r>
            <a:r>
              <a:rPr lang="en-US" sz="1200" dirty="0">
                <a:latin typeface="Arial"/>
                <a:cs typeface="Arial"/>
              </a:rPr>
              <a:t>could</a:t>
            </a:r>
            <a:r>
              <a:rPr lang="en-US" sz="1200" spc="-65" dirty="0">
                <a:latin typeface="Arial"/>
                <a:cs typeface="Arial"/>
              </a:rPr>
              <a:t> </a:t>
            </a:r>
            <a:r>
              <a:rPr lang="en-US" sz="1200" dirty="0">
                <a:latin typeface="Arial"/>
                <a:cs typeface="Arial"/>
              </a:rPr>
              <a:t>be</a:t>
            </a:r>
            <a:r>
              <a:rPr lang="en-US" sz="1200" spc="-45" dirty="0">
                <a:latin typeface="Arial"/>
                <a:cs typeface="Arial"/>
              </a:rPr>
              <a:t> </a:t>
            </a:r>
            <a:r>
              <a:rPr lang="en-US" sz="1200" dirty="0">
                <a:latin typeface="Arial"/>
                <a:cs typeface="Arial"/>
              </a:rPr>
              <a:t>banned</a:t>
            </a:r>
            <a:r>
              <a:rPr lang="en-US" sz="1200" spc="-55" dirty="0">
                <a:latin typeface="Arial"/>
                <a:cs typeface="Arial"/>
              </a:rPr>
              <a:t> </a:t>
            </a:r>
            <a:r>
              <a:rPr lang="en-US" sz="1200" dirty="0">
                <a:latin typeface="Arial"/>
                <a:cs typeface="Arial"/>
              </a:rPr>
              <a:t>from</a:t>
            </a:r>
            <a:r>
              <a:rPr lang="en-US" sz="1200" spc="-50" dirty="0">
                <a:latin typeface="Arial"/>
                <a:cs typeface="Arial"/>
              </a:rPr>
              <a:t> </a:t>
            </a:r>
            <a:r>
              <a:rPr lang="en-US" sz="1200" dirty="0">
                <a:latin typeface="Arial"/>
                <a:cs typeface="Arial"/>
              </a:rPr>
              <a:t>utilizing</a:t>
            </a:r>
            <a:r>
              <a:rPr lang="en-US" sz="1200" spc="-80" dirty="0">
                <a:latin typeface="Arial"/>
                <a:cs typeface="Arial"/>
              </a:rPr>
              <a:t> </a:t>
            </a:r>
            <a:r>
              <a:rPr lang="en-US" sz="1200" dirty="0">
                <a:latin typeface="Arial"/>
                <a:cs typeface="Arial"/>
              </a:rPr>
              <a:t>the</a:t>
            </a:r>
            <a:r>
              <a:rPr lang="en-US" sz="1200" spc="-100" dirty="0">
                <a:latin typeface="Arial"/>
                <a:cs typeface="Arial"/>
              </a:rPr>
              <a:t> </a:t>
            </a:r>
            <a:r>
              <a:rPr lang="en-US" sz="1200" dirty="0">
                <a:latin typeface="Arial"/>
                <a:cs typeface="Arial"/>
              </a:rPr>
              <a:t>ACH</a:t>
            </a:r>
            <a:r>
              <a:rPr lang="en-US" sz="1200" spc="10" dirty="0">
                <a:latin typeface="Arial"/>
                <a:cs typeface="Arial"/>
              </a:rPr>
              <a:t> </a:t>
            </a:r>
            <a:r>
              <a:rPr lang="en-US" sz="1200" spc="-10" dirty="0">
                <a:latin typeface="Arial"/>
                <a:cs typeface="Arial"/>
              </a:rPr>
              <a:t>network.</a:t>
            </a:r>
            <a:endParaRPr lang="en-US" sz="1200" dirty="0">
              <a:latin typeface="Arial"/>
              <a:cs typeface="Arial"/>
            </a:endParaRPr>
          </a:p>
          <a:p>
            <a:pPr marL="12700" indent="0">
              <a:lnSpc>
                <a:spcPct val="100000"/>
              </a:lnSpc>
              <a:buClr>
                <a:srgbClr val="000000"/>
              </a:buClr>
              <a:buNone/>
              <a:tabLst>
                <a:tab pos="299085" algn="l"/>
              </a:tabLst>
            </a:pPr>
            <a:r>
              <a:rPr lang="en-US" sz="1400" b="1" u="sng" dirty="0">
                <a:solidFill>
                  <a:srgbClr val="005699"/>
                </a:solidFill>
                <a:uFill>
                  <a:solidFill>
                    <a:srgbClr val="005699"/>
                  </a:solidFill>
                </a:uFill>
                <a:latin typeface="Arial"/>
                <a:cs typeface="Arial"/>
                <a:hlinkClick r:id="rId2"/>
              </a:rPr>
              <a:t>National</a:t>
            </a:r>
            <a:r>
              <a:rPr lang="en-US" sz="1400" b="1" u="sng" spc="-60" dirty="0">
                <a:solidFill>
                  <a:srgbClr val="005699"/>
                </a:solidFill>
                <a:uFill>
                  <a:solidFill>
                    <a:srgbClr val="005699"/>
                  </a:solidFill>
                </a:uFill>
                <a:latin typeface="Arial"/>
                <a:cs typeface="Arial"/>
                <a:hlinkClick r:id="rId2"/>
              </a:rPr>
              <a:t> </a:t>
            </a:r>
            <a:r>
              <a:rPr lang="en-US" sz="1400" b="1" u="sng" dirty="0">
                <a:solidFill>
                  <a:srgbClr val="005699"/>
                </a:solidFill>
                <a:uFill>
                  <a:solidFill>
                    <a:srgbClr val="005699"/>
                  </a:solidFill>
                </a:uFill>
                <a:latin typeface="Arial"/>
                <a:cs typeface="Arial"/>
                <a:hlinkClick r:id="rId2"/>
              </a:rPr>
              <a:t>System</a:t>
            </a:r>
            <a:r>
              <a:rPr lang="en-US" sz="1400" b="1" u="sng" spc="-15" dirty="0">
                <a:solidFill>
                  <a:srgbClr val="005699"/>
                </a:solidFill>
                <a:uFill>
                  <a:solidFill>
                    <a:srgbClr val="005699"/>
                  </a:solidFill>
                </a:uFill>
                <a:latin typeface="Arial"/>
                <a:cs typeface="Arial"/>
                <a:hlinkClick r:id="rId2"/>
              </a:rPr>
              <a:t> </a:t>
            </a:r>
            <a:r>
              <a:rPr lang="en-US" sz="1400" b="1" u="sng" dirty="0">
                <a:solidFill>
                  <a:srgbClr val="005699"/>
                </a:solidFill>
                <a:uFill>
                  <a:solidFill>
                    <a:srgbClr val="005699"/>
                  </a:solidFill>
                </a:uFill>
                <a:latin typeface="Arial"/>
                <a:cs typeface="Arial"/>
                <a:hlinkClick r:id="rId2"/>
              </a:rPr>
              <a:t>of</a:t>
            </a:r>
            <a:r>
              <a:rPr lang="en-US" sz="1400" b="1" u="sng" spc="-30" dirty="0">
                <a:solidFill>
                  <a:srgbClr val="005699"/>
                </a:solidFill>
                <a:uFill>
                  <a:solidFill>
                    <a:srgbClr val="005699"/>
                  </a:solidFill>
                </a:uFill>
                <a:latin typeface="Arial"/>
                <a:cs typeface="Arial"/>
                <a:hlinkClick r:id="rId2"/>
              </a:rPr>
              <a:t> </a:t>
            </a:r>
            <a:r>
              <a:rPr lang="en-US" sz="1400" b="1" u="sng" dirty="0">
                <a:solidFill>
                  <a:srgbClr val="005699"/>
                </a:solidFill>
                <a:uFill>
                  <a:solidFill>
                    <a:srgbClr val="005699"/>
                  </a:solidFill>
                </a:uFill>
                <a:latin typeface="Arial"/>
                <a:cs typeface="Arial"/>
                <a:hlinkClick r:id="rId2"/>
              </a:rPr>
              <a:t>Fines</a:t>
            </a:r>
            <a:r>
              <a:rPr lang="en-US" sz="1400" b="1" u="sng" spc="-50" dirty="0">
                <a:solidFill>
                  <a:srgbClr val="005699"/>
                </a:solidFill>
                <a:uFill>
                  <a:solidFill>
                    <a:srgbClr val="005699"/>
                  </a:solidFill>
                </a:uFill>
                <a:latin typeface="Arial"/>
                <a:cs typeface="Arial"/>
                <a:hlinkClick r:id="rId2"/>
              </a:rPr>
              <a:t> </a:t>
            </a:r>
            <a:r>
              <a:rPr lang="en-US" sz="1400" b="1" u="sng" dirty="0">
                <a:solidFill>
                  <a:srgbClr val="005699"/>
                </a:solidFill>
                <a:uFill>
                  <a:solidFill>
                    <a:srgbClr val="005699"/>
                  </a:solidFill>
                </a:uFill>
                <a:latin typeface="Arial"/>
                <a:cs typeface="Arial"/>
                <a:hlinkClick r:id="rId2"/>
              </a:rPr>
              <a:t>|</a:t>
            </a:r>
            <a:r>
              <a:rPr lang="en-US" sz="1400" b="1" u="sng" spc="-35" dirty="0">
                <a:solidFill>
                  <a:srgbClr val="005699"/>
                </a:solidFill>
                <a:uFill>
                  <a:solidFill>
                    <a:srgbClr val="005699"/>
                  </a:solidFill>
                </a:uFill>
                <a:latin typeface="Arial"/>
                <a:cs typeface="Arial"/>
                <a:hlinkClick r:id="rId2"/>
              </a:rPr>
              <a:t> </a:t>
            </a:r>
            <a:r>
              <a:rPr lang="en-US" sz="1400" b="1" u="sng" spc="-10" dirty="0">
                <a:solidFill>
                  <a:srgbClr val="005699"/>
                </a:solidFill>
                <a:uFill>
                  <a:solidFill>
                    <a:srgbClr val="005699"/>
                  </a:solidFill>
                </a:uFill>
                <a:latin typeface="Arial"/>
                <a:cs typeface="Arial"/>
              </a:rPr>
              <a:t>NACHA</a:t>
            </a:r>
            <a:endParaRPr lang="en-US" sz="1400" dirty="0">
              <a:latin typeface="Arial"/>
              <a:cs typeface="Arial"/>
            </a:endParaRPr>
          </a:p>
          <a:p>
            <a:pPr marL="756285" lvl="1" indent="-286385">
              <a:lnSpc>
                <a:spcPct val="100000"/>
              </a:lnSpc>
              <a:buFont typeface="Arial"/>
              <a:buChar char="•"/>
              <a:tabLst>
                <a:tab pos="756285" algn="l"/>
              </a:tabLst>
            </a:pPr>
            <a:r>
              <a:rPr lang="en-US" sz="1200" b="1" dirty="0">
                <a:latin typeface="Arial"/>
                <a:cs typeface="Arial"/>
              </a:rPr>
              <a:t>Visit</a:t>
            </a:r>
            <a:r>
              <a:rPr lang="en-US" sz="1200" b="1" spc="-65" dirty="0">
                <a:latin typeface="Arial"/>
                <a:cs typeface="Arial"/>
              </a:rPr>
              <a:t> </a:t>
            </a:r>
            <a:r>
              <a:rPr lang="en-US" sz="1200" b="1" dirty="0">
                <a:latin typeface="Arial"/>
                <a:cs typeface="Arial"/>
                <a:hlinkClick r:id="rId3"/>
              </a:rPr>
              <a:t>NACHA.ORG </a:t>
            </a:r>
            <a:r>
              <a:rPr lang="en-US" sz="1200" b="1" dirty="0">
                <a:latin typeface="Arial"/>
                <a:cs typeface="Arial"/>
              </a:rPr>
              <a:t>for</a:t>
            </a:r>
            <a:r>
              <a:rPr lang="en-US" sz="1200" b="1" spc="-35" dirty="0">
                <a:latin typeface="Arial"/>
                <a:cs typeface="Arial"/>
              </a:rPr>
              <a:t> </a:t>
            </a:r>
            <a:r>
              <a:rPr lang="en-US" sz="1200" b="1" dirty="0">
                <a:latin typeface="Arial"/>
                <a:cs typeface="Arial"/>
              </a:rPr>
              <a:t>a</a:t>
            </a:r>
            <a:r>
              <a:rPr lang="en-US" sz="1200" b="1" spc="-55" dirty="0">
                <a:latin typeface="Arial"/>
                <a:cs typeface="Arial"/>
              </a:rPr>
              <a:t> </a:t>
            </a:r>
            <a:r>
              <a:rPr lang="en-US" sz="1200" b="1" dirty="0">
                <a:latin typeface="Arial"/>
                <a:cs typeface="Arial"/>
              </a:rPr>
              <a:t>complete</a:t>
            </a:r>
            <a:r>
              <a:rPr lang="en-US" sz="1200" b="1" spc="-65" dirty="0">
                <a:latin typeface="Arial"/>
                <a:cs typeface="Arial"/>
              </a:rPr>
              <a:t> </a:t>
            </a:r>
            <a:r>
              <a:rPr lang="en-US" sz="1200" b="1" spc="-10" dirty="0">
                <a:latin typeface="Arial"/>
                <a:cs typeface="Arial"/>
              </a:rPr>
              <a:t>listing.</a:t>
            </a:r>
            <a:endParaRPr lang="en-US" sz="1200" dirty="0">
              <a:latin typeface="Arial"/>
              <a:cs typeface="Arial"/>
            </a:endParaRPr>
          </a:p>
        </p:txBody>
      </p:sp>
      <p:sp>
        <p:nvSpPr>
          <p:cNvPr id="3" name="Title 2">
            <a:extLst>
              <a:ext uri="{FF2B5EF4-FFF2-40B4-BE49-F238E27FC236}">
                <a16:creationId xmlns:a16="http://schemas.microsoft.com/office/drawing/2014/main" id="{4E06798A-C2AB-12CF-E7D4-99CF81004EB2}"/>
              </a:ext>
            </a:extLst>
          </p:cNvPr>
          <p:cNvSpPr>
            <a:spLocks noGrp="1"/>
          </p:cNvSpPr>
          <p:nvPr>
            <p:ph type="title"/>
          </p:nvPr>
        </p:nvSpPr>
        <p:spPr/>
        <p:txBody>
          <a:bodyPr>
            <a:normAutofit/>
          </a:bodyPr>
          <a:lstStyle/>
          <a:p>
            <a:r>
              <a:rPr lang="en-US" sz="2200" spc="-10" dirty="0"/>
              <a:t>NACHA</a:t>
            </a:r>
            <a:r>
              <a:rPr lang="en-US" sz="2200" spc="-100" dirty="0"/>
              <a:t> </a:t>
            </a:r>
            <a:r>
              <a:rPr lang="en-US" sz="2200" dirty="0"/>
              <a:t>Rule</a:t>
            </a:r>
            <a:r>
              <a:rPr lang="en-US" sz="2200" spc="-30" dirty="0"/>
              <a:t> </a:t>
            </a:r>
            <a:r>
              <a:rPr lang="en-US" sz="2200" spc="-10" dirty="0"/>
              <a:t>Violations</a:t>
            </a:r>
            <a:endParaRPr lang="en-US" sz="2200" dirty="0"/>
          </a:p>
        </p:txBody>
      </p:sp>
      <p:grpSp>
        <p:nvGrpSpPr>
          <p:cNvPr id="4" name="object 5">
            <a:extLst>
              <a:ext uri="{FF2B5EF4-FFF2-40B4-BE49-F238E27FC236}">
                <a16:creationId xmlns:a16="http://schemas.microsoft.com/office/drawing/2014/main" id="{1A4F3945-6DF5-5DED-6BA0-0DB626DF5B7B}"/>
              </a:ext>
            </a:extLst>
          </p:cNvPr>
          <p:cNvGrpSpPr/>
          <p:nvPr/>
        </p:nvGrpSpPr>
        <p:grpSpPr>
          <a:xfrm>
            <a:off x="6096000" y="2522220"/>
            <a:ext cx="5217304" cy="906780"/>
            <a:chOff x="2787395" y="4899659"/>
            <a:chExt cx="3671570" cy="906780"/>
          </a:xfrm>
          <a:noFill/>
        </p:grpSpPr>
        <p:sp>
          <p:nvSpPr>
            <p:cNvPr id="5" name="object 6">
              <a:extLst>
                <a:ext uri="{FF2B5EF4-FFF2-40B4-BE49-F238E27FC236}">
                  <a16:creationId xmlns:a16="http://schemas.microsoft.com/office/drawing/2014/main" id="{7940B98F-DACD-AF20-A80C-5A04E9B6B12D}"/>
                </a:ext>
              </a:extLst>
            </p:cNvPr>
            <p:cNvSpPr/>
            <p:nvPr/>
          </p:nvSpPr>
          <p:spPr>
            <a:xfrm>
              <a:off x="2800349" y="4912613"/>
              <a:ext cx="3645535" cy="881380"/>
            </a:xfrm>
            <a:custGeom>
              <a:avLst/>
              <a:gdLst/>
              <a:ahLst/>
              <a:cxnLst/>
              <a:rect l="l" t="t" r="r" b="b"/>
              <a:pathLst>
                <a:path w="3645535" h="881379">
                  <a:moveTo>
                    <a:pt x="3557270" y="0"/>
                  </a:moveTo>
                  <a:lnTo>
                    <a:pt x="88137" y="0"/>
                  </a:lnTo>
                  <a:lnTo>
                    <a:pt x="53846" y="6931"/>
                  </a:lnTo>
                  <a:lnTo>
                    <a:pt x="25828" y="25828"/>
                  </a:lnTo>
                  <a:lnTo>
                    <a:pt x="6931" y="53846"/>
                  </a:lnTo>
                  <a:lnTo>
                    <a:pt x="0" y="88137"/>
                  </a:lnTo>
                  <a:lnTo>
                    <a:pt x="0" y="792784"/>
                  </a:lnTo>
                  <a:lnTo>
                    <a:pt x="6931" y="827074"/>
                  </a:lnTo>
                  <a:lnTo>
                    <a:pt x="25828" y="855073"/>
                  </a:lnTo>
                  <a:lnTo>
                    <a:pt x="53846" y="873950"/>
                  </a:lnTo>
                  <a:lnTo>
                    <a:pt x="88137" y="880872"/>
                  </a:lnTo>
                  <a:lnTo>
                    <a:pt x="3557270" y="880872"/>
                  </a:lnTo>
                  <a:lnTo>
                    <a:pt x="3591561" y="873950"/>
                  </a:lnTo>
                  <a:lnTo>
                    <a:pt x="3619579" y="855073"/>
                  </a:lnTo>
                  <a:lnTo>
                    <a:pt x="3638476" y="827074"/>
                  </a:lnTo>
                  <a:lnTo>
                    <a:pt x="3645408" y="792784"/>
                  </a:lnTo>
                  <a:lnTo>
                    <a:pt x="3645408" y="88137"/>
                  </a:lnTo>
                  <a:lnTo>
                    <a:pt x="3638476" y="53846"/>
                  </a:lnTo>
                  <a:lnTo>
                    <a:pt x="3619579" y="25828"/>
                  </a:lnTo>
                  <a:lnTo>
                    <a:pt x="3591561" y="6931"/>
                  </a:lnTo>
                  <a:lnTo>
                    <a:pt x="3557270" y="0"/>
                  </a:lnTo>
                  <a:close/>
                </a:path>
              </a:pathLst>
            </a:custGeom>
            <a:grpFill/>
            <a:ln>
              <a:solidFill>
                <a:srgbClr val="43B02A"/>
              </a:solidFill>
            </a:ln>
          </p:spPr>
          <p:txBody>
            <a:bodyPr wrap="square" lIns="0" tIns="0" rIns="0" bIns="0" rtlCol="0"/>
            <a:lstStyle/>
            <a:p>
              <a:endParaRPr dirty="0"/>
            </a:p>
          </p:txBody>
        </p:sp>
        <p:sp>
          <p:nvSpPr>
            <p:cNvPr id="6" name="object 7">
              <a:extLst>
                <a:ext uri="{FF2B5EF4-FFF2-40B4-BE49-F238E27FC236}">
                  <a16:creationId xmlns:a16="http://schemas.microsoft.com/office/drawing/2014/main" id="{3D2F49BA-4837-B6C2-5A26-3CDE3B8C1709}"/>
                </a:ext>
              </a:extLst>
            </p:cNvPr>
            <p:cNvSpPr/>
            <p:nvPr/>
          </p:nvSpPr>
          <p:spPr>
            <a:xfrm>
              <a:off x="2800349" y="4912613"/>
              <a:ext cx="3645535" cy="881380"/>
            </a:xfrm>
            <a:custGeom>
              <a:avLst/>
              <a:gdLst/>
              <a:ahLst/>
              <a:cxnLst/>
              <a:rect l="l" t="t" r="r" b="b"/>
              <a:pathLst>
                <a:path w="3645535" h="881379">
                  <a:moveTo>
                    <a:pt x="0" y="88137"/>
                  </a:moveTo>
                  <a:lnTo>
                    <a:pt x="6931" y="53846"/>
                  </a:lnTo>
                  <a:lnTo>
                    <a:pt x="25828" y="25828"/>
                  </a:lnTo>
                  <a:lnTo>
                    <a:pt x="53846" y="6931"/>
                  </a:lnTo>
                  <a:lnTo>
                    <a:pt x="88137" y="0"/>
                  </a:lnTo>
                  <a:lnTo>
                    <a:pt x="3557270" y="0"/>
                  </a:lnTo>
                  <a:lnTo>
                    <a:pt x="3591561" y="6931"/>
                  </a:lnTo>
                  <a:lnTo>
                    <a:pt x="3619579" y="25828"/>
                  </a:lnTo>
                  <a:lnTo>
                    <a:pt x="3638476" y="53846"/>
                  </a:lnTo>
                  <a:lnTo>
                    <a:pt x="3645408" y="88137"/>
                  </a:lnTo>
                  <a:lnTo>
                    <a:pt x="3645408" y="792784"/>
                  </a:lnTo>
                  <a:lnTo>
                    <a:pt x="3638476" y="827074"/>
                  </a:lnTo>
                  <a:lnTo>
                    <a:pt x="3619579" y="855073"/>
                  </a:lnTo>
                  <a:lnTo>
                    <a:pt x="3591561" y="873950"/>
                  </a:lnTo>
                  <a:lnTo>
                    <a:pt x="3557270" y="880872"/>
                  </a:lnTo>
                  <a:lnTo>
                    <a:pt x="88137" y="880872"/>
                  </a:lnTo>
                  <a:lnTo>
                    <a:pt x="53846" y="873950"/>
                  </a:lnTo>
                  <a:lnTo>
                    <a:pt x="25828" y="855073"/>
                  </a:lnTo>
                  <a:lnTo>
                    <a:pt x="6931" y="827074"/>
                  </a:lnTo>
                  <a:lnTo>
                    <a:pt x="0" y="792784"/>
                  </a:lnTo>
                  <a:lnTo>
                    <a:pt x="0" y="88137"/>
                  </a:lnTo>
                  <a:close/>
                </a:path>
              </a:pathLst>
            </a:custGeom>
            <a:grpFill/>
            <a:ln w="25908">
              <a:solidFill>
                <a:srgbClr val="43B02A"/>
              </a:solidFill>
            </a:ln>
          </p:spPr>
          <p:txBody>
            <a:bodyPr wrap="square" lIns="0" tIns="0" rIns="0" bIns="0" rtlCol="0"/>
            <a:lstStyle/>
            <a:p>
              <a:endParaRPr dirty="0"/>
            </a:p>
          </p:txBody>
        </p:sp>
      </p:grpSp>
      <p:sp>
        <p:nvSpPr>
          <p:cNvPr id="7" name="object 8">
            <a:extLst>
              <a:ext uri="{FF2B5EF4-FFF2-40B4-BE49-F238E27FC236}">
                <a16:creationId xmlns:a16="http://schemas.microsoft.com/office/drawing/2014/main" id="{B7CED55B-6378-86DE-3A64-3F0BAEA3A831}"/>
              </a:ext>
            </a:extLst>
          </p:cNvPr>
          <p:cNvSpPr txBox="1"/>
          <p:nvPr/>
        </p:nvSpPr>
        <p:spPr>
          <a:xfrm>
            <a:off x="6114407" y="2732207"/>
            <a:ext cx="5180307" cy="487313"/>
          </a:xfrm>
          <a:prstGeom prst="rect">
            <a:avLst/>
          </a:prstGeom>
        </p:spPr>
        <p:txBody>
          <a:bodyPr vert="horz" wrap="square" lIns="0" tIns="38100" rIns="0" bIns="0" rtlCol="0">
            <a:spAutoFit/>
          </a:bodyPr>
          <a:lstStyle/>
          <a:p>
            <a:pPr marL="12065" marR="5080" algn="ctr">
              <a:lnSpc>
                <a:spcPts val="1620"/>
              </a:lnSpc>
              <a:spcBef>
                <a:spcPts val="300"/>
              </a:spcBef>
            </a:pPr>
            <a:r>
              <a:rPr sz="1500" b="1" dirty="0">
                <a:solidFill>
                  <a:schemeClr val="tx1">
                    <a:lumMod val="85000"/>
                    <a:lumOff val="15000"/>
                  </a:schemeClr>
                </a:solidFill>
                <a:latin typeface="Arial"/>
                <a:cs typeface="Arial"/>
              </a:rPr>
              <a:t>ACH</a:t>
            </a:r>
            <a:r>
              <a:rPr sz="1500" b="1" spc="-1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Rule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Books</a:t>
            </a:r>
            <a:r>
              <a:rPr sz="1500" b="1" spc="-5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are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available</a:t>
            </a:r>
            <a:r>
              <a:rPr sz="1500" b="1" spc="-45" dirty="0">
                <a:solidFill>
                  <a:schemeClr val="tx1">
                    <a:lumMod val="85000"/>
                    <a:lumOff val="15000"/>
                  </a:schemeClr>
                </a:solidFill>
                <a:latin typeface="Arial"/>
                <a:cs typeface="Arial"/>
              </a:rPr>
              <a:t> </a:t>
            </a:r>
            <a:r>
              <a:rPr sz="1500" b="1" spc="-25" dirty="0">
                <a:solidFill>
                  <a:schemeClr val="tx1">
                    <a:lumMod val="85000"/>
                    <a:lumOff val="15000"/>
                  </a:schemeClr>
                </a:solidFill>
                <a:latin typeface="Arial"/>
                <a:cs typeface="Arial"/>
              </a:rPr>
              <a:t>for </a:t>
            </a:r>
            <a:r>
              <a:rPr sz="1500" b="1" dirty="0">
                <a:solidFill>
                  <a:schemeClr val="tx1">
                    <a:lumMod val="85000"/>
                    <a:lumOff val="15000"/>
                  </a:schemeClr>
                </a:solidFill>
                <a:latin typeface="Arial"/>
                <a:cs typeface="Arial"/>
              </a:rPr>
              <a:t>purchase</a:t>
            </a:r>
            <a:r>
              <a:rPr sz="1500" b="1" spc="-4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by</a:t>
            </a:r>
            <a:r>
              <a:rPr sz="1500" b="1" spc="-40" dirty="0">
                <a:solidFill>
                  <a:schemeClr val="tx1">
                    <a:lumMod val="85000"/>
                    <a:lumOff val="15000"/>
                  </a:schemeClr>
                </a:solidFill>
                <a:latin typeface="Arial"/>
                <a:cs typeface="Arial"/>
              </a:rPr>
              <a:t> </a:t>
            </a:r>
            <a:r>
              <a:rPr sz="1500" b="1" spc="-10" dirty="0">
                <a:solidFill>
                  <a:schemeClr val="tx1">
                    <a:lumMod val="85000"/>
                    <a:lumOff val="15000"/>
                  </a:schemeClr>
                </a:solidFill>
                <a:latin typeface="Arial"/>
                <a:cs typeface="Arial"/>
              </a:rPr>
              <a:t>visiting</a:t>
            </a:r>
            <a:endParaRPr lang="en-US" sz="1500" b="1" spc="-10" dirty="0">
              <a:solidFill>
                <a:schemeClr val="tx1">
                  <a:lumMod val="85000"/>
                  <a:lumOff val="15000"/>
                </a:schemeClr>
              </a:solidFill>
              <a:latin typeface="Arial"/>
              <a:cs typeface="Arial"/>
            </a:endParaRPr>
          </a:p>
          <a:p>
            <a:pPr marL="12065" marR="5080" algn="ctr">
              <a:lnSpc>
                <a:spcPts val="1620"/>
              </a:lnSpc>
              <a:spcBef>
                <a:spcPts val="300"/>
              </a:spcBef>
            </a:pPr>
            <a:r>
              <a:rPr sz="1500" b="1" spc="-10" dirty="0">
                <a:solidFill>
                  <a:schemeClr val="tx1">
                    <a:lumMod val="85000"/>
                    <a:lumOff val="15000"/>
                  </a:schemeClr>
                </a:solidFill>
                <a:latin typeface="Arial"/>
                <a:cs typeface="Arial"/>
              </a:rPr>
              <a:t> </a:t>
            </a:r>
            <a:r>
              <a:rPr sz="1500" b="1" u="sng" spc="-10" dirty="0">
                <a:solidFill>
                  <a:srgbClr val="005699"/>
                </a:solidFill>
                <a:uFill>
                  <a:solidFill>
                    <a:srgbClr val="005699"/>
                  </a:solidFill>
                </a:uFill>
                <a:latin typeface="Arial"/>
                <a:cs typeface="Arial"/>
                <a:hlinkClick r:id="rId4"/>
              </a:rPr>
              <a:t>https://www.nacha.org/store</a:t>
            </a:r>
            <a:endParaRPr sz="1500" dirty="0">
              <a:latin typeface="Arial"/>
              <a:cs typeface="Arial"/>
            </a:endParaRPr>
          </a:p>
        </p:txBody>
      </p:sp>
    </p:spTree>
    <p:extLst>
      <p:ext uri="{BB962C8B-B14F-4D97-AF65-F5344CB8AC3E}">
        <p14:creationId xmlns:p14="http://schemas.microsoft.com/office/powerpoint/2010/main" val="215528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5FCEC5-4A1C-07A8-1343-7074B58A8F74}"/>
              </a:ext>
            </a:extLst>
          </p:cNvPr>
          <p:cNvSpPr>
            <a:spLocks noGrp="1"/>
          </p:cNvSpPr>
          <p:nvPr>
            <p:ph idx="1"/>
          </p:nvPr>
        </p:nvSpPr>
        <p:spPr>
          <a:xfrm>
            <a:off x="1319918" y="1945266"/>
            <a:ext cx="10515600" cy="3207848"/>
          </a:xfrm>
        </p:spPr>
        <p:txBody>
          <a:bodyPr/>
          <a:lstStyle/>
          <a:p>
            <a:pPr marL="0" indent="0">
              <a:lnSpc>
                <a:spcPct val="100000"/>
              </a:lnSpc>
              <a:spcBef>
                <a:spcPts val="95"/>
              </a:spcBef>
              <a:buNone/>
            </a:pPr>
            <a:r>
              <a:rPr lang="en-US" sz="1800" b="1" dirty="0">
                <a:latin typeface="Arial"/>
                <a:cs typeface="Arial"/>
              </a:rPr>
              <a:t>Regulators</a:t>
            </a:r>
            <a:r>
              <a:rPr lang="en-US" sz="1800" b="1" spc="-30" dirty="0">
                <a:latin typeface="Arial"/>
                <a:cs typeface="Arial"/>
              </a:rPr>
              <a:t> </a:t>
            </a:r>
            <a:r>
              <a:rPr lang="en-US" sz="1800" b="1" dirty="0">
                <a:latin typeface="Arial"/>
                <a:cs typeface="Arial"/>
              </a:rPr>
              <a:t>require</a:t>
            </a:r>
            <a:r>
              <a:rPr lang="en-US" sz="1800" b="1" spc="-80" dirty="0">
                <a:latin typeface="Arial"/>
                <a:cs typeface="Arial"/>
              </a:rPr>
              <a:t> </a:t>
            </a:r>
            <a:r>
              <a:rPr lang="en-US" sz="1800" b="1" dirty="0">
                <a:latin typeface="Arial"/>
                <a:cs typeface="Arial"/>
              </a:rPr>
              <a:t>ACH limits</a:t>
            </a:r>
            <a:r>
              <a:rPr lang="en-US" sz="1800" b="1" spc="-15" dirty="0">
                <a:latin typeface="Arial"/>
                <a:cs typeface="Arial"/>
              </a:rPr>
              <a:t> </a:t>
            </a:r>
            <a:r>
              <a:rPr lang="en-US" sz="1800" b="1" dirty="0">
                <a:latin typeface="Arial"/>
                <a:cs typeface="Arial"/>
              </a:rPr>
              <a:t>and</a:t>
            </a:r>
            <a:r>
              <a:rPr lang="en-US" sz="1800" b="1" spc="-40" dirty="0">
                <a:latin typeface="Arial"/>
                <a:cs typeface="Arial"/>
              </a:rPr>
              <a:t> </a:t>
            </a:r>
            <a:r>
              <a:rPr lang="en-US" sz="1800" b="1" spc="-10" dirty="0">
                <a:latin typeface="Arial"/>
                <a:cs typeface="Arial"/>
              </a:rPr>
              <a:t>relationships</a:t>
            </a:r>
            <a:r>
              <a:rPr lang="en-US" sz="1800" b="1" spc="-5" dirty="0">
                <a:latin typeface="Arial"/>
                <a:cs typeface="Arial"/>
              </a:rPr>
              <a:t> </a:t>
            </a:r>
            <a:r>
              <a:rPr lang="en-US" sz="1800" b="1" dirty="0">
                <a:latin typeface="Arial"/>
                <a:cs typeface="Arial"/>
              </a:rPr>
              <a:t>to</a:t>
            </a:r>
            <a:r>
              <a:rPr lang="en-US" sz="1800" b="1" spc="-30" dirty="0">
                <a:latin typeface="Arial"/>
                <a:cs typeface="Arial"/>
              </a:rPr>
              <a:t> </a:t>
            </a:r>
            <a:r>
              <a:rPr lang="en-US" sz="1800" b="1" dirty="0">
                <a:latin typeface="Arial"/>
                <a:cs typeface="Arial"/>
              </a:rPr>
              <a:t>be</a:t>
            </a:r>
            <a:r>
              <a:rPr lang="en-US" sz="1800" b="1" spc="-50" dirty="0">
                <a:latin typeface="Arial"/>
                <a:cs typeface="Arial"/>
              </a:rPr>
              <a:t> </a:t>
            </a:r>
            <a:r>
              <a:rPr lang="en-US" sz="1800" b="1" dirty="0">
                <a:latin typeface="Arial"/>
                <a:cs typeface="Arial"/>
              </a:rPr>
              <a:t>reviewed</a:t>
            </a:r>
            <a:r>
              <a:rPr lang="en-US" sz="1800" b="1" spc="-30" dirty="0">
                <a:latin typeface="Arial"/>
                <a:cs typeface="Arial"/>
              </a:rPr>
              <a:t> </a:t>
            </a:r>
            <a:r>
              <a:rPr lang="en-US" sz="1800" b="1" spc="-10" dirty="0">
                <a:latin typeface="Arial"/>
                <a:cs typeface="Arial"/>
              </a:rPr>
              <a:t>annually.</a:t>
            </a:r>
            <a:endParaRPr lang="en-US" sz="1800" dirty="0">
              <a:latin typeface="Arial"/>
              <a:cs typeface="Arial"/>
            </a:endParaRPr>
          </a:p>
          <a:p>
            <a:pPr marL="756285" marR="185420" indent="-287020">
              <a:lnSpc>
                <a:spcPct val="100000"/>
              </a:lnSpc>
              <a:buFont typeface="Arial"/>
              <a:buChar char="•"/>
              <a:tabLst>
                <a:tab pos="756285" algn="l"/>
              </a:tabLst>
            </a:pPr>
            <a:r>
              <a:rPr lang="en-US" sz="1400" spc="-20" dirty="0">
                <a:latin typeface="Arial"/>
                <a:cs typeface="Arial"/>
              </a:rPr>
              <a:t>You</a:t>
            </a:r>
            <a:r>
              <a:rPr lang="en-US" sz="1400" spc="-55" dirty="0">
                <a:latin typeface="Arial"/>
                <a:cs typeface="Arial"/>
              </a:rPr>
              <a:t> </a:t>
            </a:r>
            <a:r>
              <a:rPr lang="en-US" sz="1400" dirty="0">
                <a:latin typeface="Arial"/>
                <a:cs typeface="Arial"/>
              </a:rPr>
              <a:t>may</a:t>
            </a:r>
            <a:r>
              <a:rPr lang="en-US" sz="1400" spc="-45" dirty="0">
                <a:latin typeface="Arial"/>
                <a:cs typeface="Arial"/>
              </a:rPr>
              <a:t> </a:t>
            </a:r>
            <a:r>
              <a:rPr lang="en-US" sz="1400" dirty="0">
                <a:latin typeface="Arial"/>
                <a:cs typeface="Arial"/>
              </a:rPr>
              <a:t>be</a:t>
            </a:r>
            <a:r>
              <a:rPr lang="en-US" sz="1400" spc="-55" dirty="0">
                <a:latin typeface="Arial"/>
                <a:cs typeface="Arial"/>
              </a:rPr>
              <a:t> </a:t>
            </a:r>
            <a:r>
              <a:rPr lang="en-US" sz="1400" dirty="0">
                <a:latin typeface="Arial"/>
                <a:cs typeface="Arial"/>
              </a:rPr>
              <a:t>required</a:t>
            </a:r>
            <a:r>
              <a:rPr lang="en-US" sz="1400" spc="-40" dirty="0">
                <a:latin typeface="Arial"/>
                <a:cs typeface="Arial"/>
              </a:rPr>
              <a:t> </a:t>
            </a:r>
            <a:r>
              <a:rPr lang="en-US" sz="1400" dirty="0">
                <a:latin typeface="Arial"/>
                <a:cs typeface="Arial"/>
              </a:rPr>
              <a:t>to</a:t>
            </a:r>
            <a:r>
              <a:rPr lang="en-US" sz="1400" spc="-35" dirty="0">
                <a:latin typeface="Arial"/>
                <a:cs typeface="Arial"/>
              </a:rPr>
              <a:t> </a:t>
            </a:r>
            <a:r>
              <a:rPr lang="en-US" sz="1400" dirty="0">
                <a:latin typeface="Arial"/>
                <a:cs typeface="Arial"/>
              </a:rPr>
              <a:t>provide</a:t>
            </a:r>
            <a:r>
              <a:rPr lang="en-US" sz="1400" spc="-5" dirty="0">
                <a:latin typeface="Arial"/>
                <a:cs typeface="Arial"/>
              </a:rPr>
              <a:t> </a:t>
            </a:r>
            <a:r>
              <a:rPr lang="en-US" sz="1400" dirty="0">
                <a:latin typeface="Arial"/>
                <a:cs typeface="Arial"/>
              </a:rPr>
              <a:t>financial</a:t>
            </a:r>
            <a:r>
              <a:rPr lang="en-US" sz="1400" spc="-25" dirty="0">
                <a:latin typeface="Arial"/>
                <a:cs typeface="Arial"/>
              </a:rPr>
              <a:t> </a:t>
            </a:r>
            <a:r>
              <a:rPr lang="en-US" sz="1400" dirty="0">
                <a:latin typeface="Arial"/>
                <a:cs typeface="Arial"/>
              </a:rPr>
              <a:t>data</a:t>
            </a:r>
            <a:r>
              <a:rPr lang="en-US" sz="1400" spc="-45" dirty="0">
                <a:latin typeface="Arial"/>
                <a:cs typeface="Arial"/>
              </a:rPr>
              <a:t> </a:t>
            </a:r>
            <a:r>
              <a:rPr lang="en-US" sz="1400" dirty="0">
                <a:latin typeface="Arial"/>
                <a:cs typeface="Arial"/>
              </a:rPr>
              <a:t>yearly</a:t>
            </a:r>
            <a:r>
              <a:rPr lang="en-US" sz="1400" spc="-25" dirty="0">
                <a:latin typeface="Arial"/>
                <a:cs typeface="Arial"/>
              </a:rPr>
              <a:t> </a:t>
            </a:r>
            <a:r>
              <a:rPr lang="en-US" sz="1400" dirty="0">
                <a:latin typeface="Arial"/>
                <a:cs typeface="Arial"/>
              </a:rPr>
              <a:t>to</a:t>
            </a:r>
            <a:r>
              <a:rPr lang="en-US" sz="1400" spc="-35" dirty="0">
                <a:latin typeface="Arial"/>
                <a:cs typeface="Arial"/>
              </a:rPr>
              <a:t> </a:t>
            </a:r>
            <a:r>
              <a:rPr lang="en-US" sz="1400" dirty="0">
                <a:latin typeface="Arial"/>
                <a:cs typeface="Arial"/>
              </a:rPr>
              <a:t>maintain</a:t>
            </a:r>
            <a:r>
              <a:rPr lang="en-US" sz="1400" spc="-30" dirty="0">
                <a:latin typeface="Arial"/>
                <a:cs typeface="Arial"/>
              </a:rPr>
              <a:t> </a:t>
            </a:r>
            <a:r>
              <a:rPr lang="en-US" sz="1400" spc="-20" dirty="0">
                <a:latin typeface="Arial"/>
                <a:cs typeface="Arial"/>
              </a:rPr>
              <a:t>your </a:t>
            </a:r>
            <a:r>
              <a:rPr lang="en-US" sz="1400" dirty="0">
                <a:latin typeface="Arial"/>
                <a:cs typeface="Arial"/>
              </a:rPr>
              <a:t>ACH</a:t>
            </a:r>
            <a:r>
              <a:rPr lang="en-US" sz="1400" spc="15" dirty="0">
                <a:latin typeface="Arial"/>
                <a:cs typeface="Arial"/>
              </a:rPr>
              <a:t> </a:t>
            </a:r>
            <a:r>
              <a:rPr lang="en-US" sz="1400" dirty="0">
                <a:latin typeface="Arial"/>
                <a:cs typeface="Arial"/>
              </a:rPr>
              <a:t>access</a:t>
            </a:r>
            <a:r>
              <a:rPr lang="en-US" sz="1400" spc="-30" dirty="0">
                <a:latin typeface="Arial"/>
                <a:cs typeface="Arial"/>
              </a:rPr>
              <a:t> </a:t>
            </a:r>
            <a:r>
              <a:rPr lang="en-US" sz="1400" dirty="0">
                <a:latin typeface="Arial"/>
                <a:cs typeface="Arial"/>
              </a:rPr>
              <a:t>and</a:t>
            </a:r>
            <a:r>
              <a:rPr lang="en-US" sz="1400" spc="-15" dirty="0">
                <a:latin typeface="Arial"/>
                <a:cs typeface="Arial"/>
              </a:rPr>
              <a:t> </a:t>
            </a:r>
            <a:r>
              <a:rPr lang="en-US" sz="1400" spc="-10" dirty="0">
                <a:latin typeface="Arial"/>
                <a:cs typeface="Arial"/>
              </a:rPr>
              <a:t>limit.</a:t>
            </a:r>
            <a:endParaRPr lang="en-US" sz="1400" dirty="0">
              <a:latin typeface="Arial"/>
              <a:cs typeface="Arial"/>
            </a:endParaRPr>
          </a:p>
          <a:p>
            <a:pPr>
              <a:lnSpc>
                <a:spcPct val="100000"/>
              </a:lnSpc>
              <a:spcBef>
                <a:spcPts val="80"/>
              </a:spcBef>
              <a:buFont typeface="Arial"/>
              <a:buChar char="•"/>
            </a:pPr>
            <a:endParaRPr lang="en-US" sz="1400" dirty="0">
              <a:latin typeface="Arial"/>
              <a:cs typeface="Arial"/>
            </a:endParaRPr>
          </a:p>
          <a:p>
            <a:pPr marL="756285" indent="-286385">
              <a:lnSpc>
                <a:spcPct val="100000"/>
              </a:lnSpc>
              <a:buFont typeface="Arial"/>
              <a:buChar char="•"/>
              <a:tabLst>
                <a:tab pos="756285" algn="l"/>
              </a:tabLst>
            </a:pPr>
            <a:r>
              <a:rPr lang="en-US" sz="1400" dirty="0">
                <a:latin typeface="Arial"/>
                <a:cs typeface="Arial"/>
              </a:rPr>
              <a:t>This</a:t>
            </a:r>
            <a:r>
              <a:rPr lang="en-US" sz="1400" spc="-60" dirty="0">
                <a:latin typeface="Arial"/>
                <a:cs typeface="Arial"/>
              </a:rPr>
              <a:t> </a:t>
            </a:r>
            <a:r>
              <a:rPr lang="en-US" sz="1400" dirty="0">
                <a:latin typeface="Arial"/>
                <a:cs typeface="Arial"/>
              </a:rPr>
              <a:t>includes</a:t>
            </a:r>
            <a:r>
              <a:rPr lang="en-US" sz="1400" spc="-40" dirty="0">
                <a:latin typeface="Arial"/>
                <a:cs typeface="Arial"/>
              </a:rPr>
              <a:t> </a:t>
            </a:r>
            <a:r>
              <a:rPr lang="en-US" sz="1400" dirty="0">
                <a:latin typeface="Arial"/>
                <a:cs typeface="Arial"/>
              </a:rPr>
              <a:t>Financial</a:t>
            </a:r>
            <a:r>
              <a:rPr lang="en-US" sz="1400" spc="-50" dirty="0">
                <a:latin typeface="Arial"/>
                <a:cs typeface="Arial"/>
              </a:rPr>
              <a:t> </a:t>
            </a:r>
            <a:r>
              <a:rPr lang="en-US" sz="1400" dirty="0">
                <a:latin typeface="Arial"/>
                <a:cs typeface="Arial"/>
              </a:rPr>
              <a:t>Statements</a:t>
            </a:r>
            <a:r>
              <a:rPr lang="en-US" sz="1400" spc="-45" dirty="0">
                <a:latin typeface="Arial"/>
                <a:cs typeface="Arial"/>
              </a:rPr>
              <a:t> </a:t>
            </a:r>
            <a:r>
              <a:rPr lang="en-US" sz="1400" dirty="0">
                <a:latin typeface="Arial"/>
                <a:cs typeface="Arial"/>
              </a:rPr>
              <a:t>and/or</a:t>
            </a:r>
            <a:r>
              <a:rPr lang="en-US" sz="1400" spc="-45" dirty="0">
                <a:latin typeface="Arial"/>
                <a:cs typeface="Arial"/>
              </a:rPr>
              <a:t> </a:t>
            </a:r>
            <a:r>
              <a:rPr lang="en-US" sz="1400" spc="-10" dirty="0">
                <a:latin typeface="Arial"/>
                <a:cs typeface="Arial"/>
              </a:rPr>
              <a:t>Tax</a:t>
            </a:r>
            <a:r>
              <a:rPr lang="en-US" sz="1400" spc="-60" dirty="0">
                <a:latin typeface="Arial"/>
                <a:cs typeface="Arial"/>
              </a:rPr>
              <a:t> </a:t>
            </a:r>
            <a:r>
              <a:rPr lang="en-US" sz="1400" spc="-10" dirty="0">
                <a:latin typeface="Arial"/>
                <a:cs typeface="Arial"/>
              </a:rPr>
              <a:t>Returns.</a:t>
            </a:r>
            <a:endParaRPr lang="en-US" sz="1400" dirty="0">
              <a:latin typeface="Arial"/>
              <a:cs typeface="Arial"/>
            </a:endParaRPr>
          </a:p>
          <a:p>
            <a:pPr>
              <a:lnSpc>
                <a:spcPct val="100000"/>
              </a:lnSpc>
              <a:spcBef>
                <a:spcPts val="80"/>
              </a:spcBef>
              <a:buFont typeface="Arial"/>
              <a:buChar char="•"/>
            </a:pPr>
            <a:endParaRPr lang="en-US" sz="1400" dirty="0">
              <a:latin typeface="Arial"/>
              <a:cs typeface="Arial"/>
            </a:endParaRPr>
          </a:p>
          <a:p>
            <a:pPr marL="756285" marR="5080" indent="-287020">
              <a:lnSpc>
                <a:spcPct val="100000"/>
              </a:lnSpc>
              <a:buFont typeface="Arial"/>
              <a:buChar char="•"/>
              <a:tabLst>
                <a:tab pos="756285" algn="l"/>
              </a:tabLst>
            </a:pPr>
            <a:r>
              <a:rPr lang="en-US" dirty="0"/>
              <a:t>We may require originators to process ACH transaction using prefunding. This means sufficient funds must be available in the originator's account at the time of ACH file submission, as the funds will be debited at the time the file is processed.</a:t>
            </a:r>
            <a:endParaRPr lang="en-US" sz="1400" dirty="0">
              <a:latin typeface="Arial"/>
              <a:cs typeface="Arial"/>
            </a:endParaRPr>
          </a:p>
          <a:p>
            <a:pPr>
              <a:lnSpc>
                <a:spcPct val="100000"/>
              </a:lnSpc>
              <a:spcBef>
                <a:spcPts val="85"/>
              </a:spcBef>
              <a:buFont typeface="Arial"/>
              <a:buChar char="•"/>
            </a:pPr>
            <a:endParaRPr lang="en-US" sz="1400" dirty="0">
              <a:latin typeface="Arial"/>
              <a:cs typeface="Arial"/>
            </a:endParaRPr>
          </a:p>
          <a:p>
            <a:pPr marL="0" indent="0">
              <a:lnSpc>
                <a:spcPct val="100000"/>
              </a:lnSpc>
              <a:buNone/>
            </a:pPr>
            <a:r>
              <a:rPr lang="en-US" sz="1600" b="1" dirty="0">
                <a:latin typeface="Arial"/>
                <a:cs typeface="Arial"/>
              </a:rPr>
              <a:t>For</a:t>
            </a:r>
            <a:r>
              <a:rPr lang="en-US" sz="1600" b="1" spc="-40" dirty="0">
                <a:latin typeface="Arial"/>
                <a:cs typeface="Arial"/>
              </a:rPr>
              <a:t> </a:t>
            </a:r>
            <a:r>
              <a:rPr lang="en-US" sz="1600" b="1" dirty="0">
                <a:latin typeface="Arial"/>
                <a:cs typeface="Arial"/>
              </a:rPr>
              <a:t>your</a:t>
            </a:r>
            <a:r>
              <a:rPr lang="en-US" sz="1600" b="1" spc="-5" dirty="0">
                <a:latin typeface="Arial"/>
                <a:cs typeface="Arial"/>
              </a:rPr>
              <a:t> </a:t>
            </a:r>
            <a:r>
              <a:rPr lang="en-US" sz="1600" b="1" spc="-10" dirty="0">
                <a:latin typeface="Arial"/>
                <a:cs typeface="Arial"/>
              </a:rPr>
              <a:t>business’</a:t>
            </a:r>
            <a:r>
              <a:rPr lang="en-US" sz="1600" b="1" spc="-30" dirty="0">
                <a:latin typeface="Arial"/>
                <a:cs typeface="Arial"/>
              </a:rPr>
              <a:t> </a:t>
            </a:r>
            <a:r>
              <a:rPr lang="en-US" sz="1600" b="1" spc="-10" dirty="0">
                <a:latin typeface="Arial"/>
                <a:cs typeface="Arial"/>
              </a:rPr>
              <a:t>security:</a:t>
            </a:r>
            <a:endParaRPr lang="en-US" sz="1600" dirty="0">
              <a:latin typeface="Arial"/>
              <a:cs typeface="Arial"/>
            </a:endParaRPr>
          </a:p>
          <a:p>
            <a:pPr marL="756285" marR="299720" indent="-287020">
              <a:lnSpc>
                <a:spcPct val="100000"/>
              </a:lnSpc>
              <a:buFont typeface="Arial"/>
              <a:buChar char="•"/>
              <a:tabLst>
                <a:tab pos="756285" algn="l"/>
              </a:tabLst>
            </a:pPr>
            <a:r>
              <a:rPr lang="en-US" sz="1400" dirty="0">
                <a:latin typeface="Arial"/>
                <a:cs typeface="Arial"/>
              </a:rPr>
              <a:t>If</a:t>
            </a:r>
            <a:r>
              <a:rPr lang="en-US" sz="1400" spc="-30" dirty="0">
                <a:latin typeface="Arial"/>
                <a:cs typeface="Arial"/>
              </a:rPr>
              <a:t> </a:t>
            </a:r>
            <a:r>
              <a:rPr lang="en-US" sz="1400" dirty="0">
                <a:latin typeface="Arial"/>
                <a:cs typeface="Arial"/>
              </a:rPr>
              <a:t>you</a:t>
            </a:r>
            <a:r>
              <a:rPr lang="en-US" sz="1400" spc="-10" dirty="0">
                <a:latin typeface="Arial"/>
                <a:cs typeface="Arial"/>
              </a:rPr>
              <a:t> </a:t>
            </a:r>
            <a:r>
              <a:rPr lang="en-US" sz="1400" dirty="0">
                <a:latin typeface="Arial"/>
                <a:cs typeface="Arial"/>
              </a:rPr>
              <a:t>do</a:t>
            </a:r>
            <a:r>
              <a:rPr lang="en-US" sz="1400" spc="-45" dirty="0">
                <a:latin typeface="Arial"/>
                <a:cs typeface="Arial"/>
              </a:rPr>
              <a:t> </a:t>
            </a:r>
            <a:r>
              <a:rPr lang="en-US" sz="1400" dirty="0">
                <a:latin typeface="Arial"/>
                <a:cs typeface="Arial"/>
              </a:rPr>
              <a:t>not</a:t>
            </a:r>
            <a:r>
              <a:rPr lang="en-US" sz="1400" spc="-30" dirty="0">
                <a:latin typeface="Arial"/>
                <a:cs typeface="Arial"/>
              </a:rPr>
              <a:t> </a:t>
            </a:r>
            <a:r>
              <a:rPr lang="en-US" sz="1400" dirty="0">
                <a:latin typeface="Arial"/>
                <a:cs typeface="Arial"/>
              </a:rPr>
              <a:t>use</a:t>
            </a:r>
            <a:r>
              <a:rPr lang="en-US" sz="1400" spc="-45" dirty="0">
                <a:latin typeface="Arial"/>
                <a:cs typeface="Arial"/>
              </a:rPr>
              <a:t> </a:t>
            </a:r>
            <a:r>
              <a:rPr lang="en-US" sz="1400" dirty="0">
                <a:latin typeface="Arial"/>
                <a:cs typeface="Arial"/>
              </a:rPr>
              <a:t>the</a:t>
            </a:r>
            <a:r>
              <a:rPr lang="en-US" sz="1400" spc="-80" dirty="0">
                <a:latin typeface="Arial"/>
                <a:cs typeface="Arial"/>
              </a:rPr>
              <a:t> </a:t>
            </a:r>
            <a:r>
              <a:rPr lang="en-US" sz="1400" dirty="0">
                <a:latin typeface="Arial"/>
                <a:cs typeface="Arial"/>
              </a:rPr>
              <a:t>ACH services</a:t>
            </a:r>
            <a:r>
              <a:rPr lang="en-US" sz="1400" spc="-5" dirty="0">
                <a:latin typeface="Arial"/>
                <a:cs typeface="Arial"/>
              </a:rPr>
              <a:t> </a:t>
            </a:r>
            <a:r>
              <a:rPr lang="en-US" sz="1400" dirty="0">
                <a:latin typeface="Arial"/>
                <a:cs typeface="Arial"/>
              </a:rPr>
              <a:t>for</a:t>
            </a:r>
            <a:r>
              <a:rPr lang="en-US" sz="1400" spc="-35" dirty="0">
                <a:latin typeface="Arial"/>
                <a:cs typeface="Arial"/>
              </a:rPr>
              <a:t> </a:t>
            </a:r>
            <a:r>
              <a:rPr lang="en-US" sz="1400" dirty="0">
                <a:latin typeface="Arial"/>
                <a:cs typeface="Arial"/>
              </a:rPr>
              <a:t>180</a:t>
            </a:r>
            <a:r>
              <a:rPr lang="en-US" sz="1400" spc="-30" dirty="0">
                <a:latin typeface="Arial"/>
                <a:cs typeface="Arial"/>
              </a:rPr>
              <a:t> </a:t>
            </a:r>
            <a:r>
              <a:rPr lang="en-US" sz="1400" dirty="0">
                <a:latin typeface="Arial"/>
                <a:cs typeface="Arial"/>
              </a:rPr>
              <a:t>consecutive</a:t>
            </a:r>
            <a:r>
              <a:rPr lang="en-US" sz="1400" spc="5" dirty="0">
                <a:latin typeface="Arial"/>
                <a:cs typeface="Arial"/>
              </a:rPr>
              <a:t> </a:t>
            </a:r>
            <a:r>
              <a:rPr lang="en-US" sz="1400" dirty="0">
                <a:latin typeface="Arial"/>
                <a:cs typeface="Arial"/>
              </a:rPr>
              <a:t>days, we</a:t>
            </a:r>
            <a:r>
              <a:rPr lang="en-US" sz="1400" spc="-65" dirty="0">
                <a:latin typeface="Arial"/>
                <a:cs typeface="Arial"/>
              </a:rPr>
              <a:t> </a:t>
            </a:r>
            <a:r>
              <a:rPr lang="en-US" sz="1400" spc="-25" dirty="0">
                <a:latin typeface="Arial"/>
                <a:cs typeface="Arial"/>
              </a:rPr>
              <a:t>may </a:t>
            </a:r>
            <a:r>
              <a:rPr lang="en-US" sz="1400" dirty="0">
                <a:latin typeface="Arial"/>
                <a:cs typeface="Arial"/>
              </a:rPr>
              <a:t>disable</a:t>
            </a:r>
            <a:r>
              <a:rPr lang="en-US" sz="1400" spc="-25" dirty="0">
                <a:latin typeface="Arial"/>
                <a:cs typeface="Arial"/>
              </a:rPr>
              <a:t> </a:t>
            </a:r>
            <a:r>
              <a:rPr lang="en-US" sz="1400" dirty="0">
                <a:latin typeface="Arial"/>
                <a:cs typeface="Arial"/>
              </a:rPr>
              <a:t>your access,</a:t>
            </a:r>
            <a:r>
              <a:rPr lang="en-US" sz="1400" spc="-40" dirty="0">
                <a:latin typeface="Arial"/>
                <a:cs typeface="Arial"/>
              </a:rPr>
              <a:t> </a:t>
            </a:r>
            <a:r>
              <a:rPr lang="en-US" sz="1400" dirty="0">
                <a:latin typeface="Arial"/>
                <a:cs typeface="Arial"/>
              </a:rPr>
              <a:t>and</a:t>
            </a:r>
            <a:r>
              <a:rPr lang="en-US" sz="1400" spc="-35" dirty="0">
                <a:latin typeface="Arial"/>
                <a:cs typeface="Arial"/>
              </a:rPr>
              <a:t> </a:t>
            </a:r>
            <a:r>
              <a:rPr lang="en-US" sz="1400" dirty="0">
                <a:latin typeface="Arial"/>
                <a:cs typeface="Arial"/>
              </a:rPr>
              <a:t>you</a:t>
            </a:r>
            <a:r>
              <a:rPr lang="en-US" sz="1400" spc="-5" dirty="0">
                <a:latin typeface="Arial"/>
                <a:cs typeface="Arial"/>
              </a:rPr>
              <a:t> </a:t>
            </a:r>
            <a:r>
              <a:rPr lang="en-US" sz="1400" dirty="0">
                <a:latin typeface="Arial"/>
                <a:cs typeface="Arial"/>
              </a:rPr>
              <a:t>may</a:t>
            </a:r>
            <a:r>
              <a:rPr lang="en-US" sz="1400" spc="-35" dirty="0">
                <a:latin typeface="Arial"/>
                <a:cs typeface="Arial"/>
              </a:rPr>
              <a:t> </a:t>
            </a:r>
            <a:r>
              <a:rPr lang="en-US" sz="1400" dirty="0">
                <a:latin typeface="Arial"/>
                <a:cs typeface="Arial"/>
              </a:rPr>
              <a:t>be</a:t>
            </a:r>
            <a:r>
              <a:rPr lang="en-US" sz="1400" spc="-30" dirty="0">
                <a:latin typeface="Arial"/>
                <a:cs typeface="Arial"/>
              </a:rPr>
              <a:t> </a:t>
            </a:r>
            <a:r>
              <a:rPr lang="en-US" sz="1400" dirty="0">
                <a:latin typeface="Arial"/>
                <a:cs typeface="Arial"/>
              </a:rPr>
              <a:t>required</a:t>
            </a:r>
            <a:r>
              <a:rPr lang="en-US" sz="1400" spc="-20" dirty="0">
                <a:latin typeface="Arial"/>
                <a:cs typeface="Arial"/>
              </a:rPr>
              <a:t> </a:t>
            </a:r>
            <a:r>
              <a:rPr lang="en-US" sz="1400" dirty="0">
                <a:latin typeface="Arial"/>
                <a:cs typeface="Arial"/>
              </a:rPr>
              <a:t>to</a:t>
            </a:r>
            <a:r>
              <a:rPr lang="en-US" sz="1400" spc="-40" dirty="0">
                <a:latin typeface="Arial"/>
                <a:cs typeface="Arial"/>
              </a:rPr>
              <a:t> </a:t>
            </a:r>
            <a:r>
              <a:rPr lang="en-US" sz="1400" dirty="0">
                <a:latin typeface="Arial"/>
                <a:cs typeface="Arial"/>
              </a:rPr>
              <a:t>start</a:t>
            </a:r>
            <a:r>
              <a:rPr lang="en-US" sz="1400" spc="-25" dirty="0">
                <a:latin typeface="Arial"/>
                <a:cs typeface="Arial"/>
              </a:rPr>
              <a:t> </a:t>
            </a:r>
            <a:r>
              <a:rPr lang="en-US" sz="1400" dirty="0">
                <a:latin typeface="Arial"/>
                <a:cs typeface="Arial"/>
              </a:rPr>
              <a:t>the</a:t>
            </a:r>
            <a:r>
              <a:rPr lang="en-US" sz="1400" spc="-20" dirty="0">
                <a:latin typeface="Arial"/>
                <a:cs typeface="Arial"/>
              </a:rPr>
              <a:t> </a:t>
            </a:r>
            <a:r>
              <a:rPr lang="en-US" sz="1400" spc="-10" dirty="0">
                <a:latin typeface="Arial"/>
                <a:cs typeface="Arial"/>
              </a:rPr>
              <a:t>approval </a:t>
            </a:r>
            <a:r>
              <a:rPr lang="en-US" sz="1400" dirty="0">
                <a:latin typeface="Arial"/>
                <a:cs typeface="Arial"/>
              </a:rPr>
              <a:t>process</a:t>
            </a:r>
            <a:r>
              <a:rPr lang="en-US" sz="1400" spc="-65" dirty="0">
                <a:latin typeface="Arial"/>
                <a:cs typeface="Arial"/>
              </a:rPr>
              <a:t> </a:t>
            </a:r>
            <a:r>
              <a:rPr lang="en-US" sz="1400" dirty="0">
                <a:latin typeface="Arial"/>
                <a:cs typeface="Arial"/>
              </a:rPr>
              <a:t>over</a:t>
            </a:r>
            <a:r>
              <a:rPr lang="en-US" sz="1400" spc="-20" dirty="0">
                <a:latin typeface="Arial"/>
                <a:cs typeface="Arial"/>
              </a:rPr>
              <a:t> </a:t>
            </a:r>
            <a:r>
              <a:rPr lang="en-US" sz="1400" dirty="0">
                <a:latin typeface="Arial"/>
                <a:cs typeface="Arial"/>
              </a:rPr>
              <a:t>from</a:t>
            </a:r>
            <a:r>
              <a:rPr lang="en-US" sz="1400" spc="-60" dirty="0">
                <a:latin typeface="Arial"/>
                <a:cs typeface="Arial"/>
              </a:rPr>
              <a:t> </a:t>
            </a:r>
            <a:r>
              <a:rPr lang="en-US" sz="1400" spc="-10" dirty="0">
                <a:latin typeface="Arial"/>
                <a:cs typeface="Arial"/>
              </a:rPr>
              <a:t>beginning.</a:t>
            </a:r>
            <a:endParaRPr lang="en-US" sz="1400" dirty="0">
              <a:latin typeface="Arial"/>
              <a:cs typeface="Arial"/>
            </a:endParaRPr>
          </a:p>
        </p:txBody>
      </p:sp>
      <p:sp>
        <p:nvSpPr>
          <p:cNvPr id="3" name="Title 2">
            <a:extLst>
              <a:ext uri="{FF2B5EF4-FFF2-40B4-BE49-F238E27FC236}">
                <a16:creationId xmlns:a16="http://schemas.microsoft.com/office/drawing/2014/main" id="{1BE08B28-2085-BD0D-AD73-3B61637B13E7}"/>
              </a:ext>
            </a:extLst>
          </p:cNvPr>
          <p:cNvSpPr>
            <a:spLocks noGrp="1"/>
          </p:cNvSpPr>
          <p:nvPr>
            <p:ph type="title"/>
          </p:nvPr>
        </p:nvSpPr>
        <p:spPr/>
        <p:txBody>
          <a:bodyPr>
            <a:normAutofit/>
          </a:bodyPr>
          <a:lstStyle/>
          <a:p>
            <a:r>
              <a:rPr lang="en-US" sz="2200" dirty="0"/>
              <a:t>ACH</a:t>
            </a:r>
            <a:r>
              <a:rPr lang="en-US" sz="2200" spc="-50" dirty="0"/>
              <a:t> </a:t>
            </a:r>
            <a:r>
              <a:rPr lang="en-US" sz="2200" dirty="0"/>
              <a:t>Limit </a:t>
            </a:r>
            <a:r>
              <a:rPr lang="en-US" sz="2200" spc="-10" dirty="0"/>
              <a:t>Reviews</a:t>
            </a:r>
            <a:endParaRPr lang="en-US" sz="2200" dirty="0"/>
          </a:p>
        </p:txBody>
      </p:sp>
    </p:spTree>
    <p:extLst>
      <p:ext uri="{BB962C8B-B14F-4D97-AF65-F5344CB8AC3E}">
        <p14:creationId xmlns:p14="http://schemas.microsoft.com/office/powerpoint/2010/main" val="400590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11983-07CF-4090-6A3A-E3E683A23257}"/>
              </a:ext>
            </a:extLst>
          </p:cNvPr>
          <p:cNvSpPr>
            <a:spLocks noGrp="1"/>
          </p:cNvSpPr>
          <p:nvPr>
            <p:ph idx="1"/>
          </p:nvPr>
        </p:nvSpPr>
        <p:spPr>
          <a:xfrm>
            <a:off x="1319918" y="2052063"/>
            <a:ext cx="10515600" cy="2120265"/>
          </a:xfrm>
        </p:spPr>
        <p:txBody>
          <a:bodyPr>
            <a:normAutofit lnSpcReduction="10000"/>
          </a:bodyPr>
          <a:lstStyle/>
          <a:p>
            <a:pPr marL="0" indent="0">
              <a:buNone/>
            </a:pPr>
            <a:r>
              <a:rPr lang="en-US" sz="1800" b="1" dirty="0"/>
              <a:t>Preparing for Updated ACH Payment Description Requirements</a:t>
            </a:r>
          </a:p>
          <a:p>
            <a:pPr marL="0" indent="0">
              <a:buNone/>
            </a:pPr>
            <a:r>
              <a:rPr lang="en-US" dirty="0"/>
              <a:t>Starting March 20, 2026, ACH rules will mandate specific content within the "Company Entry Description" field. To maintain compliance, please note:</a:t>
            </a:r>
          </a:p>
          <a:p>
            <a:pPr>
              <a:buFont typeface="Arial" panose="020B0604020202020204" pitchFamily="34" charset="0"/>
              <a:buChar char="•"/>
            </a:pPr>
            <a:r>
              <a:rPr lang="en-US" dirty="0"/>
              <a:t>PPD credits for wages/salaries must include "payroll."</a:t>
            </a:r>
          </a:p>
          <a:p>
            <a:pPr>
              <a:buFont typeface="Arial" panose="020B0604020202020204" pitchFamily="34" charset="0"/>
              <a:buChar char="•"/>
            </a:pPr>
            <a:r>
              <a:rPr lang="en-US" dirty="0"/>
              <a:t>WEB debits for e-commerce/online retail purchases must include "purchase." </a:t>
            </a:r>
          </a:p>
          <a:p>
            <a:pPr>
              <a:buFont typeface="Arial" panose="020B0604020202020204" pitchFamily="34" charset="0"/>
              <a:buChar char="•"/>
            </a:pPr>
            <a:endParaRPr lang="en-US" dirty="0"/>
          </a:p>
          <a:p>
            <a:pPr marL="0" indent="0">
              <a:buNone/>
            </a:pPr>
            <a:r>
              <a:rPr lang="en-US" dirty="0"/>
              <a:t>*We recommend reviewing and updating your payment systems in advance of this deadline.</a:t>
            </a:r>
          </a:p>
        </p:txBody>
      </p:sp>
      <p:sp>
        <p:nvSpPr>
          <p:cNvPr id="3" name="Title 2">
            <a:extLst>
              <a:ext uri="{FF2B5EF4-FFF2-40B4-BE49-F238E27FC236}">
                <a16:creationId xmlns:a16="http://schemas.microsoft.com/office/drawing/2014/main" id="{18AACCD7-9D84-B057-3F13-686F47C710CF}"/>
              </a:ext>
            </a:extLst>
          </p:cNvPr>
          <p:cNvSpPr>
            <a:spLocks noGrp="1"/>
          </p:cNvSpPr>
          <p:nvPr>
            <p:ph type="title"/>
          </p:nvPr>
        </p:nvSpPr>
        <p:spPr/>
        <p:txBody>
          <a:bodyPr>
            <a:normAutofit/>
          </a:bodyPr>
          <a:lstStyle/>
          <a:p>
            <a:r>
              <a:rPr lang="en-US" sz="2200" dirty="0"/>
              <a:t>Rule Change</a:t>
            </a:r>
          </a:p>
        </p:txBody>
      </p:sp>
      <p:grpSp>
        <p:nvGrpSpPr>
          <p:cNvPr id="8" name="object 5">
            <a:extLst>
              <a:ext uri="{FF2B5EF4-FFF2-40B4-BE49-F238E27FC236}">
                <a16:creationId xmlns:a16="http://schemas.microsoft.com/office/drawing/2014/main" id="{15722BD7-DA58-72B2-4BA4-30787E847ED9}"/>
              </a:ext>
            </a:extLst>
          </p:cNvPr>
          <p:cNvGrpSpPr/>
          <p:nvPr/>
        </p:nvGrpSpPr>
        <p:grpSpPr>
          <a:xfrm>
            <a:off x="2931207" y="4393750"/>
            <a:ext cx="5779921" cy="906780"/>
            <a:chOff x="2787395" y="4899659"/>
            <a:chExt cx="3671570" cy="906780"/>
          </a:xfrm>
          <a:noFill/>
        </p:grpSpPr>
        <p:sp>
          <p:nvSpPr>
            <p:cNvPr id="9" name="object 6">
              <a:extLst>
                <a:ext uri="{FF2B5EF4-FFF2-40B4-BE49-F238E27FC236}">
                  <a16:creationId xmlns:a16="http://schemas.microsoft.com/office/drawing/2014/main" id="{8E845CEC-99EA-BD23-6BE5-198608FF0B49}"/>
                </a:ext>
              </a:extLst>
            </p:cNvPr>
            <p:cNvSpPr/>
            <p:nvPr/>
          </p:nvSpPr>
          <p:spPr>
            <a:xfrm>
              <a:off x="2800349" y="4912613"/>
              <a:ext cx="3645535" cy="881380"/>
            </a:xfrm>
            <a:custGeom>
              <a:avLst/>
              <a:gdLst/>
              <a:ahLst/>
              <a:cxnLst/>
              <a:rect l="l" t="t" r="r" b="b"/>
              <a:pathLst>
                <a:path w="3645535" h="881379">
                  <a:moveTo>
                    <a:pt x="3557270" y="0"/>
                  </a:moveTo>
                  <a:lnTo>
                    <a:pt x="88137" y="0"/>
                  </a:lnTo>
                  <a:lnTo>
                    <a:pt x="53846" y="6931"/>
                  </a:lnTo>
                  <a:lnTo>
                    <a:pt x="25828" y="25828"/>
                  </a:lnTo>
                  <a:lnTo>
                    <a:pt x="6931" y="53846"/>
                  </a:lnTo>
                  <a:lnTo>
                    <a:pt x="0" y="88137"/>
                  </a:lnTo>
                  <a:lnTo>
                    <a:pt x="0" y="792784"/>
                  </a:lnTo>
                  <a:lnTo>
                    <a:pt x="6931" y="827074"/>
                  </a:lnTo>
                  <a:lnTo>
                    <a:pt x="25828" y="855073"/>
                  </a:lnTo>
                  <a:lnTo>
                    <a:pt x="53846" y="873950"/>
                  </a:lnTo>
                  <a:lnTo>
                    <a:pt x="88137" y="880872"/>
                  </a:lnTo>
                  <a:lnTo>
                    <a:pt x="3557270" y="880872"/>
                  </a:lnTo>
                  <a:lnTo>
                    <a:pt x="3591561" y="873950"/>
                  </a:lnTo>
                  <a:lnTo>
                    <a:pt x="3619579" y="855073"/>
                  </a:lnTo>
                  <a:lnTo>
                    <a:pt x="3638476" y="827074"/>
                  </a:lnTo>
                  <a:lnTo>
                    <a:pt x="3645408" y="792784"/>
                  </a:lnTo>
                  <a:lnTo>
                    <a:pt x="3645408" y="88137"/>
                  </a:lnTo>
                  <a:lnTo>
                    <a:pt x="3638476" y="53846"/>
                  </a:lnTo>
                  <a:lnTo>
                    <a:pt x="3619579" y="25828"/>
                  </a:lnTo>
                  <a:lnTo>
                    <a:pt x="3591561" y="6931"/>
                  </a:lnTo>
                  <a:lnTo>
                    <a:pt x="3557270" y="0"/>
                  </a:lnTo>
                  <a:close/>
                </a:path>
              </a:pathLst>
            </a:custGeom>
            <a:grpFill/>
            <a:ln>
              <a:solidFill>
                <a:srgbClr val="43B02A"/>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62E1C7ED-3711-B1DC-45F7-CB7ACFD39BA2}"/>
                </a:ext>
              </a:extLst>
            </p:cNvPr>
            <p:cNvSpPr/>
            <p:nvPr/>
          </p:nvSpPr>
          <p:spPr>
            <a:xfrm>
              <a:off x="2800349" y="4912613"/>
              <a:ext cx="3645535" cy="881380"/>
            </a:xfrm>
            <a:custGeom>
              <a:avLst/>
              <a:gdLst/>
              <a:ahLst/>
              <a:cxnLst/>
              <a:rect l="l" t="t" r="r" b="b"/>
              <a:pathLst>
                <a:path w="3645535" h="881379">
                  <a:moveTo>
                    <a:pt x="0" y="88137"/>
                  </a:moveTo>
                  <a:lnTo>
                    <a:pt x="6931" y="53846"/>
                  </a:lnTo>
                  <a:lnTo>
                    <a:pt x="25828" y="25828"/>
                  </a:lnTo>
                  <a:lnTo>
                    <a:pt x="53846" y="6931"/>
                  </a:lnTo>
                  <a:lnTo>
                    <a:pt x="88137" y="0"/>
                  </a:lnTo>
                  <a:lnTo>
                    <a:pt x="3557270" y="0"/>
                  </a:lnTo>
                  <a:lnTo>
                    <a:pt x="3591561" y="6931"/>
                  </a:lnTo>
                  <a:lnTo>
                    <a:pt x="3619579" y="25828"/>
                  </a:lnTo>
                  <a:lnTo>
                    <a:pt x="3638476" y="53846"/>
                  </a:lnTo>
                  <a:lnTo>
                    <a:pt x="3645408" y="88137"/>
                  </a:lnTo>
                  <a:lnTo>
                    <a:pt x="3645408" y="792784"/>
                  </a:lnTo>
                  <a:lnTo>
                    <a:pt x="3638476" y="827074"/>
                  </a:lnTo>
                  <a:lnTo>
                    <a:pt x="3619579" y="855073"/>
                  </a:lnTo>
                  <a:lnTo>
                    <a:pt x="3591561" y="873950"/>
                  </a:lnTo>
                  <a:lnTo>
                    <a:pt x="3557270" y="880872"/>
                  </a:lnTo>
                  <a:lnTo>
                    <a:pt x="88137" y="880872"/>
                  </a:lnTo>
                  <a:lnTo>
                    <a:pt x="53846" y="873950"/>
                  </a:lnTo>
                  <a:lnTo>
                    <a:pt x="25828" y="855073"/>
                  </a:lnTo>
                  <a:lnTo>
                    <a:pt x="6931" y="827074"/>
                  </a:lnTo>
                  <a:lnTo>
                    <a:pt x="0" y="792784"/>
                  </a:lnTo>
                  <a:lnTo>
                    <a:pt x="0" y="88137"/>
                  </a:lnTo>
                  <a:close/>
                </a:path>
              </a:pathLst>
            </a:custGeom>
            <a:grpFill/>
            <a:ln w="25908">
              <a:solidFill>
                <a:srgbClr val="43B02A"/>
              </a:solidFill>
            </a:ln>
          </p:spPr>
          <p:txBody>
            <a:bodyPr wrap="square" lIns="0" tIns="0" rIns="0" bIns="0" rtlCol="0"/>
            <a:lstStyle/>
            <a:p>
              <a:endParaRPr dirty="0"/>
            </a:p>
          </p:txBody>
        </p:sp>
      </p:grpSp>
      <p:sp>
        <p:nvSpPr>
          <p:cNvPr id="11" name="object 8">
            <a:extLst>
              <a:ext uri="{FF2B5EF4-FFF2-40B4-BE49-F238E27FC236}">
                <a16:creationId xmlns:a16="http://schemas.microsoft.com/office/drawing/2014/main" id="{7B55EC7A-F9C7-BED2-F293-A622410F99AC}"/>
              </a:ext>
            </a:extLst>
          </p:cNvPr>
          <p:cNvSpPr txBox="1"/>
          <p:nvPr/>
        </p:nvSpPr>
        <p:spPr>
          <a:xfrm>
            <a:off x="2951601" y="4603737"/>
            <a:ext cx="5740938" cy="490134"/>
          </a:xfrm>
          <a:prstGeom prst="rect">
            <a:avLst/>
          </a:prstGeom>
        </p:spPr>
        <p:txBody>
          <a:bodyPr vert="horz" wrap="square" lIns="0" tIns="38100" rIns="0" bIns="0" rtlCol="0">
            <a:spAutoFit/>
          </a:bodyPr>
          <a:lstStyle/>
          <a:p>
            <a:pPr marL="12065" marR="5080" algn="ctr">
              <a:lnSpc>
                <a:spcPts val="1620"/>
              </a:lnSpc>
              <a:spcBef>
                <a:spcPts val="300"/>
              </a:spcBef>
            </a:pPr>
            <a:r>
              <a:rPr lang="en-US" sz="1500" b="1" dirty="0">
                <a:solidFill>
                  <a:schemeClr val="tx1">
                    <a:lumMod val="85000"/>
                    <a:lumOff val="15000"/>
                  </a:schemeClr>
                </a:solidFill>
                <a:latin typeface="Arial"/>
                <a:cs typeface="Arial"/>
              </a:rPr>
              <a:t>Click below for additional information on the rule change.</a:t>
            </a:r>
            <a:endParaRPr lang="en-US" sz="1500" b="1" spc="-10" dirty="0">
              <a:solidFill>
                <a:schemeClr val="tx1">
                  <a:lumMod val="85000"/>
                  <a:lumOff val="15000"/>
                </a:schemeClr>
              </a:solidFill>
              <a:latin typeface="Arial"/>
              <a:cs typeface="Arial"/>
            </a:endParaRPr>
          </a:p>
          <a:p>
            <a:pPr marL="12065" marR="5080" algn="ctr">
              <a:lnSpc>
                <a:spcPts val="1620"/>
              </a:lnSpc>
              <a:spcBef>
                <a:spcPts val="300"/>
              </a:spcBef>
            </a:pPr>
            <a:r>
              <a:rPr sz="1500" b="1" spc="-10" dirty="0">
                <a:solidFill>
                  <a:schemeClr val="tx1">
                    <a:lumMod val="85000"/>
                    <a:lumOff val="15000"/>
                  </a:schemeClr>
                </a:solidFill>
                <a:latin typeface="Arial"/>
                <a:cs typeface="Arial"/>
                <a:hlinkClick r:id="rId2"/>
              </a:rPr>
              <a:t> </a:t>
            </a:r>
            <a:r>
              <a:rPr lang="en-US" sz="1600" b="1" dirty="0">
                <a:solidFill>
                  <a:schemeClr val="bg1"/>
                </a:solidFill>
                <a:hlinkClick r:id="rId2"/>
              </a:rPr>
              <a:t>NACHA Rule Changes </a:t>
            </a:r>
            <a:endParaRPr lang="en-US" sz="1600" b="1" dirty="0">
              <a:solidFill>
                <a:schemeClr val="bg1"/>
              </a:solidFill>
            </a:endParaRPr>
          </a:p>
        </p:txBody>
      </p:sp>
    </p:spTree>
    <p:extLst>
      <p:ext uri="{BB962C8B-B14F-4D97-AF65-F5344CB8AC3E}">
        <p14:creationId xmlns:p14="http://schemas.microsoft.com/office/powerpoint/2010/main" val="28542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4392FE-8579-C69A-F34D-8D65AB6FFC38}"/>
              </a:ext>
            </a:extLst>
          </p:cNvPr>
          <p:cNvSpPr>
            <a:spLocks noGrp="1"/>
          </p:cNvSpPr>
          <p:nvPr>
            <p:ph idx="1"/>
          </p:nvPr>
        </p:nvSpPr>
        <p:spPr>
          <a:xfrm>
            <a:off x="1319918" y="2002027"/>
            <a:ext cx="9070289" cy="737870"/>
          </a:xfrm>
        </p:spPr>
        <p:txBody>
          <a:bodyPr>
            <a:normAutofit fontScale="92500" lnSpcReduction="20000"/>
          </a:bodyPr>
          <a:lstStyle/>
          <a:p>
            <a:pPr>
              <a:lnSpc>
                <a:spcPct val="110000"/>
              </a:lnSpc>
            </a:pPr>
            <a:r>
              <a:rPr lang="en-US" sz="1600" b="1" dirty="0">
                <a:latin typeface="Arial"/>
                <a:cs typeface="Arial"/>
              </a:rPr>
              <a:t>Good</a:t>
            </a:r>
            <a:r>
              <a:rPr lang="en-US" sz="1600" b="1" spc="-40" dirty="0">
                <a:latin typeface="Arial"/>
                <a:cs typeface="Arial"/>
              </a:rPr>
              <a:t> </a:t>
            </a:r>
            <a:r>
              <a:rPr lang="en-US" sz="1600" b="1" dirty="0">
                <a:latin typeface="Arial"/>
                <a:cs typeface="Arial"/>
              </a:rPr>
              <a:t>practice</a:t>
            </a:r>
            <a:r>
              <a:rPr lang="en-US" sz="1600" b="1" spc="-35" dirty="0">
                <a:latin typeface="Arial"/>
                <a:cs typeface="Arial"/>
              </a:rPr>
              <a:t> </a:t>
            </a:r>
            <a:r>
              <a:rPr lang="en-US" sz="1600" b="1" dirty="0">
                <a:latin typeface="Arial"/>
                <a:cs typeface="Arial"/>
              </a:rPr>
              <a:t>for</a:t>
            </a:r>
            <a:r>
              <a:rPr lang="en-US" sz="1600" b="1" spc="-35" dirty="0">
                <a:latin typeface="Arial"/>
                <a:cs typeface="Arial"/>
              </a:rPr>
              <a:t> </a:t>
            </a:r>
            <a:r>
              <a:rPr lang="en-US" sz="1600" b="1" dirty="0">
                <a:latin typeface="Arial"/>
                <a:cs typeface="Arial"/>
              </a:rPr>
              <a:t>originators: </a:t>
            </a:r>
            <a:r>
              <a:rPr lang="en-US" sz="1600" dirty="0">
                <a:latin typeface="Arial"/>
                <a:cs typeface="Arial"/>
              </a:rPr>
              <a:t>Make</a:t>
            </a:r>
            <a:r>
              <a:rPr lang="en-US" sz="1600" spc="-45" dirty="0">
                <a:latin typeface="Arial"/>
                <a:cs typeface="Arial"/>
              </a:rPr>
              <a:t> </a:t>
            </a:r>
            <a:r>
              <a:rPr lang="en-US" sz="1600" dirty="0">
                <a:latin typeface="Arial"/>
                <a:cs typeface="Arial"/>
              </a:rPr>
              <a:t>sure</a:t>
            </a:r>
            <a:r>
              <a:rPr lang="en-US" sz="1600" spc="-45" dirty="0">
                <a:latin typeface="Arial"/>
                <a:cs typeface="Arial"/>
              </a:rPr>
              <a:t> </a:t>
            </a:r>
            <a:r>
              <a:rPr lang="en-US" sz="1600" dirty="0">
                <a:latin typeface="Arial"/>
                <a:cs typeface="Arial"/>
              </a:rPr>
              <a:t>the</a:t>
            </a:r>
            <a:r>
              <a:rPr lang="en-US" sz="1600" spc="-50" dirty="0">
                <a:latin typeface="Arial"/>
                <a:cs typeface="Arial"/>
              </a:rPr>
              <a:t> </a:t>
            </a:r>
            <a:r>
              <a:rPr lang="en-US" sz="1600" dirty="0">
                <a:latin typeface="Arial"/>
                <a:cs typeface="Arial"/>
              </a:rPr>
              <a:t>agreement</a:t>
            </a:r>
            <a:r>
              <a:rPr lang="en-US" sz="1600" spc="-25" dirty="0">
                <a:latin typeface="Arial"/>
                <a:cs typeface="Arial"/>
              </a:rPr>
              <a:t> </a:t>
            </a:r>
            <a:r>
              <a:rPr lang="en-US" sz="1600" dirty="0">
                <a:latin typeface="Arial"/>
                <a:cs typeface="Arial"/>
              </a:rPr>
              <a:t>you</a:t>
            </a:r>
            <a:r>
              <a:rPr lang="en-US" sz="1600" spc="-20" dirty="0">
                <a:latin typeface="Arial"/>
                <a:cs typeface="Arial"/>
              </a:rPr>
              <a:t> </a:t>
            </a:r>
            <a:r>
              <a:rPr lang="en-US" sz="1600" dirty="0">
                <a:latin typeface="Arial"/>
                <a:cs typeface="Arial"/>
              </a:rPr>
              <a:t>have</a:t>
            </a:r>
            <a:r>
              <a:rPr lang="en-US" sz="1600" spc="-25" dirty="0">
                <a:latin typeface="Arial"/>
                <a:cs typeface="Arial"/>
              </a:rPr>
              <a:t> </a:t>
            </a:r>
            <a:r>
              <a:rPr lang="en-US" sz="1600" dirty="0">
                <a:latin typeface="Arial"/>
                <a:cs typeface="Arial"/>
              </a:rPr>
              <a:t>in</a:t>
            </a:r>
            <a:r>
              <a:rPr lang="en-US" sz="1600" spc="-35" dirty="0">
                <a:latin typeface="Arial"/>
                <a:cs typeface="Arial"/>
              </a:rPr>
              <a:t> </a:t>
            </a:r>
            <a:r>
              <a:rPr lang="en-US" sz="1600" dirty="0">
                <a:latin typeface="Arial"/>
                <a:cs typeface="Arial"/>
              </a:rPr>
              <a:t>place</a:t>
            </a:r>
            <a:r>
              <a:rPr lang="en-US" sz="1600" spc="-45" dirty="0">
                <a:latin typeface="Arial"/>
                <a:cs typeface="Arial"/>
              </a:rPr>
              <a:t> </a:t>
            </a:r>
            <a:r>
              <a:rPr lang="en-US" sz="1600" spc="-20" dirty="0">
                <a:latin typeface="Arial"/>
                <a:cs typeface="Arial"/>
              </a:rPr>
              <a:t>with </a:t>
            </a:r>
            <a:r>
              <a:rPr lang="en-US" sz="1600" dirty="0">
                <a:latin typeface="Arial"/>
                <a:cs typeface="Arial"/>
              </a:rPr>
              <a:t>your</a:t>
            </a:r>
            <a:r>
              <a:rPr lang="en-US" sz="1600" spc="-30" dirty="0">
                <a:latin typeface="Arial"/>
                <a:cs typeface="Arial"/>
              </a:rPr>
              <a:t> </a:t>
            </a:r>
            <a:r>
              <a:rPr lang="en-US" sz="1600" dirty="0">
                <a:latin typeface="Arial"/>
                <a:cs typeface="Arial"/>
              </a:rPr>
              <a:t>receivers</a:t>
            </a:r>
            <a:r>
              <a:rPr lang="en-US" sz="1600" spc="-20" dirty="0">
                <a:latin typeface="Arial"/>
                <a:cs typeface="Arial"/>
              </a:rPr>
              <a:t> </a:t>
            </a:r>
            <a:r>
              <a:rPr lang="en-US" sz="1600" dirty="0">
                <a:latin typeface="Arial"/>
                <a:cs typeface="Arial"/>
              </a:rPr>
              <a:t>and/or</a:t>
            </a:r>
            <a:r>
              <a:rPr lang="en-US" sz="1600" spc="-45" dirty="0">
                <a:latin typeface="Arial"/>
                <a:cs typeface="Arial"/>
              </a:rPr>
              <a:t> </a:t>
            </a:r>
            <a:r>
              <a:rPr lang="en-US" sz="1600" dirty="0">
                <a:latin typeface="Arial"/>
                <a:cs typeface="Arial"/>
              </a:rPr>
              <a:t>vendors</a:t>
            </a:r>
            <a:r>
              <a:rPr lang="en-US" sz="1600" spc="-25" dirty="0">
                <a:latin typeface="Arial"/>
                <a:cs typeface="Arial"/>
              </a:rPr>
              <a:t> </a:t>
            </a:r>
            <a:r>
              <a:rPr lang="en-US" sz="1600" dirty="0">
                <a:latin typeface="Arial"/>
                <a:cs typeface="Arial"/>
              </a:rPr>
              <a:t>includes</a:t>
            </a:r>
            <a:r>
              <a:rPr lang="en-US" sz="1600" spc="-50" dirty="0">
                <a:latin typeface="Arial"/>
                <a:cs typeface="Arial"/>
              </a:rPr>
              <a:t> </a:t>
            </a:r>
            <a:r>
              <a:rPr lang="en-US" sz="1600" dirty="0">
                <a:latin typeface="Arial"/>
                <a:cs typeface="Arial"/>
              </a:rPr>
              <a:t>the</a:t>
            </a:r>
            <a:r>
              <a:rPr lang="en-US" sz="1600" spc="-50" dirty="0">
                <a:latin typeface="Arial"/>
                <a:cs typeface="Arial"/>
              </a:rPr>
              <a:t> </a:t>
            </a:r>
            <a:r>
              <a:rPr lang="en-US" sz="1600" dirty="0">
                <a:latin typeface="Arial"/>
                <a:cs typeface="Arial"/>
              </a:rPr>
              <a:t>ability</a:t>
            </a:r>
            <a:r>
              <a:rPr lang="en-US" sz="1600" spc="-40" dirty="0">
                <a:latin typeface="Arial"/>
                <a:cs typeface="Arial"/>
              </a:rPr>
              <a:t> </a:t>
            </a:r>
            <a:r>
              <a:rPr lang="en-US" sz="1600" dirty="0">
                <a:latin typeface="Arial"/>
                <a:cs typeface="Arial"/>
              </a:rPr>
              <a:t>to</a:t>
            </a:r>
            <a:r>
              <a:rPr lang="en-US" sz="1600" spc="-60" dirty="0">
                <a:latin typeface="Arial"/>
                <a:cs typeface="Arial"/>
              </a:rPr>
              <a:t> </a:t>
            </a:r>
            <a:r>
              <a:rPr lang="en-US" sz="1600" dirty="0">
                <a:latin typeface="Arial"/>
                <a:cs typeface="Arial"/>
              </a:rPr>
              <a:t>allow</a:t>
            </a:r>
            <a:r>
              <a:rPr lang="en-US" sz="1600" spc="-35" dirty="0">
                <a:latin typeface="Arial"/>
                <a:cs typeface="Arial"/>
              </a:rPr>
              <a:t> </a:t>
            </a:r>
            <a:r>
              <a:rPr lang="en-US" sz="1600" dirty="0">
                <a:latin typeface="Arial"/>
                <a:cs typeface="Arial"/>
              </a:rPr>
              <a:t>you</a:t>
            </a:r>
            <a:r>
              <a:rPr lang="en-US" sz="1600" spc="-30" dirty="0">
                <a:latin typeface="Arial"/>
                <a:cs typeface="Arial"/>
              </a:rPr>
              <a:t> </a:t>
            </a:r>
            <a:r>
              <a:rPr lang="en-US" sz="1600" dirty="0">
                <a:latin typeface="Arial"/>
                <a:cs typeface="Arial"/>
              </a:rPr>
              <a:t>to</a:t>
            </a:r>
            <a:r>
              <a:rPr lang="en-US" sz="1600" spc="-60" dirty="0">
                <a:latin typeface="Arial"/>
                <a:cs typeface="Arial"/>
              </a:rPr>
              <a:t> </a:t>
            </a:r>
            <a:r>
              <a:rPr lang="en-US" sz="1600" spc="-20" dirty="0">
                <a:latin typeface="Arial"/>
                <a:cs typeface="Arial"/>
              </a:rPr>
              <a:t>make </a:t>
            </a:r>
            <a:r>
              <a:rPr lang="en-US" sz="1600" dirty="0">
                <a:latin typeface="Arial"/>
                <a:cs typeface="Arial"/>
              </a:rPr>
              <a:t>correcting</a:t>
            </a:r>
            <a:r>
              <a:rPr lang="en-US" sz="1600" spc="-15" dirty="0">
                <a:latin typeface="Arial"/>
                <a:cs typeface="Arial"/>
              </a:rPr>
              <a:t> </a:t>
            </a:r>
            <a:r>
              <a:rPr lang="en-US" sz="1600" dirty="0">
                <a:latin typeface="Arial"/>
                <a:cs typeface="Arial"/>
              </a:rPr>
              <a:t>entries</a:t>
            </a:r>
            <a:r>
              <a:rPr lang="en-US" sz="1600" spc="-25" dirty="0">
                <a:latin typeface="Arial"/>
                <a:cs typeface="Arial"/>
              </a:rPr>
              <a:t> </a:t>
            </a:r>
            <a:r>
              <a:rPr lang="en-US" sz="1600" dirty="0">
                <a:latin typeface="Arial"/>
                <a:cs typeface="Arial"/>
              </a:rPr>
              <a:t>if</a:t>
            </a:r>
            <a:r>
              <a:rPr lang="en-US" sz="1600" spc="-35" dirty="0">
                <a:latin typeface="Arial"/>
                <a:cs typeface="Arial"/>
              </a:rPr>
              <a:t> </a:t>
            </a:r>
            <a:r>
              <a:rPr lang="en-US" sz="1600" dirty="0">
                <a:latin typeface="Arial"/>
                <a:cs typeface="Arial"/>
              </a:rPr>
              <a:t>needed</a:t>
            </a:r>
            <a:r>
              <a:rPr lang="en-US" sz="1600" spc="-20" dirty="0">
                <a:latin typeface="Arial"/>
                <a:cs typeface="Arial"/>
              </a:rPr>
              <a:t> </a:t>
            </a:r>
            <a:r>
              <a:rPr lang="en-US" sz="1600" dirty="0">
                <a:latin typeface="Arial"/>
                <a:cs typeface="Arial"/>
              </a:rPr>
              <a:t>and</a:t>
            </a:r>
            <a:r>
              <a:rPr lang="en-US" sz="1600" spc="-45" dirty="0">
                <a:latin typeface="Arial"/>
                <a:cs typeface="Arial"/>
              </a:rPr>
              <a:t> </a:t>
            </a:r>
            <a:r>
              <a:rPr lang="en-US" sz="1600" dirty="0">
                <a:latin typeface="Arial"/>
                <a:cs typeface="Arial"/>
              </a:rPr>
              <a:t>this</a:t>
            </a:r>
            <a:r>
              <a:rPr lang="en-US" sz="1600" spc="-25" dirty="0">
                <a:latin typeface="Arial"/>
                <a:cs typeface="Arial"/>
              </a:rPr>
              <a:t> </a:t>
            </a:r>
            <a:r>
              <a:rPr lang="en-US" sz="1600" dirty="0">
                <a:latin typeface="Arial"/>
                <a:cs typeface="Arial"/>
              </a:rPr>
              <a:t>can</a:t>
            </a:r>
            <a:r>
              <a:rPr lang="en-US" sz="1600" spc="-30" dirty="0">
                <a:latin typeface="Arial"/>
                <a:cs typeface="Arial"/>
              </a:rPr>
              <a:t> </a:t>
            </a:r>
            <a:r>
              <a:rPr lang="en-US" sz="1600" dirty="0">
                <a:latin typeface="Arial"/>
                <a:cs typeface="Arial"/>
              </a:rPr>
              <a:t>prevent</a:t>
            </a:r>
            <a:r>
              <a:rPr lang="en-US" sz="1600" spc="10" dirty="0">
                <a:latin typeface="Arial"/>
                <a:cs typeface="Arial"/>
              </a:rPr>
              <a:t> </a:t>
            </a:r>
            <a:r>
              <a:rPr lang="en-US" sz="1600" dirty="0">
                <a:latin typeface="Arial"/>
                <a:cs typeface="Arial"/>
              </a:rPr>
              <a:t>the</a:t>
            </a:r>
            <a:r>
              <a:rPr lang="en-US" sz="1600" spc="-40" dirty="0">
                <a:latin typeface="Arial"/>
                <a:cs typeface="Arial"/>
              </a:rPr>
              <a:t> </a:t>
            </a:r>
            <a:r>
              <a:rPr lang="en-US" sz="1600" dirty="0">
                <a:latin typeface="Arial"/>
                <a:cs typeface="Arial"/>
              </a:rPr>
              <a:t>use</a:t>
            </a:r>
            <a:r>
              <a:rPr lang="en-US" sz="1600" spc="-30" dirty="0">
                <a:latin typeface="Arial"/>
                <a:cs typeface="Arial"/>
              </a:rPr>
              <a:t> </a:t>
            </a:r>
            <a:r>
              <a:rPr lang="en-US" sz="1600" dirty="0">
                <a:latin typeface="Arial"/>
                <a:cs typeface="Arial"/>
              </a:rPr>
              <a:t>of</a:t>
            </a:r>
            <a:r>
              <a:rPr lang="en-US" sz="1600" spc="-25" dirty="0">
                <a:latin typeface="Arial"/>
                <a:cs typeface="Arial"/>
              </a:rPr>
              <a:t> </a:t>
            </a:r>
            <a:r>
              <a:rPr lang="en-US" sz="1600" dirty="0">
                <a:latin typeface="Arial"/>
                <a:cs typeface="Arial"/>
              </a:rPr>
              <a:t>reversals in</a:t>
            </a:r>
            <a:r>
              <a:rPr lang="en-US" sz="1600" spc="-40" dirty="0">
                <a:latin typeface="Arial"/>
                <a:cs typeface="Arial"/>
              </a:rPr>
              <a:t> </a:t>
            </a:r>
            <a:r>
              <a:rPr lang="en-US" sz="1600" spc="-20" dirty="0">
                <a:latin typeface="Arial"/>
                <a:cs typeface="Arial"/>
              </a:rPr>
              <a:t>some </a:t>
            </a:r>
            <a:r>
              <a:rPr lang="en-US" sz="1600" spc="-10" dirty="0">
                <a:latin typeface="Arial"/>
                <a:cs typeface="Arial"/>
              </a:rPr>
              <a:t>cases.</a:t>
            </a:r>
            <a:endParaRPr lang="en-US" sz="1600" dirty="0">
              <a:latin typeface="Arial"/>
              <a:cs typeface="Arial"/>
            </a:endParaRPr>
          </a:p>
          <a:p>
            <a:endParaRPr lang="en-US" dirty="0"/>
          </a:p>
        </p:txBody>
      </p:sp>
      <p:sp>
        <p:nvSpPr>
          <p:cNvPr id="3" name="Title 2">
            <a:extLst>
              <a:ext uri="{FF2B5EF4-FFF2-40B4-BE49-F238E27FC236}">
                <a16:creationId xmlns:a16="http://schemas.microsoft.com/office/drawing/2014/main" id="{8CDA5EF2-9CB5-34FF-B7F7-4D2F46A0E824}"/>
              </a:ext>
            </a:extLst>
          </p:cNvPr>
          <p:cNvSpPr>
            <a:spLocks noGrp="1"/>
          </p:cNvSpPr>
          <p:nvPr>
            <p:ph type="title"/>
          </p:nvPr>
        </p:nvSpPr>
        <p:spPr/>
        <p:txBody>
          <a:bodyPr>
            <a:normAutofit/>
          </a:bodyPr>
          <a:lstStyle/>
          <a:p>
            <a:r>
              <a:rPr lang="en-US" sz="2200" dirty="0"/>
              <a:t>Additional</a:t>
            </a:r>
            <a:r>
              <a:rPr lang="en-US" sz="2200" spc="-35" dirty="0"/>
              <a:t> </a:t>
            </a:r>
            <a:r>
              <a:rPr lang="en-US" sz="2200" spc="-10" dirty="0"/>
              <a:t>Information</a:t>
            </a:r>
            <a:endParaRPr lang="en-US" sz="2200" dirty="0"/>
          </a:p>
        </p:txBody>
      </p:sp>
      <p:grpSp>
        <p:nvGrpSpPr>
          <p:cNvPr id="4" name="object 5">
            <a:extLst>
              <a:ext uri="{FF2B5EF4-FFF2-40B4-BE49-F238E27FC236}">
                <a16:creationId xmlns:a16="http://schemas.microsoft.com/office/drawing/2014/main" id="{2BFC53AC-F9E1-3239-6A03-321DA752D54D}"/>
              </a:ext>
            </a:extLst>
          </p:cNvPr>
          <p:cNvGrpSpPr/>
          <p:nvPr/>
        </p:nvGrpSpPr>
        <p:grpSpPr>
          <a:xfrm>
            <a:off x="1319918" y="3156246"/>
            <a:ext cx="3469004" cy="2193290"/>
            <a:chOff x="420623" y="2950464"/>
            <a:chExt cx="3469004" cy="2193290"/>
          </a:xfrm>
          <a:solidFill>
            <a:srgbClr val="1B365D"/>
          </a:solidFill>
        </p:grpSpPr>
        <p:sp>
          <p:nvSpPr>
            <p:cNvPr id="5" name="object 6">
              <a:extLst>
                <a:ext uri="{FF2B5EF4-FFF2-40B4-BE49-F238E27FC236}">
                  <a16:creationId xmlns:a16="http://schemas.microsoft.com/office/drawing/2014/main" id="{022CB8C2-11E7-4AE1-791B-1FAF5106314B}"/>
                </a:ext>
              </a:extLst>
            </p:cNvPr>
            <p:cNvSpPr/>
            <p:nvPr/>
          </p:nvSpPr>
          <p:spPr>
            <a:xfrm>
              <a:off x="433577" y="2963418"/>
              <a:ext cx="3442970" cy="2167255"/>
            </a:xfrm>
            <a:custGeom>
              <a:avLst/>
              <a:gdLst/>
              <a:ahLst/>
              <a:cxnLst/>
              <a:rect l="l" t="t" r="r" b="b"/>
              <a:pathLst>
                <a:path w="3442970" h="2167254">
                  <a:moveTo>
                    <a:pt x="3226054" y="0"/>
                  </a:moveTo>
                  <a:lnTo>
                    <a:pt x="216712" y="0"/>
                  </a:lnTo>
                  <a:lnTo>
                    <a:pt x="167023" y="5723"/>
                  </a:lnTo>
                  <a:lnTo>
                    <a:pt x="121409" y="22026"/>
                  </a:lnTo>
                  <a:lnTo>
                    <a:pt x="81170" y="47606"/>
                  </a:lnTo>
                  <a:lnTo>
                    <a:pt x="47610" y="81161"/>
                  </a:lnTo>
                  <a:lnTo>
                    <a:pt x="22027" y="121390"/>
                  </a:lnTo>
                  <a:lnTo>
                    <a:pt x="5723" y="166991"/>
                  </a:lnTo>
                  <a:lnTo>
                    <a:pt x="0" y="216662"/>
                  </a:lnTo>
                  <a:lnTo>
                    <a:pt x="0" y="1950466"/>
                  </a:lnTo>
                  <a:lnTo>
                    <a:pt x="5723" y="2000136"/>
                  </a:lnTo>
                  <a:lnTo>
                    <a:pt x="22027" y="2045737"/>
                  </a:lnTo>
                  <a:lnTo>
                    <a:pt x="47610" y="2085966"/>
                  </a:lnTo>
                  <a:lnTo>
                    <a:pt x="81170" y="2119521"/>
                  </a:lnTo>
                  <a:lnTo>
                    <a:pt x="121409" y="2145101"/>
                  </a:lnTo>
                  <a:lnTo>
                    <a:pt x="167023" y="2161404"/>
                  </a:lnTo>
                  <a:lnTo>
                    <a:pt x="216712" y="2167128"/>
                  </a:lnTo>
                  <a:lnTo>
                    <a:pt x="3226054" y="2167128"/>
                  </a:lnTo>
                  <a:lnTo>
                    <a:pt x="3275724" y="2161404"/>
                  </a:lnTo>
                  <a:lnTo>
                    <a:pt x="3321325" y="2145101"/>
                  </a:lnTo>
                  <a:lnTo>
                    <a:pt x="3361554" y="2119521"/>
                  </a:lnTo>
                  <a:lnTo>
                    <a:pt x="3395109" y="2085966"/>
                  </a:lnTo>
                  <a:lnTo>
                    <a:pt x="3420689" y="2045737"/>
                  </a:lnTo>
                  <a:lnTo>
                    <a:pt x="3436992" y="2000136"/>
                  </a:lnTo>
                  <a:lnTo>
                    <a:pt x="3442716" y="1950466"/>
                  </a:lnTo>
                  <a:lnTo>
                    <a:pt x="3442716" y="216662"/>
                  </a:lnTo>
                  <a:lnTo>
                    <a:pt x="3436992" y="166991"/>
                  </a:lnTo>
                  <a:lnTo>
                    <a:pt x="3420689" y="121390"/>
                  </a:lnTo>
                  <a:lnTo>
                    <a:pt x="3395109" y="81161"/>
                  </a:lnTo>
                  <a:lnTo>
                    <a:pt x="3361554" y="47606"/>
                  </a:lnTo>
                  <a:lnTo>
                    <a:pt x="3321325" y="22026"/>
                  </a:lnTo>
                  <a:lnTo>
                    <a:pt x="3275724" y="5723"/>
                  </a:lnTo>
                  <a:lnTo>
                    <a:pt x="3226054" y="0"/>
                  </a:lnTo>
                  <a:close/>
                </a:path>
              </a:pathLst>
            </a:custGeom>
            <a:grpFill/>
          </p:spPr>
          <p:txBody>
            <a:bodyPr wrap="square" lIns="0" tIns="0" rIns="0" bIns="0" rtlCol="0"/>
            <a:lstStyle/>
            <a:p>
              <a:endParaRPr dirty="0"/>
            </a:p>
          </p:txBody>
        </p:sp>
        <p:sp>
          <p:nvSpPr>
            <p:cNvPr id="6" name="object 7">
              <a:extLst>
                <a:ext uri="{FF2B5EF4-FFF2-40B4-BE49-F238E27FC236}">
                  <a16:creationId xmlns:a16="http://schemas.microsoft.com/office/drawing/2014/main" id="{09B4D876-1A0A-14B1-BF69-6E2437F228ED}"/>
                </a:ext>
              </a:extLst>
            </p:cNvPr>
            <p:cNvSpPr/>
            <p:nvPr/>
          </p:nvSpPr>
          <p:spPr>
            <a:xfrm>
              <a:off x="433577" y="2963418"/>
              <a:ext cx="3442970" cy="2167255"/>
            </a:xfrm>
            <a:custGeom>
              <a:avLst/>
              <a:gdLst/>
              <a:ahLst/>
              <a:cxnLst/>
              <a:rect l="l" t="t" r="r" b="b"/>
              <a:pathLst>
                <a:path w="3442970" h="2167254">
                  <a:moveTo>
                    <a:pt x="0" y="216662"/>
                  </a:moveTo>
                  <a:lnTo>
                    <a:pt x="5723" y="166991"/>
                  </a:lnTo>
                  <a:lnTo>
                    <a:pt x="22027" y="121390"/>
                  </a:lnTo>
                  <a:lnTo>
                    <a:pt x="47610" y="81161"/>
                  </a:lnTo>
                  <a:lnTo>
                    <a:pt x="81170" y="47606"/>
                  </a:lnTo>
                  <a:lnTo>
                    <a:pt x="121409" y="22026"/>
                  </a:lnTo>
                  <a:lnTo>
                    <a:pt x="167023" y="5723"/>
                  </a:lnTo>
                  <a:lnTo>
                    <a:pt x="216712" y="0"/>
                  </a:lnTo>
                  <a:lnTo>
                    <a:pt x="3226054" y="0"/>
                  </a:lnTo>
                  <a:lnTo>
                    <a:pt x="3275724" y="5723"/>
                  </a:lnTo>
                  <a:lnTo>
                    <a:pt x="3321325" y="22026"/>
                  </a:lnTo>
                  <a:lnTo>
                    <a:pt x="3361554" y="47606"/>
                  </a:lnTo>
                  <a:lnTo>
                    <a:pt x="3395109" y="81161"/>
                  </a:lnTo>
                  <a:lnTo>
                    <a:pt x="3420689" y="121390"/>
                  </a:lnTo>
                  <a:lnTo>
                    <a:pt x="3436992" y="166991"/>
                  </a:lnTo>
                  <a:lnTo>
                    <a:pt x="3442716" y="216662"/>
                  </a:lnTo>
                  <a:lnTo>
                    <a:pt x="3442716" y="1950466"/>
                  </a:lnTo>
                  <a:lnTo>
                    <a:pt x="3436992" y="2000136"/>
                  </a:lnTo>
                  <a:lnTo>
                    <a:pt x="3420689" y="2045737"/>
                  </a:lnTo>
                  <a:lnTo>
                    <a:pt x="3395109" y="2085966"/>
                  </a:lnTo>
                  <a:lnTo>
                    <a:pt x="3361554" y="2119521"/>
                  </a:lnTo>
                  <a:lnTo>
                    <a:pt x="3321325" y="2145101"/>
                  </a:lnTo>
                  <a:lnTo>
                    <a:pt x="3275724" y="2161404"/>
                  </a:lnTo>
                  <a:lnTo>
                    <a:pt x="3226054" y="2167128"/>
                  </a:lnTo>
                  <a:lnTo>
                    <a:pt x="216712" y="2167128"/>
                  </a:lnTo>
                  <a:lnTo>
                    <a:pt x="167023" y="2161404"/>
                  </a:lnTo>
                  <a:lnTo>
                    <a:pt x="121409" y="2145101"/>
                  </a:lnTo>
                  <a:lnTo>
                    <a:pt x="81170" y="2119521"/>
                  </a:lnTo>
                  <a:lnTo>
                    <a:pt x="47610" y="2085966"/>
                  </a:lnTo>
                  <a:lnTo>
                    <a:pt x="22027" y="2045737"/>
                  </a:lnTo>
                  <a:lnTo>
                    <a:pt x="5723" y="2000136"/>
                  </a:lnTo>
                  <a:lnTo>
                    <a:pt x="0" y="1950466"/>
                  </a:lnTo>
                  <a:lnTo>
                    <a:pt x="0" y="216662"/>
                  </a:lnTo>
                  <a:close/>
                </a:path>
              </a:pathLst>
            </a:custGeom>
            <a:grpFill/>
            <a:ln w="25908">
              <a:solidFill>
                <a:srgbClr val="FFFFFF"/>
              </a:solidFill>
            </a:ln>
          </p:spPr>
          <p:txBody>
            <a:bodyPr wrap="square" lIns="0" tIns="0" rIns="0" bIns="0" rtlCol="0"/>
            <a:lstStyle/>
            <a:p>
              <a:endParaRPr dirty="0"/>
            </a:p>
          </p:txBody>
        </p:sp>
      </p:grpSp>
      <p:sp>
        <p:nvSpPr>
          <p:cNvPr id="7" name="object 8">
            <a:extLst>
              <a:ext uri="{FF2B5EF4-FFF2-40B4-BE49-F238E27FC236}">
                <a16:creationId xmlns:a16="http://schemas.microsoft.com/office/drawing/2014/main" id="{0B1709E5-2F58-9296-E123-3C078DA518ED}"/>
              </a:ext>
            </a:extLst>
          </p:cNvPr>
          <p:cNvSpPr txBox="1"/>
          <p:nvPr/>
        </p:nvSpPr>
        <p:spPr>
          <a:xfrm>
            <a:off x="1502163" y="3556290"/>
            <a:ext cx="3104515" cy="1393202"/>
          </a:xfrm>
          <a:prstGeom prst="rect">
            <a:avLst/>
          </a:prstGeom>
        </p:spPr>
        <p:txBody>
          <a:bodyPr vert="horz" wrap="square" lIns="0" tIns="35560" rIns="0" bIns="0" rtlCol="0">
            <a:spAutoFit/>
          </a:bodyPr>
          <a:lstStyle/>
          <a:p>
            <a:pPr marL="12700" marR="5080" indent="1905" algn="ctr">
              <a:lnSpc>
                <a:spcPct val="90000"/>
              </a:lnSpc>
              <a:spcBef>
                <a:spcPts val="280"/>
              </a:spcBef>
            </a:pPr>
            <a:r>
              <a:rPr sz="1400" dirty="0">
                <a:solidFill>
                  <a:srgbClr val="FFFFFF"/>
                </a:solidFill>
                <a:latin typeface="Arial"/>
                <a:cs typeface="Arial"/>
              </a:rPr>
              <a:t>If</a:t>
            </a:r>
            <a:r>
              <a:rPr sz="1400" spc="-55" dirty="0">
                <a:solidFill>
                  <a:srgbClr val="FFFFFF"/>
                </a:solidFill>
                <a:latin typeface="Arial"/>
                <a:cs typeface="Arial"/>
              </a:rPr>
              <a:t> </a:t>
            </a:r>
            <a:r>
              <a:rPr sz="1400" dirty="0">
                <a:solidFill>
                  <a:srgbClr val="FFFFFF"/>
                </a:solidFill>
                <a:latin typeface="Arial"/>
                <a:cs typeface="Arial"/>
              </a:rPr>
              <a:t>you</a:t>
            </a:r>
            <a:r>
              <a:rPr sz="1400" spc="15" dirty="0">
                <a:solidFill>
                  <a:srgbClr val="FFFFFF"/>
                </a:solidFill>
                <a:latin typeface="Arial"/>
                <a:cs typeface="Arial"/>
              </a:rPr>
              <a:t> </a:t>
            </a:r>
            <a:r>
              <a:rPr sz="1400" dirty="0">
                <a:solidFill>
                  <a:srgbClr val="FFFFFF"/>
                </a:solidFill>
                <a:latin typeface="Arial"/>
                <a:cs typeface="Arial"/>
              </a:rPr>
              <a:t>submit</a:t>
            </a:r>
            <a:r>
              <a:rPr sz="1400" spc="-50" dirty="0">
                <a:solidFill>
                  <a:srgbClr val="FFFFFF"/>
                </a:solidFill>
                <a:latin typeface="Arial"/>
                <a:cs typeface="Arial"/>
              </a:rPr>
              <a:t> </a:t>
            </a:r>
            <a:r>
              <a:rPr sz="1400" dirty="0">
                <a:solidFill>
                  <a:srgbClr val="FFFFFF"/>
                </a:solidFill>
                <a:latin typeface="Arial"/>
                <a:cs typeface="Arial"/>
              </a:rPr>
              <a:t>an</a:t>
            </a:r>
            <a:r>
              <a:rPr sz="1400" spc="-40" dirty="0">
                <a:solidFill>
                  <a:srgbClr val="FFFFFF"/>
                </a:solidFill>
                <a:latin typeface="Arial"/>
                <a:cs typeface="Arial"/>
              </a:rPr>
              <a:t> </a:t>
            </a:r>
            <a:r>
              <a:rPr sz="1400" dirty="0">
                <a:solidFill>
                  <a:srgbClr val="FFFFFF"/>
                </a:solidFill>
                <a:latin typeface="Arial"/>
                <a:cs typeface="Arial"/>
              </a:rPr>
              <a:t>incorrect</a:t>
            </a:r>
            <a:r>
              <a:rPr sz="1400" spc="-60" dirty="0">
                <a:solidFill>
                  <a:srgbClr val="FFFFFF"/>
                </a:solidFill>
                <a:latin typeface="Arial"/>
                <a:cs typeface="Arial"/>
              </a:rPr>
              <a:t> </a:t>
            </a:r>
            <a:r>
              <a:rPr sz="1400" spc="-25" dirty="0">
                <a:solidFill>
                  <a:srgbClr val="FFFFFF"/>
                </a:solidFill>
                <a:latin typeface="Arial"/>
                <a:cs typeface="Arial"/>
              </a:rPr>
              <a:t>or </a:t>
            </a:r>
            <a:r>
              <a:rPr sz="1400" dirty="0">
                <a:solidFill>
                  <a:srgbClr val="FFFFFF"/>
                </a:solidFill>
                <a:latin typeface="Arial"/>
                <a:cs typeface="Arial"/>
              </a:rPr>
              <a:t>invalid</a:t>
            </a:r>
            <a:r>
              <a:rPr sz="1400" spc="-75" dirty="0">
                <a:solidFill>
                  <a:srgbClr val="FFFFFF"/>
                </a:solidFill>
                <a:latin typeface="Arial"/>
                <a:cs typeface="Arial"/>
              </a:rPr>
              <a:t> </a:t>
            </a:r>
            <a:r>
              <a:rPr sz="1400" dirty="0">
                <a:solidFill>
                  <a:srgbClr val="FFFFFF"/>
                </a:solidFill>
                <a:latin typeface="Arial"/>
                <a:cs typeface="Arial"/>
              </a:rPr>
              <a:t>ACH</a:t>
            </a:r>
            <a:r>
              <a:rPr sz="1400" spc="25" dirty="0">
                <a:solidFill>
                  <a:srgbClr val="FFFFFF"/>
                </a:solidFill>
                <a:latin typeface="Arial"/>
                <a:cs typeface="Arial"/>
              </a:rPr>
              <a:t> </a:t>
            </a:r>
            <a:r>
              <a:rPr sz="1400" dirty="0">
                <a:solidFill>
                  <a:srgbClr val="FFFFFF"/>
                </a:solidFill>
                <a:latin typeface="Arial"/>
                <a:cs typeface="Arial"/>
              </a:rPr>
              <a:t>file</a:t>
            </a:r>
            <a:r>
              <a:rPr sz="1400" spc="-5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it</a:t>
            </a:r>
            <a:r>
              <a:rPr sz="1400" spc="-45" dirty="0">
                <a:solidFill>
                  <a:srgbClr val="FFFFFF"/>
                </a:solidFill>
                <a:latin typeface="Arial"/>
                <a:cs typeface="Arial"/>
              </a:rPr>
              <a:t> </a:t>
            </a:r>
            <a:r>
              <a:rPr sz="1400" dirty="0">
                <a:solidFill>
                  <a:srgbClr val="FFFFFF"/>
                </a:solidFill>
                <a:latin typeface="Arial"/>
                <a:cs typeface="Arial"/>
              </a:rPr>
              <a:t>needs</a:t>
            </a:r>
            <a:r>
              <a:rPr sz="1400" spc="-35" dirty="0">
                <a:solidFill>
                  <a:srgbClr val="FFFFFF"/>
                </a:solidFill>
                <a:latin typeface="Arial"/>
                <a:cs typeface="Arial"/>
              </a:rPr>
              <a:t> </a:t>
            </a:r>
            <a:r>
              <a:rPr sz="1400" dirty="0">
                <a:solidFill>
                  <a:srgbClr val="FFFFFF"/>
                </a:solidFill>
                <a:latin typeface="Arial"/>
                <a:cs typeface="Arial"/>
              </a:rPr>
              <a:t>to</a:t>
            </a:r>
            <a:r>
              <a:rPr sz="1400" spc="-35" dirty="0">
                <a:solidFill>
                  <a:srgbClr val="FFFFFF"/>
                </a:solidFill>
                <a:latin typeface="Arial"/>
                <a:cs typeface="Arial"/>
              </a:rPr>
              <a:t> </a:t>
            </a:r>
            <a:r>
              <a:rPr sz="1400" spc="-25" dirty="0">
                <a:solidFill>
                  <a:srgbClr val="FFFFFF"/>
                </a:solidFill>
                <a:latin typeface="Arial"/>
                <a:cs typeface="Arial"/>
              </a:rPr>
              <a:t>be </a:t>
            </a:r>
            <a:r>
              <a:rPr sz="1400" dirty="0">
                <a:solidFill>
                  <a:srgbClr val="FFFFFF"/>
                </a:solidFill>
                <a:latin typeface="Arial"/>
                <a:cs typeface="Arial"/>
              </a:rPr>
              <a:t>reversed,</a:t>
            </a:r>
            <a:r>
              <a:rPr sz="1400" spc="-10" dirty="0">
                <a:solidFill>
                  <a:srgbClr val="FFFFFF"/>
                </a:solidFill>
                <a:latin typeface="Arial"/>
                <a:cs typeface="Arial"/>
              </a:rPr>
              <a:t> </a:t>
            </a:r>
            <a:r>
              <a:rPr sz="1400" dirty="0">
                <a:solidFill>
                  <a:srgbClr val="FFFFFF"/>
                </a:solidFill>
                <a:latin typeface="Arial"/>
                <a:cs typeface="Arial"/>
              </a:rPr>
              <a:t>there</a:t>
            </a:r>
            <a:r>
              <a:rPr sz="1400" spc="-35" dirty="0">
                <a:solidFill>
                  <a:srgbClr val="FFFFFF"/>
                </a:solidFill>
                <a:latin typeface="Arial"/>
                <a:cs typeface="Arial"/>
              </a:rPr>
              <a:t> </a:t>
            </a:r>
            <a:r>
              <a:rPr sz="1400" dirty="0">
                <a:solidFill>
                  <a:srgbClr val="FFFFFF"/>
                </a:solidFill>
                <a:latin typeface="Arial"/>
                <a:cs typeface="Arial"/>
              </a:rPr>
              <a:t>will</a:t>
            </a:r>
            <a:r>
              <a:rPr sz="1400" spc="-65" dirty="0">
                <a:solidFill>
                  <a:srgbClr val="FFFFFF"/>
                </a:solidFill>
                <a:latin typeface="Arial"/>
                <a:cs typeface="Arial"/>
              </a:rPr>
              <a:t> </a:t>
            </a:r>
            <a:r>
              <a:rPr sz="1400" dirty="0">
                <a:solidFill>
                  <a:srgbClr val="FFFFFF"/>
                </a:solidFill>
                <a:latin typeface="Arial"/>
                <a:cs typeface="Arial"/>
              </a:rPr>
              <a:t>be</a:t>
            </a:r>
            <a:r>
              <a:rPr sz="1400" spc="-30" dirty="0">
                <a:solidFill>
                  <a:srgbClr val="FFFFFF"/>
                </a:solidFill>
                <a:latin typeface="Arial"/>
                <a:cs typeface="Arial"/>
              </a:rPr>
              <a:t> </a:t>
            </a:r>
            <a:r>
              <a:rPr sz="1400" dirty="0">
                <a:solidFill>
                  <a:srgbClr val="FFFFFF"/>
                </a:solidFill>
                <a:latin typeface="Arial"/>
                <a:cs typeface="Arial"/>
              </a:rPr>
              <a:t>a</a:t>
            </a:r>
            <a:r>
              <a:rPr sz="1400" spc="-25" dirty="0">
                <a:solidFill>
                  <a:srgbClr val="FFFFFF"/>
                </a:solidFill>
                <a:latin typeface="Arial"/>
                <a:cs typeface="Arial"/>
              </a:rPr>
              <a:t> </a:t>
            </a:r>
            <a:r>
              <a:rPr sz="1400" spc="-10" dirty="0">
                <a:solidFill>
                  <a:srgbClr val="FFFFFF"/>
                </a:solidFill>
                <a:latin typeface="Arial"/>
                <a:cs typeface="Arial"/>
              </a:rPr>
              <a:t>$100.00 </a:t>
            </a:r>
            <a:r>
              <a:rPr sz="1400" dirty="0">
                <a:solidFill>
                  <a:srgbClr val="FFFFFF"/>
                </a:solidFill>
                <a:latin typeface="Arial"/>
                <a:cs typeface="Arial"/>
              </a:rPr>
              <a:t>ACH</a:t>
            </a:r>
            <a:r>
              <a:rPr sz="1400" spc="-20" dirty="0">
                <a:solidFill>
                  <a:srgbClr val="FFFFFF"/>
                </a:solidFill>
                <a:latin typeface="Arial"/>
                <a:cs typeface="Arial"/>
              </a:rPr>
              <a:t> </a:t>
            </a:r>
            <a:r>
              <a:rPr sz="1400" dirty="0">
                <a:solidFill>
                  <a:srgbClr val="FFFFFF"/>
                </a:solidFill>
                <a:latin typeface="Arial"/>
                <a:cs typeface="Arial"/>
              </a:rPr>
              <a:t>Reversal</a:t>
            </a:r>
            <a:r>
              <a:rPr sz="1400" spc="-30" dirty="0">
                <a:solidFill>
                  <a:srgbClr val="FFFFFF"/>
                </a:solidFill>
                <a:latin typeface="Arial"/>
                <a:cs typeface="Arial"/>
              </a:rPr>
              <a:t> </a:t>
            </a:r>
            <a:r>
              <a:rPr sz="1400" dirty="0">
                <a:solidFill>
                  <a:srgbClr val="FFFFFF"/>
                </a:solidFill>
                <a:latin typeface="Arial"/>
                <a:cs typeface="Arial"/>
              </a:rPr>
              <a:t>Fee</a:t>
            </a:r>
            <a:r>
              <a:rPr sz="1400" spc="-60" dirty="0">
                <a:solidFill>
                  <a:srgbClr val="FFFFFF"/>
                </a:solidFill>
                <a:latin typeface="Arial"/>
                <a:cs typeface="Arial"/>
              </a:rPr>
              <a:t> </a:t>
            </a:r>
            <a:r>
              <a:rPr sz="1400" dirty="0">
                <a:solidFill>
                  <a:srgbClr val="FFFFFF"/>
                </a:solidFill>
                <a:latin typeface="Arial"/>
                <a:cs typeface="Arial"/>
              </a:rPr>
              <a:t>imposed.</a:t>
            </a:r>
            <a:r>
              <a:rPr sz="1400" spc="-75" dirty="0">
                <a:solidFill>
                  <a:srgbClr val="FFFFFF"/>
                </a:solidFill>
                <a:latin typeface="Arial"/>
                <a:cs typeface="Arial"/>
              </a:rPr>
              <a:t> </a:t>
            </a:r>
            <a:r>
              <a:rPr sz="1400" spc="-25" dirty="0">
                <a:solidFill>
                  <a:srgbClr val="FFFFFF"/>
                </a:solidFill>
                <a:latin typeface="Arial"/>
                <a:cs typeface="Arial"/>
              </a:rPr>
              <a:t>The </a:t>
            </a:r>
            <a:r>
              <a:rPr sz="1400" dirty="0">
                <a:solidFill>
                  <a:srgbClr val="FFFFFF"/>
                </a:solidFill>
                <a:latin typeface="Arial"/>
                <a:cs typeface="Arial"/>
              </a:rPr>
              <a:t>request</a:t>
            </a:r>
            <a:r>
              <a:rPr sz="1400" spc="-55" dirty="0">
                <a:solidFill>
                  <a:srgbClr val="FFFFFF"/>
                </a:solidFill>
                <a:latin typeface="Arial"/>
                <a:cs typeface="Arial"/>
              </a:rPr>
              <a:t> </a:t>
            </a:r>
            <a:r>
              <a:rPr sz="1400" dirty="0">
                <a:solidFill>
                  <a:srgbClr val="FFFFFF"/>
                </a:solidFill>
                <a:latin typeface="Arial"/>
                <a:cs typeface="Arial"/>
              </a:rPr>
              <a:t>must</a:t>
            </a:r>
            <a:r>
              <a:rPr sz="1400" spc="-30" dirty="0">
                <a:solidFill>
                  <a:srgbClr val="FFFFFF"/>
                </a:solidFill>
                <a:latin typeface="Arial"/>
                <a:cs typeface="Arial"/>
              </a:rPr>
              <a:t> </a:t>
            </a:r>
            <a:r>
              <a:rPr sz="1400" dirty="0">
                <a:solidFill>
                  <a:srgbClr val="FFFFFF"/>
                </a:solidFill>
                <a:latin typeface="Arial"/>
                <a:cs typeface="Arial"/>
              </a:rPr>
              <a:t>be</a:t>
            </a:r>
            <a:r>
              <a:rPr sz="1400" spc="-40" dirty="0">
                <a:solidFill>
                  <a:srgbClr val="FFFFFF"/>
                </a:solidFill>
                <a:latin typeface="Arial"/>
                <a:cs typeface="Arial"/>
              </a:rPr>
              <a:t> </a:t>
            </a:r>
            <a:r>
              <a:rPr sz="1400" dirty="0">
                <a:solidFill>
                  <a:srgbClr val="FFFFFF"/>
                </a:solidFill>
                <a:latin typeface="Arial"/>
                <a:cs typeface="Arial"/>
              </a:rPr>
              <a:t>received</a:t>
            </a:r>
            <a:r>
              <a:rPr sz="1400" spc="-30" dirty="0">
                <a:solidFill>
                  <a:srgbClr val="FFFFFF"/>
                </a:solidFill>
                <a:latin typeface="Arial"/>
                <a:cs typeface="Arial"/>
              </a:rPr>
              <a:t> </a:t>
            </a:r>
            <a:r>
              <a:rPr sz="1400" dirty="0">
                <a:solidFill>
                  <a:srgbClr val="FFFFFF"/>
                </a:solidFill>
                <a:latin typeface="Arial"/>
                <a:cs typeface="Arial"/>
              </a:rPr>
              <a:t>prior</a:t>
            </a:r>
            <a:r>
              <a:rPr sz="1400" spc="-50" dirty="0">
                <a:solidFill>
                  <a:srgbClr val="FFFFFF"/>
                </a:solidFill>
                <a:latin typeface="Arial"/>
                <a:cs typeface="Arial"/>
              </a:rPr>
              <a:t> </a:t>
            </a:r>
            <a:r>
              <a:rPr sz="1400" spc="-25" dirty="0">
                <a:solidFill>
                  <a:srgbClr val="FFFFFF"/>
                </a:solidFill>
                <a:latin typeface="Arial"/>
                <a:cs typeface="Arial"/>
              </a:rPr>
              <a:t>to </a:t>
            </a:r>
            <a:r>
              <a:rPr sz="1400" dirty="0">
                <a:solidFill>
                  <a:srgbClr val="FFFFFF"/>
                </a:solidFill>
                <a:latin typeface="Arial"/>
                <a:cs typeface="Arial"/>
              </a:rPr>
              <a:t>4:00</a:t>
            </a:r>
            <a:r>
              <a:rPr lang="en-US" sz="1400" dirty="0">
                <a:solidFill>
                  <a:srgbClr val="FFFFFF"/>
                </a:solidFill>
                <a:latin typeface="Arial"/>
                <a:cs typeface="Arial"/>
              </a:rPr>
              <a:t> </a:t>
            </a:r>
            <a:r>
              <a:rPr sz="1400" dirty="0">
                <a:solidFill>
                  <a:srgbClr val="FFFFFF"/>
                </a:solidFill>
                <a:latin typeface="Arial"/>
                <a:cs typeface="Arial"/>
              </a:rPr>
              <a:t>p</a:t>
            </a:r>
            <a:r>
              <a:rPr lang="en-US" sz="1400" dirty="0">
                <a:solidFill>
                  <a:srgbClr val="FFFFFF"/>
                </a:solidFill>
                <a:latin typeface="Arial"/>
                <a:cs typeface="Arial"/>
              </a:rPr>
              <a:t>.</a:t>
            </a:r>
            <a:r>
              <a:rPr sz="1400" dirty="0">
                <a:solidFill>
                  <a:srgbClr val="FFFFFF"/>
                </a:solidFill>
                <a:latin typeface="Arial"/>
                <a:cs typeface="Arial"/>
              </a:rPr>
              <a:t>m</a:t>
            </a:r>
            <a:r>
              <a:rPr lang="en-US" sz="1400" dirty="0">
                <a:solidFill>
                  <a:srgbClr val="FFFFFF"/>
                </a:solidFill>
                <a:latin typeface="Arial"/>
                <a:cs typeface="Arial"/>
              </a:rPr>
              <a:t>.</a:t>
            </a:r>
            <a:r>
              <a:rPr sz="1400" spc="-55" dirty="0">
                <a:solidFill>
                  <a:srgbClr val="FFFFFF"/>
                </a:solidFill>
                <a:latin typeface="Arial"/>
                <a:cs typeface="Arial"/>
              </a:rPr>
              <a:t> </a:t>
            </a:r>
            <a:r>
              <a:rPr sz="1400" spc="-30" dirty="0">
                <a:solidFill>
                  <a:srgbClr val="FFFFFF"/>
                </a:solidFill>
                <a:latin typeface="Arial"/>
                <a:cs typeface="Arial"/>
              </a:rPr>
              <a:t>EST.</a:t>
            </a:r>
            <a:r>
              <a:rPr sz="1400" spc="-40" dirty="0">
                <a:solidFill>
                  <a:srgbClr val="FFFFFF"/>
                </a:solidFill>
                <a:latin typeface="Arial"/>
                <a:cs typeface="Arial"/>
              </a:rPr>
              <a:t> </a:t>
            </a:r>
            <a:r>
              <a:rPr sz="1400" dirty="0">
                <a:solidFill>
                  <a:srgbClr val="FFFFFF"/>
                </a:solidFill>
                <a:latin typeface="Arial"/>
                <a:cs typeface="Arial"/>
              </a:rPr>
              <a:t>Reversals</a:t>
            </a:r>
            <a:r>
              <a:rPr sz="1400" spc="-30" dirty="0">
                <a:solidFill>
                  <a:srgbClr val="FFFFFF"/>
                </a:solidFill>
                <a:latin typeface="Arial"/>
                <a:cs typeface="Arial"/>
              </a:rPr>
              <a:t> </a:t>
            </a:r>
            <a:r>
              <a:rPr sz="1400" dirty="0">
                <a:solidFill>
                  <a:srgbClr val="FFFFFF"/>
                </a:solidFill>
                <a:latin typeface="Arial"/>
                <a:cs typeface="Arial"/>
              </a:rPr>
              <a:t>need</a:t>
            </a:r>
            <a:r>
              <a:rPr sz="1400" spc="-65" dirty="0">
                <a:solidFill>
                  <a:srgbClr val="FFFFFF"/>
                </a:solidFill>
                <a:latin typeface="Arial"/>
                <a:cs typeface="Arial"/>
              </a:rPr>
              <a:t> </a:t>
            </a:r>
            <a:r>
              <a:rPr sz="1400" dirty="0">
                <a:solidFill>
                  <a:srgbClr val="FFFFFF"/>
                </a:solidFill>
                <a:latin typeface="Arial"/>
                <a:cs typeface="Arial"/>
              </a:rPr>
              <a:t>to</a:t>
            </a:r>
            <a:r>
              <a:rPr sz="1400" spc="-60" dirty="0">
                <a:solidFill>
                  <a:srgbClr val="FFFFFF"/>
                </a:solidFill>
                <a:latin typeface="Arial"/>
                <a:cs typeface="Arial"/>
              </a:rPr>
              <a:t> </a:t>
            </a:r>
            <a:r>
              <a:rPr sz="1400" spc="-25" dirty="0">
                <a:solidFill>
                  <a:srgbClr val="FFFFFF"/>
                </a:solidFill>
                <a:latin typeface="Arial"/>
                <a:cs typeface="Arial"/>
              </a:rPr>
              <a:t>be </a:t>
            </a:r>
            <a:r>
              <a:rPr sz="1400" dirty="0">
                <a:solidFill>
                  <a:srgbClr val="FFFFFF"/>
                </a:solidFill>
                <a:latin typeface="Arial"/>
                <a:cs typeface="Arial"/>
              </a:rPr>
              <a:t>submitted</a:t>
            </a:r>
            <a:r>
              <a:rPr sz="1400" spc="-45" dirty="0">
                <a:solidFill>
                  <a:srgbClr val="FFFFFF"/>
                </a:solidFill>
                <a:latin typeface="Arial"/>
                <a:cs typeface="Arial"/>
              </a:rPr>
              <a:t> </a:t>
            </a:r>
            <a:r>
              <a:rPr sz="1400" dirty="0">
                <a:solidFill>
                  <a:srgbClr val="FFFFFF"/>
                </a:solidFill>
                <a:latin typeface="Arial"/>
                <a:cs typeface="Arial"/>
              </a:rPr>
              <a:t>within</a:t>
            </a:r>
            <a:r>
              <a:rPr sz="1400" spc="-65" dirty="0">
                <a:solidFill>
                  <a:srgbClr val="FFFFFF"/>
                </a:solidFill>
                <a:latin typeface="Arial"/>
                <a:cs typeface="Arial"/>
              </a:rPr>
              <a:t> </a:t>
            </a:r>
            <a:r>
              <a:rPr sz="1400" dirty="0">
                <a:solidFill>
                  <a:srgbClr val="FFFFFF"/>
                </a:solidFill>
                <a:latin typeface="Arial"/>
                <a:cs typeface="Arial"/>
              </a:rPr>
              <a:t>5</a:t>
            </a:r>
            <a:r>
              <a:rPr sz="1400" spc="-25" dirty="0">
                <a:solidFill>
                  <a:srgbClr val="FFFFFF"/>
                </a:solidFill>
                <a:latin typeface="Arial"/>
                <a:cs typeface="Arial"/>
              </a:rPr>
              <a:t> </a:t>
            </a:r>
            <a:r>
              <a:rPr sz="1400" dirty="0">
                <a:solidFill>
                  <a:srgbClr val="FFFFFF"/>
                </a:solidFill>
                <a:latin typeface="Arial"/>
                <a:cs typeface="Arial"/>
              </a:rPr>
              <a:t>banking</a:t>
            </a:r>
            <a:r>
              <a:rPr sz="1400" spc="-35" dirty="0">
                <a:solidFill>
                  <a:srgbClr val="FFFFFF"/>
                </a:solidFill>
                <a:latin typeface="Arial"/>
                <a:cs typeface="Arial"/>
              </a:rPr>
              <a:t> </a:t>
            </a:r>
            <a:r>
              <a:rPr sz="1400" spc="-20" dirty="0">
                <a:solidFill>
                  <a:srgbClr val="FFFFFF"/>
                </a:solidFill>
                <a:latin typeface="Arial"/>
                <a:cs typeface="Arial"/>
              </a:rPr>
              <a:t>days</a:t>
            </a:r>
            <a:r>
              <a:rPr lang="en-US" sz="1400" spc="-20" dirty="0">
                <a:solidFill>
                  <a:srgbClr val="FFFFFF"/>
                </a:solidFill>
                <a:latin typeface="Arial"/>
                <a:cs typeface="Arial"/>
              </a:rPr>
              <a:t> of settlement</a:t>
            </a:r>
            <a:r>
              <a:rPr sz="1400" spc="-20" dirty="0">
                <a:solidFill>
                  <a:srgbClr val="FFFFFF"/>
                </a:solidFill>
                <a:latin typeface="Arial"/>
                <a:cs typeface="Arial"/>
              </a:rPr>
              <a:t>.</a:t>
            </a:r>
            <a:endParaRPr sz="1400" dirty="0">
              <a:latin typeface="Arial"/>
              <a:cs typeface="Arial"/>
            </a:endParaRPr>
          </a:p>
        </p:txBody>
      </p:sp>
      <p:sp>
        <p:nvSpPr>
          <p:cNvPr id="8" name="object 9">
            <a:extLst>
              <a:ext uri="{FF2B5EF4-FFF2-40B4-BE49-F238E27FC236}">
                <a16:creationId xmlns:a16="http://schemas.microsoft.com/office/drawing/2014/main" id="{0A68FF6D-8ED4-89E3-5E89-E274D052DECE}"/>
              </a:ext>
            </a:extLst>
          </p:cNvPr>
          <p:cNvSpPr/>
          <p:nvPr/>
        </p:nvSpPr>
        <p:spPr>
          <a:xfrm>
            <a:off x="4930402" y="3883892"/>
            <a:ext cx="887667" cy="737870"/>
          </a:xfrm>
          <a:custGeom>
            <a:avLst/>
            <a:gdLst/>
            <a:ahLst/>
            <a:cxnLst/>
            <a:rect l="l" t="t" r="r" b="b"/>
            <a:pathLst>
              <a:path w="631189" h="737870">
                <a:moveTo>
                  <a:pt x="315467" y="0"/>
                </a:moveTo>
                <a:lnTo>
                  <a:pt x="315467" y="147574"/>
                </a:lnTo>
                <a:lnTo>
                  <a:pt x="0" y="147574"/>
                </a:lnTo>
                <a:lnTo>
                  <a:pt x="0" y="590042"/>
                </a:lnTo>
                <a:lnTo>
                  <a:pt x="315467" y="590042"/>
                </a:lnTo>
                <a:lnTo>
                  <a:pt x="315467" y="737615"/>
                </a:lnTo>
                <a:lnTo>
                  <a:pt x="630936" y="368807"/>
                </a:lnTo>
                <a:lnTo>
                  <a:pt x="315467" y="0"/>
                </a:lnTo>
                <a:close/>
              </a:path>
            </a:pathLst>
          </a:custGeom>
          <a:solidFill>
            <a:srgbClr val="B0DBAE"/>
          </a:solidFill>
        </p:spPr>
        <p:txBody>
          <a:bodyPr wrap="square" lIns="0" tIns="0" rIns="0" bIns="0" rtlCol="0"/>
          <a:lstStyle/>
          <a:p>
            <a:endParaRPr dirty="0"/>
          </a:p>
        </p:txBody>
      </p:sp>
      <p:grpSp>
        <p:nvGrpSpPr>
          <p:cNvPr id="13" name="object 5">
            <a:extLst>
              <a:ext uri="{FF2B5EF4-FFF2-40B4-BE49-F238E27FC236}">
                <a16:creationId xmlns:a16="http://schemas.microsoft.com/office/drawing/2014/main" id="{EE933914-EAAF-D74F-8452-01CAD95D97A0}"/>
              </a:ext>
            </a:extLst>
          </p:cNvPr>
          <p:cNvGrpSpPr/>
          <p:nvPr/>
        </p:nvGrpSpPr>
        <p:grpSpPr>
          <a:xfrm>
            <a:off x="5972629" y="3778452"/>
            <a:ext cx="5217304" cy="906780"/>
            <a:chOff x="2787395" y="4899659"/>
            <a:chExt cx="3671570" cy="906780"/>
          </a:xfrm>
          <a:noFill/>
        </p:grpSpPr>
        <p:sp>
          <p:nvSpPr>
            <p:cNvPr id="14" name="object 6">
              <a:extLst>
                <a:ext uri="{FF2B5EF4-FFF2-40B4-BE49-F238E27FC236}">
                  <a16:creationId xmlns:a16="http://schemas.microsoft.com/office/drawing/2014/main" id="{62FD1D8F-2B71-AD1B-2A32-2B635D854748}"/>
                </a:ext>
              </a:extLst>
            </p:cNvPr>
            <p:cNvSpPr/>
            <p:nvPr/>
          </p:nvSpPr>
          <p:spPr>
            <a:xfrm>
              <a:off x="2800349" y="4912613"/>
              <a:ext cx="3645535" cy="881380"/>
            </a:xfrm>
            <a:custGeom>
              <a:avLst/>
              <a:gdLst/>
              <a:ahLst/>
              <a:cxnLst/>
              <a:rect l="l" t="t" r="r" b="b"/>
              <a:pathLst>
                <a:path w="3645535" h="881379">
                  <a:moveTo>
                    <a:pt x="3557270" y="0"/>
                  </a:moveTo>
                  <a:lnTo>
                    <a:pt x="88137" y="0"/>
                  </a:lnTo>
                  <a:lnTo>
                    <a:pt x="53846" y="6931"/>
                  </a:lnTo>
                  <a:lnTo>
                    <a:pt x="25828" y="25828"/>
                  </a:lnTo>
                  <a:lnTo>
                    <a:pt x="6931" y="53846"/>
                  </a:lnTo>
                  <a:lnTo>
                    <a:pt x="0" y="88137"/>
                  </a:lnTo>
                  <a:lnTo>
                    <a:pt x="0" y="792784"/>
                  </a:lnTo>
                  <a:lnTo>
                    <a:pt x="6931" y="827074"/>
                  </a:lnTo>
                  <a:lnTo>
                    <a:pt x="25828" y="855073"/>
                  </a:lnTo>
                  <a:lnTo>
                    <a:pt x="53846" y="873950"/>
                  </a:lnTo>
                  <a:lnTo>
                    <a:pt x="88137" y="880872"/>
                  </a:lnTo>
                  <a:lnTo>
                    <a:pt x="3557270" y="880872"/>
                  </a:lnTo>
                  <a:lnTo>
                    <a:pt x="3591561" y="873950"/>
                  </a:lnTo>
                  <a:lnTo>
                    <a:pt x="3619579" y="855073"/>
                  </a:lnTo>
                  <a:lnTo>
                    <a:pt x="3638476" y="827074"/>
                  </a:lnTo>
                  <a:lnTo>
                    <a:pt x="3645408" y="792784"/>
                  </a:lnTo>
                  <a:lnTo>
                    <a:pt x="3645408" y="88137"/>
                  </a:lnTo>
                  <a:lnTo>
                    <a:pt x="3638476" y="53846"/>
                  </a:lnTo>
                  <a:lnTo>
                    <a:pt x="3619579" y="25828"/>
                  </a:lnTo>
                  <a:lnTo>
                    <a:pt x="3591561" y="6931"/>
                  </a:lnTo>
                  <a:lnTo>
                    <a:pt x="3557270" y="0"/>
                  </a:lnTo>
                  <a:close/>
                </a:path>
              </a:pathLst>
            </a:custGeom>
            <a:grpFill/>
            <a:ln>
              <a:solidFill>
                <a:srgbClr val="43B02A"/>
              </a:solidFill>
            </a:ln>
          </p:spPr>
          <p:txBody>
            <a:bodyPr wrap="square" lIns="0" tIns="0" rIns="0" bIns="0" rtlCol="0"/>
            <a:lstStyle/>
            <a:p>
              <a:endParaRPr dirty="0"/>
            </a:p>
          </p:txBody>
        </p:sp>
        <p:sp>
          <p:nvSpPr>
            <p:cNvPr id="15" name="object 7">
              <a:extLst>
                <a:ext uri="{FF2B5EF4-FFF2-40B4-BE49-F238E27FC236}">
                  <a16:creationId xmlns:a16="http://schemas.microsoft.com/office/drawing/2014/main" id="{CB8D0E39-F645-C0EF-A514-CDAB461F3744}"/>
                </a:ext>
              </a:extLst>
            </p:cNvPr>
            <p:cNvSpPr/>
            <p:nvPr/>
          </p:nvSpPr>
          <p:spPr>
            <a:xfrm>
              <a:off x="2800349" y="4912613"/>
              <a:ext cx="3645535" cy="881380"/>
            </a:xfrm>
            <a:custGeom>
              <a:avLst/>
              <a:gdLst/>
              <a:ahLst/>
              <a:cxnLst/>
              <a:rect l="l" t="t" r="r" b="b"/>
              <a:pathLst>
                <a:path w="3645535" h="881379">
                  <a:moveTo>
                    <a:pt x="0" y="88137"/>
                  </a:moveTo>
                  <a:lnTo>
                    <a:pt x="6931" y="53846"/>
                  </a:lnTo>
                  <a:lnTo>
                    <a:pt x="25828" y="25828"/>
                  </a:lnTo>
                  <a:lnTo>
                    <a:pt x="53846" y="6931"/>
                  </a:lnTo>
                  <a:lnTo>
                    <a:pt x="88137" y="0"/>
                  </a:lnTo>
                  <a:lnTo>
                    <a:pt x="3557270" y="0"/>
                  </a:lnTo>
                  <a:lnTo>
                    <a:pt x="3591561" y="6931"/>
                  </a:lnTo>
                  <a:lnTo>
                    <a:pt x="3619579" y="25828"/>
                  </a:lnTo>
                  <a:lnTo>
                    <a:pt x="3638476" y="53846"/>
                  </a:lnTo>
                  <a:lnTo>
                    <a:pt x="3645408" y="88137"/>
                  </a:lnTo>
                  <a:lnTo>
                    <a:pt x="3645408" y="792784"/>
                  </a:lnTo>
                  <a:lnTo>
                    <a:pt x="3638476" y="827074"/>
                  </a:lnTo>
                  <a:lnTo>
                    <a:pt x="3619579" y="855073"/>
                  </a:lnTo>
                  <a:lnTo>
                    <a:pt x="3591561" y="873950"/>
                  </a:lnTo>
                  <a:lnTo>
                    <a:pt x="3557270" y="880872"/>
                  </a:lnTo>
                  <a:lnTo>
                    <a:pt x="88137" y="880872"/>
                  </a:lnTo>
                  <a:lnTo>
                    <a:pt x="53846" y="873950"/>
                  </a:lnTo>
                  <a:lnTo>
                    <a:pt x="25828" y="855073"/>
                  </a:lnTo>
                  <a:lnTo>
                    <a:pt x="6931" y="827074"/>
                  </a:lnTo>
                  <a:lnTo>
                    <a:pt x="0" y="792784"/>
                  </a:lnTo>
                  <a:lnTo>
                    <a:pt x="0" y="88137"/>
                  </a:lnTo>
                  <a:close/>
                </a:path>
              </a:pathLst>
            </a:custGeom>
            <a:grpFill/>
            <a:ln w="25908">
              <a:solidFill>
                <a:srgbClr val="43B02A"/>
              </a:solidFill>
            </a:ln>
          </p:spPr>
          <p:txBody>
            <a:bodyPr wrap="square" lIns="0" tIns="0" rIns="0" bIns="0" rtlCol="0"/>
            <a:lstStyle/>
            <a:p>
              <a:endParaRPr dirty="0"/>
            </a:p>
          </p:txBody>
        </p:sp>
      </p:grpSp>
      <p:sp>
        <p:nvSpPr>
          <p:cNvPr id="16" name="object 8">
            <a:extLst>
              <a:ext uri="{FF2B5EF4-FFF2-40B4-BE49-F238E27FC236}">
                <a16:creationId xmlns:a16="http://schemas.microsoft.com/office/drawing/2014/main" id="{D1C0066F-8DAB-A2D7-6E30-CFE00D1F63B9}"/>
              </a:ext>
            </a:extLst>
          </p:cNvPr>
          <p:cNvSpPr txBox="1"/>
          <p:nvPr/>
        </p:nvSpPr>
        <p:spPr>
          <a:xfrm>
            <a:off x="5991036" y="3988439"/>
            <a:ext cx="5180307" cy="487313"/>
          </a:xfrm>
          <a:prstGeom prst="rect">
            <a:avLst/>
          </a:prstGeom>
        </p:spPr>
        <p:txBody>
          <a:bodyPr vert="horz" wrap="square" lIns="0" tIns="38100" rIns="0" bIns="0" rtlCol="0">
            <a:spAutoFit/>
          </a:bodyPr>
          <a:lstStyle/>
          <a:p>
            <a:pPr marL="12065" marR="5080" algn="ctr">
              <a:lnSpc>
                <a:spcPts val="1620"/>
              </a:lnSpc>
              <a:spcBef>
                <a:spcPts val="300"/>
              </a:spcBef>
            </a:pPr>
            <a:r>
              <a:rPr sz="1500" b="1" dirty="0">
                <a:solidFill>
                  <a:schemeClr val="tx1">
                    <a:lumMod val="85000"/>
                    <a:lumOff val="15000"/>
                  </a:schemeClr>
                </a:solidFill>
                <a:latin typeface="Arial"/>
                <a:cs typeface="Arial"/>
              </a:rPr>
              <a:t>ACH</a:t>
            </a:r>
            <a:r>
              <a:rPr sz="1500" b="1" spc="-1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Rule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Books</a:t>
            </a:r>
            <a:r>
              <a:rPr sz="1500" b="1" spc="-5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are</a:t>
            </a:r>
            <a:r>
              <a:rPr sz="1500" b="1" spc="-55"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available</a:t>
            </a:r>
            <a:r>
              <a:rPr sz="1500" b="1" spc="-45" dirty="0">
                <a:solidFill>
                  <a:schemeClr val="tx1">
                    <a:lumMod val="85000"/>
                    <a:lumOff val="15000"/>
                  </a:schemeClr>
                </a:solidFill>
                <a:latin typeface="Arial"/>
                <a:cs typeface="Arial"/>
              </a:rPr>
              <a:t> </a:t>
            </a:r>
            <a:r>
              <a:rPr sz="1500" b="1" spc="-25" dirty="0">
                <a:solidFill>
                  <a:schemeClr val="tx1">
                    <a:lumMod val="85000"/>
                    <a:lumOff val="15000"/>
                  </a:schemeClr>
                </a:solidFill>
                <a:latin typeface="Arial"/>
                <a:cs typeface="Arial"/>
              </a:rPr>
              <a:t>for </a:t>
            </a:r>
            <a:r>
              <a:rPr sz="1500" b="1" dirty="0">
                <a:solidFill>
                  <a:schemeClr val="tx1">
                    <a:lumMod val="85000"/>
                    <a:lumOff val="15000"/>
                  </a:schemeClr>
                </a:solidFill>
                <a:latin typeface="Arial"/>
                <a:cs typeface="Arial"/>
              </a:rPr>
              <a:t>purchase</a:t>
            </a:r>
            <a:r>
              <a:rPr sz="1500" b="1" spc="-40" dirty="0">
                <a:solidFill>
                  <a:schemeClr val="tx1">
                    <a:lumMod val="85000"/>
                    <a:lumOff val="15000"/>
                  </a:schemeClr>
                </a:solidFill>
                <a:latin typeface="Arial"/>
                <a:cs typeface="Arial"/>
              </a:rPr>
              <a:t> </a:t>
            </a:r>
            <a:r>
              <a:rPr sz="1500" b="1" dirty="0">
                <a:solidFill>
                  <a:schemeClr val="tx1">
                    <a:lumMod val="85000"/>
                    <a:lumOff val="15000"/>
                  </a:schemeClr>
                </a:solidFill>
                <a:latin typeface="Arial"/>
                <a:cs typeface="Arial"/>
              </a:rPr>
              <a:t>by</a:t>
            </a:r>
            <a:r>
              <a:rPr sz="1500" b="1" spc="-40" dirty="0">
                <a:solidFill>
                  <a:schemeClr val="tx1">
                    <a:lumMod val="85000"/>
                    <a:lumOff val="15000"/>
                  </a:schemeClr>
                </a:solidFill>
                <a:latin typeface="Arial"/>
                <a:cs typeface="Arial"/>
              </a:rPr>
              <a:t> </a:t>
            </a:r>
            <a:r>
              <a:rPr sz="1500" b="1" spc="-10" dirty="0">
                <a:solidFill>
                  <a:schemeClr val="tx1">
                    <a:lumMod val="85000"/>
                    <a:lumOff val="15000"/>
                  </a:schemeClr>
                </a:solidFill>
                <a:latin typeface="Arial"/>
                <a:cs typeface="Arial"/>
              </a:rPr>
              <a:t>visiting</a:t>
            </a:r>
            <a:endParaRPr lang="en-US" sz="1500" b="1" spc="-10" dirty="0">
              <a:solidFill>
                <a:schemeClr val="tx1">
                  <a:lumMod val="85000"/>
                  <a:lumOff val="15000"/>
                </a:schemeClr>
              </a:solidFill>
              <a:latin typeface="Arial"/>
              <a:cs typeface="Arial"/>
            </a:endParaRPr>
          </a:p>
          <a:p>
            <a:pPr marL="12065" marR="5080" algn="ctr">
              <a:lnSpc>
                <a:spcPts val="1620"/>
              </a:lnSpc>
              <a:spcBef>
                <a:spcPts val="300"/>
              </a:spcBef>
            </a:pPr>
            <a:r>
              <a:rPr sz="1500" b="1" spc="-10" dirty="0">
                <a:solidFill>
                  <a:schemeClr val="tx1">
                    <a:lumMod val="85000"/>
                    <a:lumOff val="15000"/>
                  </a:schemeClr>
                </a:solidFill>
                <a:latin typeface="Arial"/>
                <a:cs typeface="Arial"/>
              </a:rPr>
              <a:t> </a:t>
            </a:r>
            <a:r>
              <a:rPr sz="1500" b="1" u="sng" spc="-10" dirty="0">
                <a:solidFill>
                  <a:srgbClr val="005699"/>
                </a:solidFill>
                <a:uFill>
                  <a:solidFill>
                    <a:srgbClr val="005699"/>
                  </a:solidFill>
                </a:uFill>
                <a:latin typeface="Arial"/>
                <a:cs typeface="Arial"/>
                <a:hlinkClick r:id="rId2"/>
              </a:rPr>
              <a:t>https://www.nacha.org/store</a:t>
            </a:r>
            <a:endParaRPr sz="1500" dirty="0">
              <a:latin typeface="Arial"/>
              <a:cs typeface="Arial"/>
            </a:endParaRPr>
          </a:p>
        </p:txBody>
      </p:sp>
    </p:spTree>
    <p:extLst>
      <p:ext uri="{BB962C8B-B14F-4D97-AF65-F5344CB8AC3E}">
        <p14:creationId xmlns:p14="http://schemas.microsoft.com/office/powerpoint/2010/main" val="94932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5D2C7B-1AFD-4ADA-9BFC-A17AC62A3469}"/>
              </a:ext>
            </a:extLst>
          </p:cNvPr>
          <p:cNvSpPr>
            <a:spLocks noGrp="1"/>
          </p:cNvSpPr>
          <p:nvPr>
            <p:ph idx="1"/>
          </p:nvPr>
        </p:nvSpPr>
        <p:spPr/>
        <p:txBody>
          <a:bodyPr/>
          <a:lstStyle/>
          <a:p>
            <a:pPr marR="40005">
              <a:lnSpc>
                <a:spcPct val="100000"/>
              </a:lnSpc>
              <a:spcBef>
                <a:spcPts val="95"/>
              </a:spcBef>
            </a:pPr>
            <a:r>
              <a:rPr lang="en-US" sz="1600" spc="-10" dirty="0">
                <a:latin typeface="Arial"/>
                <a:cs typeface="Arial"/>
              </a:rPr>
              <a:t>Secure</a:t>
            </a:r>
            <a:r>
              <a:rPr lang="en-US" sz="1600" spc="-95" dirty="0">
                <a:latin typeface="Arial"/>
                <a:cs typeface="Arial"/>
              </a:rPr>
              <a:t> </a:t>
            </a:r>
            <a:r>
              <a:rPr lang="en-US" sz="1600" dirty="0">
                <a:latin typeface="Arial"/>
                <a:cs typeface="Arial"/>
              </a:rPr>
              <a:t>Access</a:t>
            </a:r>
            <a:r>
              <a:rPr lang="en-US" sz="1600" spc="10" dirty="0">
                <a:latin typeface="Arial"/>
                <a:cs typeface="Arial"/>
              </a:rPr>
              <a:t> </a:t>
            </a:r>
            <a:r>
              <a:rPr lang="en-US" sz="1600" dirty="0">
                <a:latin typeface="Arial"/>
                <a:cs typeface="Arial"/>
              </a:rPr>
              <a:t>Codes</a:t>
            </a:r>
            <a:r>
              <a:rPr lang="en-US" sz="1600" spc="-30" dirty="0">
                <a:latin typeface="Arial"/>
                <a:cs typeface="Arial"/>
              </a:rPr>
              <a:t> </a:t>
            </a:r>
            <a:r>
              <a:rPr lang="en-US" sz="1600" dirty="0">
                <a:latin typeface="Arial"/>
                <a:cs typeface="Arial"/>
              </a:rPr>
              <a:t>are</a:t>
            </a:r>
            <a:r>
              <a:rPr lang="en-US" sz="1600" spc="-25" dirty="0">
                <a:latin typeface="Arial"/>
                <a:cs typeface="Arial"/>
              </a:rPr>
              <a:t> </a:t>
            </a:r>
            <a:r>
              <a:rPr lang="en-US" sz="1600" dirty="0">
                <a:latin typeface="Arial"/>
                <a:cs typeface="Arial"/>
              </a:rPr>
              <a:t>used</a:t>
            </a:r>
            <a:r>
              <a:rPr lang="en-US" sz="1600" spc="-25" dirty="0">
                <a:latin typeface="Arial"/>
                <a:cs typeface="Arial"/>
              </a:rPr>
              <a:t> </a:t>
            </a:r>
            <a:r>
              <a:rPr lang="en-US" sz="1600" dirty="0">
                <a:latin typeface="Arial"/>
                <a:cs typeface="Arial"/>
              </a:rPr>
              <a:t>as</a:t>
            </a:r>
            <a:r>
              <a:rPr lang="en-US" sz="1600" spc="-40" dirty="0">
                <a:latin typeface="Arial"/>
                <a:cs typeface="Arial"/>
              </a:rPr>
              <a:t> </a:t>
            </a:r>
            <a:r>
              <a:rPr lang="en-US" sz="1600" dirty="0">
                <a:latin typeface="Arial"/>
                <a:cs typeface="Arial"/>
              </a:rPr>
              <a:t>an</a:t>
            </a:r>
            <a:r>
              <a:rPr lang="en-US" sz="1600" spc="-25" dirty="0">
                <a:latin typeface="Arial"/>
                <a:cs typeface="Arial"/>
              </a:rPr>
              <a:t> </a:t>
            </a:r>
            <a:r>
              <a:rPr lang="en-US" sz="1600" dirty="0">
                <a:latin typeface="Arial"/>
                <a:cs typeface="Arial"/>
              </a:rPr>
              <a:t>additional</a:t>
            </a:r>
            <a:r>
              <a:rPr lang="en-US" sz="1600" spc="-10" dirty="0">
                <a:latin typeface="Arial"/>
                <a:cs typeface="Arial"/>
              </a:rPr>
              <a:t> </a:t>
            </a:r>
            <a:r>
              <a:rPr lang="en-US" sz="1600" dirty="0">
                <a:latin typeface="Arial"/>
                <a:cs typeface="Arial"/>
              </a:rPr>
              <a:t>security</a:t>
            </a:r>
            <a:r>
              <a:rPr lang="en-US" sz="1600" spc="-15" dirty="0">
                <a:latin typeface="Arial"/>
                <a:cs typeface="Arial"/>
              </a:rPr>
              <a:t> </a:t>
            </a:r>
            <a:r>
              <a:rPr lang="en-US" sz="1600" dirty="0">
                <a:latin typeface="Arial"/>
                <a:cs typeface="Arial"/>
              </a:rPr>
              <a:t>feature</a:t>
            </a:r>
            <a:r>
              <a:rPr lang="en-US" sz="1600" spc="-5" dirty="0">
                <a:latin typeface="Arial"/>
                <a:cs typeface="Arial"/>
              </a:rPr>
              <a:t> </a:t>
            </a:r>
            <a:r>
              <a:rPr lang="en-US" sz="1600" dirty="0">
                <a:latin typeface="Arial"/>
                <a:cs typeface="Arial"/>
              </a:rPr>
              <a:t>to</a:t>
            </a:r>
            <a:r>
              <a:rPr lang="en-US" sz="1600" spc="-30" dirty="0">
                <a:latin typeface="Arial"/>
                <a:cs typeface="Arial"/>
              </a:rPr>
              <a:t> </a:t>
            </a:r>
            <a:r>
              <a:rPr lang="en-US" sz="1600" spc="-10" dirty="0">
                <a:latin typeface="Arial"/>
                <a:cs typeface="Arial"/>
              </a:rPr>
              <a:t>authenticate </a:t>
            </a:r>
            <a:r>
              <a:rPr lang="en-US" sz="1600" dirty="0">
                <a:latin typeface="Arial"/>
                <a:cs typeface="Arial"/>
              </a:rPr>
              <a:t>and</a:t>
            </a:r>
            <a:r>
              <a:rPr lang="en-US" sz="1600" spc="-45" dirty="0">
                <a:latin typeface="Arial"/>
                <a:cs typeface="Arial"/>
              </a:rPr>
              <a:t> </a:t>
            </a:r>
            <a:r>
              <a:rPr lang="en-US" sz="1600" dirty="0">
                <a:latin typeface="Arial"/>
                <a:cs typeface="Arial"/>
              </a:rPr>
              <a:t>verify</a:t>
            </a:r>
            <a:r>
              <a:rPr lang="en-US" sz="1600" spc="5" dirty="0">
                <a:latin typeface="Arial"/>
                <a:cs typeface="Arial"/>
              </a:rPr>
              <a:t> </a:t>
            </a:r>
            <a:r>
              <a:rPr lang="en-US" sz="1600" dirty="0">
                <a:latin typeface="Arial"/>
                <a:cs typeface="Arial"/>
              </a:rPr>
              <a:t>the</a:t>
            </a:r>
            <a:r>
              <a:rPr lang="en-US" sz="1600" spc="-35" dirty="0">
                <a:latin typeface="Arial"/>
                <a:cs typeface="Arial"/>
              </a:rPr>
              <a:t> </a:t>
            </a:r>
            <a:r>
              <a:rPr lang="en-US" sz="1600" dirty="0">
                <a:latin typeface="Arial"/>
                <a:cs typeface="Arial"/>
              </a:rPr>
              <a:t>legitimacy</a:t>
            </a:r>
            <a:r>
              <a:rPr lang="en-US" sz="1600" spc="-15" dirty="0">
                <a:latin typeface="Arial"/>
                <a:cs typeface="Arial"/>
              </a:rPr>
              <a:t> </a:t>
            </a:r>
            <a:r>
              <a:rPr lang="en-US" sz="1600" dirty="0">
                <a:latin typeface="Arial"/>
                <a:cs typeface="Arial"/>
              </a:rPr>
              <a:t>of</a:t>
            </a:r>
            <a:r>
              <a:rPr lang="en-US" sz="1600" spc="-35" dirty="0">
                <a:latin typeface="Arial"/>
                <a:cs typeface="Arial"/>
              </a:rPr>
              <a:t> </a:t>
            </a:r>
            <a:r>
              <a:rPr lang="en-US" sz="1600" dirty="0">
                <a:latin typeface="Arial"/>
                <a:cs typeface="Arial"/>
              </a:rPr>
              <a:t>an</a:t>
            </a:r>
            <a:r>
              <a:rPr lang="en-US" sz="1600" spc="-30" dirty="0">
                <a:latin typeface="Arial"/>
                <a:cs typeface="Arial"/>
              </a:rPr>
              <a:t> </a:t>
            </a:r>
            <a:r>
              <a:rPr lang="en-US" sz="1600" dirty="0">
                <a:latin typeface="Arial"/>
                <a:cs typeface="Arial"/>
              </a:rPr>
              <a:t>attempt</a:t>
            </a:r>
            <a:r>
              <a:rPr lang="en-US" sz="1600" spc="-5" dirty="0">
                <a:latin typeface="Arial"/>
                <a:cs typeface="Arial"/>
              </a:rPr>
              <a:t> </a:t>
            </a:r>
            <a:r>
              <a:rPr lang="en-US" sz="1600" dirty="0">
                <a:latin typeface="Arial"/>
                <a:cs typeface="Arial"/>
              </a:rPr>
              <a:t>to</a:t>
            </a:r>
            <a:r>
              <a:rPr lang="en-US" sz="1600" spc="-35" dirty="0">
                <a:latin typeface="Arial"/>
                <a:cs typeface="Arial"/>
              </a:rPr>
              <a:t> </a:t>
            </a:r>
            <a:r>
              <a:rPr lang="en-US" sz="1600" dirty="0">
                <a:latin typeface="Arial"/>
                <a:cs typeface="Arial"/>
              </a:rPr>
              <a:t>access</a:t>
            </a:r>
            <a:r>
              <a:rPr lang="en-US" sz="1600" spc="-30" dirty="0">
                <a:latin typeface="Arial"/>
                <a:cs typeface="Arial"/>
              </a:rPr>
              <a:t> </a:t>
            </a:r>
            <a:r>
              <a:rPr lang="en-US" sz="1600" dirty="0">
                <a:latin typeface="Arial"/>
                <a:cs typeface="Arial"/>
              </a:rPr>
              <a:t>online</a:t>
            </a:r>
            <a:r>
              <a:rPr lang="en-US" sz="1600" spc="-25" dirty="0">
                <a:latin typeface="Arial"/>
                <a:cs typeface="Arial"/>
              </a:rPr>
              <a:t> </a:t>
            </a:r>
            <a:r>
              <a:rPr lang="en-US" sz="1600" spc="-10" dirty="0">
                <a:latin typeface="Arial"/>
                <a:cs typeface="Arial"/>
              </a:rPr>
              <a:t>banking.</a:t>
            </a:r>
          </a:p>
          <a:p>
            <a:pPr marL="0" marR="40005" indent="0">
              <a:lnSpc>
                <a:spcPct val="100000"/>
              </a:lnSpc>
              <a:spcBef>
                <a:spcPts val="95"/>
              </a:spcBef>
              <a:buNone/>
            </a:pPr>
            <a:endParaRPr lang="en-US" spc="-10" dirty="0">
              <a:latin typeface="Arial"/>
              <a:cs typeface="Arial"/>
            </a:endParaRPr>
          </a:p>
          <a:p>
            <a:pPr marR="40005">
              <a:lnSpc>
                <a:spcPct val="100000"/>
              </a:lnSpc>
              <a:spcBef>
                <a:spcPts val="95"/>
              </a:spcBef>
            </a:pPr>
            <a:r>
              <a:rPr lang="en-US" sz="1600" dirty="0">
                <a:latin typeface="Arial"/>
                <a:cs typeface="Arial"/>
              </a:rPr>
              <a:t>Multi</a:t>
            </a:r>
            <a:r>
              <a:rPr lang="en-US" sz="1600" spc="-60" dirty="0">
                <a:latin typeface="Arial"/>
                <a:cs typeface="Arial"/>
              </a:rPr>
              <a:t> </a:t>
            </a:r>
            <a:r>
              <a:rPr lang="en-US" sz="1600" spc="-10" dirty="0">
                <a:latin typeface="Arial"/>
                <a:cs typeface="Arial"/>
              </a:rPr>
              <a:t>Factor</a:t>
            </a:r>
            <a:r>
              <a:rPr lang="en-US" sz="1600" spc="-80" dirty="0">
                <a:latin typeface="Arial"/>
                <a:cs typeface="Arial"/>
              </a:rPr>
              <a:t> </a:t>
            </a:r>
            <a:r>
              <a:rPr lang="en-US" sz="1600" spc="-10" dirty="0">
                <a:latin typeface="Arial"/>
                <a:cs typeface="Arial"/>
              </a:rPr>
              <a:t>Authentication</a:t>
            </a:r>
            <a:r>
              <a:rPr lang="en-US" sz="1600" spc="-30" dirty="0">
                <a:latin typeface="Arial"/>
                <a:cs typeface="Arial"/>
              </a:rPr>
              <a:t> </a:t>
            </a:r>
            <a:r>
              <a:rPr lang="en-US" sz="1600" spc="-10" dirty="0">
                <a:latin typeface="Arial"/>
                <a:cs typeface="Arial"/>
              </a:rPr>
              <a:t>(MFA) </a:t>
            </a:r>
            <a:r>
              <a:rPr lang="en-US" sz="1600" dirty="0">
                <a:latin typeface="Arial"/>
                <a:cs typeface="Arial"/>
              </a:rPr>
              <a:t>is</a:t>
            </a:r>
            <a:r>
              <a:rPr lang="en-US" sz="1600" spc="-30" dirty="0">
                <a:latin typeface="Arial"/>
                <a:cs typeface="Arial"/>
              </a:rPr>
              <a:t> </a:t>
            </a:r>
            <a:r>
              <a:rPr lang="en-US" sz="1600" dirty="0">
                <a:latin typeface="Arial"/>
                <a:cs typeface="Arial"/>
              </a:rPr>
              <a:t>an</a:t>
            </a:r>
            <a:r>
              <a:rPr lang="en-US" sz="1600" spc="-20" dirty="0">
                <a:latin typeface="Arial"/>
                <a:cs typeface="Arial"/>
              </a:rPr>
              <a:t> </a:t>
            </a:r>
            <a:r>
              <a:rPr lang="en-US" sz="1600" dirty="0">
                <a:latin typeface="Arial"/>
                <a:cs typeface="Arial"/>
              </a:rPr>
              <a:t>additional</a:t>
            </a:r>
            <a:r>
              <a:rPr lang="en-US" sz="1600" spc="-55" dirty="0">
                <a:latin typeface="Arial"/>
                <a:cs typeface="Arial"/>
              </a:rPr>
              <a:t> </a:t>
            </a:r>
            <a:r>
              <a:rPr lang="en-US" sz="1600" dirty="0">
                <a:latin typeface="Arial"/>
                <a:cs typeface="Arial"/>
              </a:rPr>
              <a:t>regulation</a:t>
            </a:r>
            <a:r>
              <a:rPr lang="en-US" sz="1600" spc="-55" dirty="0">
                <a:latin typeface="Arial"/>
                <a:cs typeface="Arial"/>
              </a:rPr>
              <a:t> </a:t>
            </a:r>
            <a:r>
              <a:rPr lang="en-US" sz="1600" dirty="0">
                <a:latin typeface="Arial"/>
                <a:cs typeface="Arial"/>
              </a:rPr>
              <a:t>that</a:t>
            </a:r>
            <a:r>
              <a:rPr lang="en-US" sz="1600" spc="-25" dirty="0">
                <a:latin typeface="Arial"/>
                <a:cs typeface="Arial"/>
              </a:rPr>
              <a:t> </a:t>
            </a:r>
            <a:r>
              <a:rPr lang="en-US" sz="1600" dirty="0">
                <a:latin typeface="Arial"/>
                <a:cs typeface="Arial"/>
              </a:rPr>
              <a:t>has</a:t>
            </a:r>
            <a:r>
              <a:rPr lang="en-US" sz="1600" spc="-30" dirty="0">
                <a:latin typeface="Arial"/>
                <a:cs typeface="Arial"/>
              </a:rPr>
              <a:t> </a:t>
            </a:r>
            <a:r>
              <a:rPr lang="en-US" sz="1600" spc="-20" dirty="0">
                <a:latin typeface="Arial"/>
                <a:cs typeface="Arial"/>
              </a:rPr>
              <a:t>been </a:t>
            </a:r>
            <a:r>
              <a:rPr lang="en-US" sz="1600" dirty="0">
                <a:latin typeface="Arial"/>
                <a:cs typeface="Arial"/>
              </a:rPr>
              <a:t>mandated</a:t>
            </a:r>
            <a:r>
              <a:rPr lang="en-US" sz="1600" spc="-65" dirty="0">
                <a:latin typeface="Arial"/>
                <a:cs typeface="Arial"/>
              </a:rPr>
              <a:t> </a:t>
            </a:r>
            <a:r>
              <a:rPr lang="en-US" sz="1600" dirty="0">
                <a:latin typeface="Arial"/>
                <a:cs typeface="Arial"/>
              </a:rPr>
              <a:t>by</a:t>
            </a:r>
            <a:r>
              <a:rPr lang="en-US" sz="1600" spc="-30" dirty="0">
                <a:latin typeface="Arial"/>
                <a:cs typeface="Arial"/>
              </a:rPr>
              <a:t> </a:t>
            </a:r>
            <a:r>
              <a:rPr lang="en-US" sz="1600" dirty="0">
                <a:latin typeface="Arial"/>
                <a:cs typeface="Arial"/>
              </a:rPr>
              <a:t>the</a:t>
            </a:r>
            <a:r>
              <a:rPr lang="en-US" sz="1600" spc="-40" dirty="0">
                <a:latin typeface="Arial"/>
                <a:cs typeface="Arial"/>
              </a:rPr>
              <a:t> </a:t>
            </a:r>
            <a:r>
              <a:rPr lang="en-US" sz="1600" dirty="0">
                <a:latin typeface="Arial"/>
                <a:cs typeface="Arial"/>
              </a:rPr>
              <a:t>FFIEC.</a:t>
            </a:r>
            <a:r>
              <a:rPr lang="en-US" sz="1600" spc="-35" dirty="0">
                <a:latin typeface="Arial"/>
                <a:cs typeface="Arial"/>
              </a:rPr>
              <a:t> </a:t>
            </a:r>
            <a:r>
              <a:rPr lang="en-US" sz="1600" dirty="0">
                <a:latin typeface="Arial"/>
                <a:cs typeface="Arial"/>
              </a:rPr>
              <a:t>Peoples</a:t>
            </a:r>
            <a:r>
              <a:rPr lang="en-US" sz="1600" spc="-50" dirty="0">
                <a:latin typeface="Arial"/>
                <a:cs typeface="Arial"/>
              </a:rPr>
              <a:t> </a:t>
            </a:r>
            <a:r>
              <a:rPr lang="en-US" sz="1600" dirty="0">
                <a:latin typeface="Arial"/>
                <a:cs typeface="Arial"/>
              </a:rPr>
              <a:t>Bank</a:t>
            </a:r>
            <a:r>
              <a:rPr lang="en-US" sz="1600" spc="-35" dirty="0">
                <a:latin typeface="Arial"/>
                <a:cs typeface="Arial"/>
              </a:rPr>
              <a:t> </a:t>
            </a:r>
            <a:r>
              <a:rPr lang="en-US" sz="1600" dirty="0">
                <a:latin typeface="Arial"/>
                <a:cs typeface="Arial"/>
              </a:rPr>
              <a:t>is</a:t>
            </a:r>
            <a:r>
              <a:rPr lang="en-US" sz="1600" spc="-40" dirty="0">
                <a:latin typeface="Arial"/>
                <a:cs typeface="Arial"/>
              </a:rPr>
              <a:t> </a:t>
            </a:r>
            <a:r>
              <a:rPr lang="en-US" sz="1600" dirty="0">
                <a:latin typeface="Arial"/>
                <a:cs typeface="Arial"/>
              </a:rPr>
              <a:t>using</a:t>
            </a:r>
            <a:r>
              <a:rPr lang="en-US" sz="1600" spc="-45" dirty="0">
                <a:latin typeface="Arial"/>
                <a:cs typeface="Arial"/>
              </a:rPr>
              <a:t> </a:t>
            </a:r>
            <a:r>
              <a:rPr lang="en-US" sz="1600" dirty="0">
                <a:latin typeface="Arial"/>
                <a:cs typeface="Arial"/>
              </a:rPr>
              <a:t>Secure</a:t>
            </a:r>
            <a:r>
              <a:rPr lang="en-US" sz="1600" spc="-95" dirty="0">
                <a:latin typeface="Arial"/>
                <a:cs typeface="Arial"/>
              </a:rPr>
              <a:t> </a:t>
            </a:r>
            <a:r>
              <a:rPr lang="en-US" sz="1600" dirty="0">
                <a:latin typeface="Arial"/>
                <a:cs typeface="Arial"/>
              </a:rPr>
              <a:t>Access</a:t>
            </a:r>
            <a:r>
              <a:rPr lang="en-US" sz="1600" spc="-15" dirty="0">
                <a:latin typeface="Arial"/>
                <a:cs typeface="Arial"/>
              </a:rPr>
              <a:t> </a:t>
            </a:r>
            <a:r>
              <a:rPr lang="en-US" sz="1600" dirty="0">
                <a:latin typeface="Arial"/>
                <a:cs typeface="Arial"/>
              </a:rPr>
              <a:t>Codes</a:t>
            </a:r>
            <a:r>
              <a:rPr lang="en-US" sz="1600" spc="-40" dirty="0">
                <a:latin typeface="Arial"/>
                <a:cs typeface="Arial"/>
              </a:rPr>
              <a:t> </a:t>
            </a:r>
            <a:r>
              <a:rPr lang="en-US" sz="1600" dirty="0">
                <a:latin typeface="Arial"/>
                <a:cs typeface="Arial"/>
              </a:rPr>
              <a:t>to</a:t>
            </a:r>
            <a:r>
              <a:rPr lang="en-US" sz="1600" spc="-30" dirty="0">
                <a:latin typeface="Arial"/>
                <a:cs typeface="Arial"/>
              </a:rPr>
              <a:t> </a:t>
            </a:r>
            <a:r>
              <a:rPr lang="en-US" sz="1600" dirty="0">
                <a:latin typeface="Arial"/>
                <a:cs typeface="Arial"/>
              </a:rPr>
              <a:t>comply</a:t>
            </a:r>
            <a:r>
              <a:rPr lang="en-US" sz="1600" spc="-45" dirty="0">
                <a:latin typeface="Arial"/>
                <a:cs typeface="Arial"/>
              </a:rPr>
              <a:t> </a:t>
            </a:r>
            <a:r>
              <a:rPr lang="en-US" sz="1600" spc="-25" dirty="0">
                <a:latin typeface="Arial"/>
                <a:cs typeface="Arial"/>
              </a:rPr>
              <a:t>to </a:t>
            </a:r>
            <a:r>
              <a:rPr lang="en-US" sz="1600" dirty="0">
                <a:latin typeface="Arial"/>
                <a:cs typeface="Arial"/>
              </a:rPr>
              <a:t>this</a:t>
            </a:r>
            <a:r>
              <a:rPr lang="en-US" sz="1600" spc="-45" dirty="0">
                <a:latin typeface="Arial"/>
                <a:cs typeface="Arial"/>
              </a:rPr>
              <a:t> </a:t>
            </a:r>
            <a:r>
              <a:rPr lang="en-US" sz="1600" dirty="0">
                <a:latin typeface="Arial"/>
                <a:cs typeface="Arial"/>
              </a:rPr>
              <a:t>regulation.</a:t>
            </a:r>
            <a:r>
              <a:rPr lang="en-US" sz="1600" spc="-65" dirty="0">
                <a:latin typeface="Arial"/>
                <a:cs typeface="Arial"/>
              </a:rPr>
              <a:t> </a:t>
            </a:r>
            <a:r>
              <a:rPr lang="en-US" sz="1600" dirty="0">
                <a:latin typeface="Arial"/>
                <a:cs typeface="Arial"/>
              </a:rPr>
              <a:t>If</a:t>
            </a:r>
            <a:r>
              <a:rPr lang="en-US" sz="1600" spc="-45" dirty="0">
                <a:latin typeface="Arial"/>
                <a:cs typeface="Arial"/>
              </a:rPr>
              <a:t> </a:t>
            </a:r>
            <a:r>
              <a:rPr lang="en-US" sz="1600" dirty="0">
                <a:latin typeface="Arial"/>
                <a:cs typeface="Arial"/>
              </a:rPr>
              <a:t>your</a:t>
            </a:r>
            <a:r>
              <a:rPr lang="en-US" sz="1600" spc="5" dirty="0">
                <a:latin typeface="Arial"/>
                <a:cs typeface="Arial"/>
              </a:rPr>
              <a:t> </a:t>
            </a:r>
            <a:r>
              <a:rPr lang="en-US" sz="1600" dirty="0">
                <a:latin typeface="Arial"/>
                <a:cs typeface="Arial"/>
              </a:rPr>
              <a:t>business</a:t>
            </a:r>
            <a:r>
              <a:rPr lang="en-US" sz="1600" spc="-60" dirty="0">
                <a:latin typeface="Arial"/>
                <a:cs typeface="Arial"/>
              </a:rPr>
              <a:t> </a:t>
            </a:r>
            <a:r>
              <a:rPr lang="en-US" sz="1600" dirty="0">
                <a:latin typeface="Arial"/>
                <a:cs typeface="Arial"/>
              </a:rPr>
              <a:t>becomes</a:t>
            </a:r>
            <a:r>
              <a:rPr lang="en-US" sz="1600" spc="-60" dirty="0">
                <a:latin typeface="Arial"/>
                <a:cs typeface="Arial"/>
              </a:rPr>
              <a:t> </a:t>
            </a:r>
            <a:r>
              <a:rPr lang="en-US" sz="1600" dirty="0">
                <a:latin typeface="Arial"/>
                <a:cs typeface="Arial"/>
              </a:rPr>
              <a:t>a</a:t>
            </a:r>
            <a:r>
              <a:rPr lang="en-US" sz="1600" spc="-35" dirty="0">
                <a:latin typeface="Arial"/>
                <a:cs typeface="Arial"/>
              </a:rPr>
              <a:t> </a:t>
            </a:r>
            <a:r>
              <a:rPr lang="en-US" sz="1600" dirty="0">
                <a:latin typeface="Arial"/>
                <a:cs typeface="Arial"/>
              </a:rPr>
              <a:t>victim</a:t>
            </a:r>
            <a:r>
              <a:rPr lang="en-US" sz="1600" spc="-40" dirty="0">
                <a:latin typeface="Arial"/>
                <a:cs typeface="Arial"/>
              </a:rPr>
              <a:t> </a:t>
            </a:r>
            <a:r>
              <a:rPr lang="en-US" sz="1600" dirty="0">
                <a:latin typeface="Arial"/>
                <a:cs typeface="Arial"/>
              </a:rPr>
              <a:t>of</a:t>
            </a:r>
            <a:r>
              <a:rPr lang="en-US" sz="1600" spc="-45" dirty="0">
                <a:latin typeface="Arial"/>
                <a:cs typeface="Arial"/>
              </a:rPr>
              <a:t> </a:t>
            </a:r>
            <a:r>
              <a:rPr lang="en-US" sz="1600" dirty="0">
                <a:latin typeface="Arial"/>
                <a:cs typeface="Arial"/>
              </a:rPr>
              <a:t>fraud</a:t>
            </a:r>
            <a:r>
              <a:rPr lang="en-US" sz="1600" spc="-50" dirty="0">
                <a:latin typeface="Arial"/>
                <a:cs typeface="Arial"/>
              </a:rPr>
              <a:t> </a:t>
            </a:r>
            <a:r>
              <a:rPr lang="en-US" sz="1600" dirty="0">
                <a:latin typeface="Arial"/>
                <a:cs typeface="Arial"/>
              </a:rPr>
              <a:t>or</a:t>
            </a:r>
            <a:r>
              <a:rPr lang="en-US" sz="1600" spc="-30" dirty="0">
                <a:latin typeface="Arial"/>
                <a:cs typeface="Arial"/>
              </a:rPr>
              <a:t> </a:t>
            </a:r>
            <a:r>
              <a:rPr lang="en-US" sz="1600" dirty="0">
                <a:latin typeface="Arial"/>
                <a:cs typeface="Arial"/>
              </a:rPr>
              <a:t>data</a:t>
            </a:r>
            <a:r>
              <a:rPr lang="en-US" sz="1600" spc="-45" dirty="0">
                <a:latin typeface="Arial"/>
                <a:cs typeface="Arial"/>
              </a:rPr>
              <a:t> </a:t>
            </a:r>
            <a:r>
              <a:rPr lang="en-US" sz="1600" dirty="0">
                <a:latin typeface="Arial"/>
                <a:cs typeface="Arial"/>
              </a:rPr>
              <a:t>breach,</a:t>
            </a:r>
            <a:r>
              <a:rPr lang="en-US" sz="1600" spc="-55" dirty="0">
                <a:latin typeface="Arial"/>
                <a:cs typeface="Arial"/>
              </a:rPr>
              <a:t> </a:t>
            </a:r>
            <a:r>
              <a:rPr lang="en-US" sz="1600" spc="-20" dirty="0">
                <a:latin typeface="Arial"/>
                <a:cs typeface="Arial"/>
              </a:rPr>
              <a:t>what </a:t>
            </a:r>
            <a:r>
              <a:rPr lang="en-US" sz="1600" dirty="0">
                <a:latin typeface="Arial"/>
                <a:cs typeface="Arial"/>
              </a:rPr>
              <a:t>should</a:t>
            </a:r>
            <a:r>
              <a:rPr lang="en-US" sz="1600" spc="-90" dirty="0">
                <a:latin typeface="Arial"/>
                <a:cs typeface="Arial"/>
              </a:rPr>
              <a:t> </a:t>
            </a:r>
            <a:r>
              <a:rPr lang="en-US" sz="1600" dirty="0">
                <a:latin typeface="Arial"/>
                <a:cs typeface="Arial"/>
              </a:rPr>
              <a:t>you</a:t>
            </a:r>
            <a:r>
              <a:rPr lang="en-US" sz="1600" spc="-10" dirty="0">
                <a:latin typeface="Arial"/>
                <a:cs typeface="Arial"/>
              </a:rPr>
              <a:t> </a:t>
            </a:r>
            <a:r>
              <a:rPr lang="en-US" sz="1600" spc="-25" dirty="0">
                <a:latin typeface="Arial"/>
                <a:cs typeface="Arial"/>
              </a:rPr>
              <a:t>do?</a:t>
            </a:r>
            <a:endParaRPr lang="en-US" sz="1600" dirty="0">
              <a:latin typeface="Arial"/>
              <a:cs typeface="Arial"/>
            </a:endParaRPr>
          </a:p>
          <a:p>
            <a:pPr>
              <a:lnSpc>
                <a:spcPct val="100000"/>
              </a:lnSpc>
              <a:spcBef>
                <a:spcPts val="70"/>
              </a:spcBef>
              <a:buFont typeface="Arial"/>
              <a:buChar char="•"/>
            </a:pPr>
            <a:endParaRPr lang="en-US" dirty="0">
              <a:latin typeface="Arial"/>
              <a:cs typeface="Arial"/>
            </a:endParaRPr>
          </a:p>
          <a:p>
            <a:pPr marL="756285" marR="146685" indent="-287020">
              <a:lnSpc>
                <a:spcPct val="100000"/>
              </a:lnSpc>
              <a:spcBef>
                <a:spcPts val="5"/>
              </a:spcBef>
              <a:buFont typeface="Arial"/>
              <a:buChar char="•"/>
              <a:tabLst>
                <a:tab pos="756285" algn="l"/>
              </a:tabLst>
            </a:pPr>
            <a:r>
              <a:rPr lang="en-US" dirty="0">
                <a:latin typeface="Arial"/>
                <a:cs typeface="Arial"/>
              </a:rPr>
              <a:t>Contact</a:t>
            </a:r>
            <a:r>
              <a:rPr lang="en-US" spc="-45" dirty="0">
                <a:latin typeface="Arial"/>
                <a:cs typeface="Arial"/>
              </a:rPr>
              <a:t> </a:t>
            </a:r>
            <a:r>
              <a:rPr lang="en-US" dirty="0">
                <a:latin typeface="Arial"/>
                <a:cs typeface="Arial"/>
              </a:rPr>
              <a:t>your</a:t>
            </a:r>
            <a:r>
              <a:rPr lang="en-US" spc="10" dirty="0">
                <a:latin typeface="Arial"/>
                <a:cs typeface="Arial"/>
              </a:rPr>
              <a:t> </a:t>
            </a:r>
            <a:r>
              <a:rPr lang="en-US" dirty="0">
                <a:latin typeface="Arial"/>
                <a:cs typeface="Arial"/>
              </a:rPr>
              <a:t>local</a:t>
            </a:r>
            <a:r>
              <a:rPr lang="en-US" spc="-50" dirty="0">
                <a:latin typeface="Arial"/>
                <a:cs typeface="Arial"/>
              </a:rPr>
              <a:t> </a:t>
            </a:r>
            <a:r>
              <a:rPr lang="en-US" dirty="0">
                <a:latin typeface="Arial"/>
                <a:cs typeface="Arial"/>
              </a:rPr>
              <a:t>branch</a:t>
            </a:r>
            <a:r>
              <a:rPr lang="en-US" spc="-45" dirty="0">
                <a:latin typeface="Arial"/>
                <a:cs typeface="Arial"/>
              </a:rPr>
              <a:t> </a:t>
            </a:r>
            <a:r>
              <a:rPr lang="en-US" dirty="0">
                <a:latin typeface="Arial"/>
                <a:cs typeface="Arial"/>
              </a:rPr>
              <a:t>or</a:t>
            </a:r>
            <a:r>
              <a:rPr lang="en-US" spc="-25" dirty="0">
                <a:latin typeface="Arial"/>
                <a:cs typeface="Arial"/>
              </a:rPr>
              <a:t> </a:t>
            </a:r>
            <a:r>
              <a:rPr lang="en-US" dirty="0">
                <a:latin typeface="Arial"/>
                <a:cs typeface="Arial"/>
              </a:rPr>
              <a:t>Business</a:t>
            </a:r>
            <a:r>
              <a:rPr lang="en-US" spc="-55" dirty="0">
                <a:latin typeface="Arial"/>
                <a:cs typeface="Arial"/>
              </a:rPr>
              <a:t> </a:t>
            </a:r>
            <a:r>
              <a:rPr lang="en-US" dirty="0">
                <a:latin typeface="Arial"/>
                <a:cs typeface="Arial"/>
              </a:rPr>
              <a:t>Support</a:t>
            </a:r>
            <a:r>
              <a:rPr lang="en-US" spc="-40" dirty="0">
                <a:latin typeface="Arial"/>
                <a:cs typeface="Arial"/>
              </a:rPr>
              <a:t> </a:t>
            </a:r>
            <a:r>
              <a:rPr lang="en-US" dirty="0">
                <a:latin typeface="Arial"/>
                <a:cs typeface="Arial"/>
              </a:rPr>
              <a:t>at</a:t>
            </a:r>
            <a:r>
              <a:rPr lang="en-US" spc="-40" dirty="0">
                <a:latin typeface="Arial"/>
                <a:cs typeface="Arial"/>
              </a:rPr>
              <a:t> </a:t>
            </a:r>
            <a:r>
              <a:rPr lang="en-US" dirty="0">
                <a:latin typeface="Arial"/>
                <a:cs typeface="Arial"/>
              </a:rPr>
              <a:t>800-</a:t>
            </a:r>
            <a:r>
              <a:rPr lang="en-US" spc="-10" dirty="0">
                <a:latin typeface="Arial"/>
                <a:cs typeface="Arial"/>
              </a:rPr>
              <a:t>374-</a:t>
            </a:r>
            <a:r>
              <a:rPr lang="en-US" dirty="0">
                <a:latin typeface="Arial"/>
                <a:cs typeface="Arial"/>
              </a:rPr>
              <a:t>6123,</a:t>
            </a:r>
            <a:r>
              <a:rPr lang="en-US" spc="-60" dirty="0">
                <a:latin typeface="Arial"/>
                <a:cs typeface="Arial"/>
              </a:rPr>
              <a:t> </a:t>
            </a:r>
            <a:r>
              <a:rPr lang="en-US" dirty="0">
                <a:latin typeface="Arial"/>
                <a:cs typeface="Arial"/>
              </a:rPr>
              <a:t>opt.</a:t>
            </a:r>
            <a:r>
              <a:rPr lang="en-US" spc="-40" dirty="0">
                <a:latin typeface="Arial"/>
                <a:cs typeface="Arial"/>
              </a:rPr>
              <a:t> </a:t>
            </a:r>
            <a:r>
              <a:rPr lang="en-US" dirty="0">
                <a:latin typeface="Arial"/>
                <a:cs typeface="Arial"/>
              </a:rPr>
              <a:t>6,</a:t>
            </a:r>
            <a:r>
              <a:rPr lang="en-US" spc="-30" dirty="0">
                <a:latin typeface="Arial"/>
                <a:cs typeface="Arial"/>
              </a:rPr>
              <a:t> </a:t>
            </a:r>
            <a:r>
              <a:rPr lang="en-US" dirty="0">
                <a:latin typeface="Arial"/>
                <a:cs typeface="Arial"/>
              </a:rPr>
              <a:t>as</a:t>
            </a:r>
            <a:r>
              <a:rPr lang="en-US" spc="-40" dirty="0">
                <a:latin typeface="Arial"/>
                <a:cs typeface="Arial"/>
              </a:rPr>
              <a:t> </a:t>
            </a:r>
            <a:r>
              <a:rPr lang="en-US" dirty="0">
                <a:latin typeface="Arial"/>
                <a:cs typeface="Arial"/>
              </a:rPr>
              <a:t>soon</a:t>
            </a:r>
            <a:r>
              <a:rPr lang="en-US" spc="-30" dirty="0">
                <a:latin typeface="Arial"/>
                <a:cs typeface="Arial"/>
              </a:rPr>
              <a:t> </a:t>
            </a:r>
            <a:r>
              <a:rPr lang="en-US" spc="-25" dirty="0">
                <a:latin typeface="Arial"/>
                <a:cs typeface="Arial"/>
              </a:rPr>
              <a:t>as </a:t>
            </a:r>
            <a:r>
              <a:rPr lang="en-US" dirty="0">
                <a:latin typeface="Arial"/>
                <a:cs typeface="Arial"/>
              </a:rPr>
              <a:t>you</a:t>
            </a:r>
            <a:r>
              <a:rPr lang="en-US" spc="5" dirty="0">
                <a:latin typeface="Arial"/>
                <a:cs typeface="Arial"/>
              </a:rPr>
              <a:t> </a:t>
            </a:r>
            <a:r>
              <a:rPr lang="en-US" dirty="0">
                <a:latin typeface="Arial"/>
                <a:cs typeface="Arial"/>
              </a:rPr>
              <a:t>find</a:t>
            </a:r>
            <a:r>
              <a:rPr lang="en-US" spc="-55" dirty="0">
                <a:latin typeface="Arial"/>
                <a:cs typeface="Arial"/>
              </a:rPr>
              <a:t> </a:t>
            </a:r>
            <a:r>
              <a:rPr lang="en-US" dirty="0">
                <a:latin typeface="Arial"/>
                <a:cs typeface="Arial"/>
              </a:rPr>
              <a:t>the</a:t>
            </a:r>
            <a:r>
              <a:rPr lang="en-US" spc="-35" dirty="0">
                <a:latin typeface="Arial"/>
                <a:cs typeface="Arial"/>
              </a:rPr>
              <a:t> </a:t>
            </a:r>
            <a:r>
              <a:rPr lang="en-US" dirty="0">
                <a:latin typeface="Arial"/>
                <a:cs typeface="Arial"/>
              </a:rPr>
              <a:t>breach</a:t>
            </a:r>
            <a:r>
              <a:rPr lang="en-US" spc="-60" dirty="0">
                <a:latin typeface="Arial"/>
                <a:cs typeface="Arial"/>
              </a:rPr>
              <a:t> </a:t>
            </a:r>
            <a:r>
              <a:rPr lang="en-US" dirty="0">
                <a:latin typeface="Arial"/>
                <a:cs typeface="Arial"/>
              </a:rPr>
              <a:t>or</a:t>
            </a:r>
            <a:r>
              <a:rPr lang="en-US" spc="-30" dirty="0">
                <a:latin typeface="Arial"/>
                <a:cs typeface="Arial"/>
              </a:rPr>
              <a:t> </a:t>
            </a:r>
            <a:r>
              <a:rPr lang="en-US" dirty="0">
                <a:latin typeface="Arial"/>
                <a:cs typeface="Arial"/>
              </a:rPr>
              <a:t>notice</a:t>
            </a:r>
            <a:r>
              <a:rPr lang="en-US" spc="-55" dirty="0">
                <a:latin typeface="Arial"/>
                <a:cs typeface="Arial"/>
              </a:rPr>
              <a:t> </a:t>
            </a:r>
            <a:r>
              <a:rPr lang="en-US" dirty="0">
                <a:latin typeface="Arial"/>
                <a:cs typeface="Arial"/>
              </a:rPr>
              <a:t>the</a:t>
            </a:r>
            <a:r>
              <a:rPr lang="en-US" spc="-40" dirty="0">
                <a:latin typeface="Arial"/>
                <a:cs typeface="Arial"/>
              </a:rPr>
              <a:t> </a:t>
            </a:r>
            <a:r>
              <a:rPr lang="en-US" dirty="0">
                <a:latin typeface="Arial"/>
                <a:cs typeface="Arial"/>
              </a:rPr>
              <a:t>fraudulent</a:t>
            </a:r>
            <a:r>
              <a:rPr lang="en-US" spc="-70" dirty="0">
                <a:latin typeface="Arial"/>
                <a:cs typeface="Arial"/>
              </a:rPr>
              <a:t> </a:t>
            </a:r>
            <a:r>
              <a:rPr lang="en-US" spc="-10" dirty="0">
                <a:latin typeface="Arial"/>
                <a:cs typeface="Arial"/>
              </a:rPr>
              <a:t>activity.</a:t>
            </a:r>
            <a:endParaRPr lang="en-US" dirty="0">
              <a:latin typeface="Arial"/>
              <a:cs typeface="Arial"/>
            </a:endParaRPr>
          </a:p>
          <a:p>
            <a:pPr>
              <a:lnSpc>
                <a:spcPct val="100000"/>
              </a:lnSpc>
              <a:spcBef>
                <a:spcPts val="70"/>
              </a:spcBef>
              <a:buFont typeface="Arial"/>
              <a:buChar char="•"/>
            </a:pPr>
            <a:endParaRPr lang="en-US" dirty="0">
              <a:latin typeface="Arial"/>
              <a:cs typeface="Arial"/>
            </a:endParaRPr>
          </a:p>
          <a:p>
            <a:pPr marL="756285" marR="5080" indent="-287020">
              <a:lnSpc>
                <a:spcPct val="100000"/>
              </a:lnSpc>
              <a:buFont typeface="Arial"/>
              <a:buChar char="•"/>
              <a:tabLst>
                <a:tab pos="756285" algn="l"/>
              </a:tabLst>
            </a:pPr>
            <a:r>
              <a:rPr lang="en-US" spc="-30" dirty="0">
                <a:latin typeface="Arial"/>
                <a:cs typeface="Arial"/>
              </a:rPr>
              <a:t>You </a:t>
            </a:r>
            <a:r>
              <a:rPr lang="en-US" dirty="0">
                <a:latin typeface="Arial"/>
                <a:cs typeface="Arial"/>
              </a:rPr>
              <a:t>only</a:t>
            </a:r>
            <a:r>
              <a:rPr lang="en-US" spc="-35" dirty="0">
                <a:latin typeface="Arial"/>
                <a:cs typeface="Arial"/>
              </a:rPr>
              <a:t> </a:t>
            </a:r>
            <a:r>
              <a:rPr lang="en-US" dirty="0">
                <a:latin typeface="Arial"/>
                <a:cs typeface="Arial"/>
              </a:rPr>
              <a:t>have</a:t>
            </a:r>
            <a:r>
              <a:rPr lang="en-US" spc="-25" dirty="0">
                <a:latin typeface="Arial"/>
                <a:cs typeface="Arial"/>
              </a:rPr>
              <a:t> </a:t>
            </a:r>
            <a:r>
              <a:rPr lang="en-US" dirty="0">
                <a:latin typeface="Arial"/>
                <a:cs typeface="Arial"/>
              </a:rPr>
              <a:t>a</a:t>
            </a:r>
            <a:r>
              <a:rPr lang="en-US" spc="-25" dirty="0">
                <a:latin typeface="Arial"/>
                <a:cs typeface="Arial"/>
              </a:rPr>
              <a:t> </a:t>
            </a:r>
            <a:r>
              <a:rPr lang="en-US" dirty="0">
                <a:latin typeface="Arial"/>
                <a:cs typeface="Arial"/>
              </a:rPr>
              <a:t>limited</a:t>
            </a:r>
            <a:r>
              <a:rPr lang="en-US" spc="-65" dirty="0">
                <a:latin typeface="Arial"/>
                <a:cs typeface="Arial"/>
              </a:rPr>
              <a:t> </a:t>
            </a:r>
            <a:r>
              <a:rPr lang="en-US" dirty="0">
                <a:latin typeface="Arial"/>
                <a:cs typeface="Arial"/>
              </a:rPr>
              <a:t>amount</a:t>
            </a:r>
            <a:r>
              <a:rPr lang="en-US" spc="-40" dirty="0">
                <a:latin typeface="Arial"/>
                <a:cs typeface="Arial"/>
              </a:rPr>
              <a:t> </a:t>
            </a:r>
            <a:r>
              <a:rPr lang="en-US" dirty="0">
                <a:latin typeface="Arial"/>
                <a:cs typeface="Arial"/>
              </a:rPr>
              <a:t>of</a:t>
            </a:r>
            <a:r>
              <a:rPr lang="en-US" spc="-20" dirty="0">
                <a:latin typeface="Arial"/>
                <a:cs typeface="Arial"/>
              </a:rPr>
              <a:t> </a:t>
            </a:r>
            <a:r>
              <a:rPr lang="en-US" dirty="0">
                <a:latin typeface="Arial"/>
                <a:cs typeface="Arial"/>
              </a:rPr>
              <a:t>time</a:t>
            </a:r>
            <a:r>
              <a:rPr lang="en-US" spc="-35" dirty="0">
                <a:latin typeface="Arial"/>
                <a:cs typeface="Arial"/>
              </a:rPr>
              <a:t> </a:t>
            </a:r>
            <a:r>
              <a:rPr lang="en-US" dirty="0">
                <a:latin typeface="Arial"/>
                <a:cs typeface="Arial"/>
              </a:rPr>
              <a:t>to</a:t>
            </a:r>
            <a:r>
              <a:rPr lang="en-US" spc="-25" dirty="0">
                <a:latin typeface="Arial"/>
                <a:cs typeface="Arial"/>
              </a:rPr>
              <a:t> </a:t>
            </a:r>
            <a:r>
              <a:rPr lang="en-US" dirty="0">
                <a:latin typeface="Arial"/>
                <a:cs typeface="Arial"/>
              </a:rPr>
              <a:t>recover</a:t>
            </a:r>
            <a:r>
              <a:rPr lang="en-US" spc="-30" dirty="0">
                <a:latin typeface="Arial"/>
                <a:cs typeface="Arial"/>
              </a:rPr>
              <a:t> </a:t>
            </a:r>
            <a:r>
              <a:rPr lang="en-US" dirty="0">
                <a:latin typeface="Arial"/>
                <a:cs typeface="Arial"/>
              </a:rPr>
              <a:t>lost</a:t>
            </a:r>
            <a:r>
              <a:rPr lang="en-US" spc="-50" dirty="0">
                <a:latin typeface="Arial"/>
                <a:cs typeface="Arial"/>
              </a:rPr>
              <a:t> </a:t>
            </a:r>
            <a:r>
              <a:rPr lang="en-US" dirty="0">
                <a:latin typeface="Arial"/>
                <a:cs typeface="Arial"/>
              </a:rPr>
              <a:t>funds. Once</a:t>
            </a:r>
            <a:r>
              <a:rPr lang="en-US" spc="-35" dirty="0">
                <a:latin typeface="Arial"/>
                <a:cs typeface="Arial"/>
              </a:rPr>
              <a:t> </a:t>
            </a:r>
            <a:r>
              <a:rPr lang="en-US" dirty="0">
                <a:latin typeface="Arial"/>
                <a:cs typeface="Arial"/>
              </a:rPr>
              <a:t>the</a:t>
            </a:r>
            <a:r>
              <a:rPr lang="en-US" spc="-35" dirty="0">
                <a:latin typeface="Arial"/>
                <a:cs typeface="Arial"/>
              </a:rPr>
              <a:t> </a:t>
            </a:r>
            <a:r>
              <a:rPr lang="en-US" dirty="0">
                <a:latin typeface="Arial"/>
                <a:cs typeface="Arial"/>
              </a:rPr>
              <a:t>funds</a:t>
            </a:r>
            <a:r>
              <a:rPr lang="en-US" spc="-40" dirty="0">
                <a:latin typeface="Arial"/>
                <a:cs typeface="Arial"/>
              </a:rPr>
              <a:t> </a:t>
            </a:r>
            <a:r>
              <a:rPr lang="en-US" spc="-20" dirty="0">
                <a:latin typeface="Arial"/>
                <a:cs typeface="Arial"/>
              </a:rPr>
              <a:t>have </a:t>
            </a:r>
            <a:r>
              <a:rPr lang="en-US" dirty="0">
                <a:latin typeface="Arial"/>
                <a:cs typeface="Arial"/>
              </a:rPr>
              <a:t>been</a:t>
            </a:r>
            <a:r>
              <a:rPr lang="en-US" spc="-40" dirty="0">
                <a:latin typeface="Arial"/>
                <a:cs typeface="Arial"/>
              </a:rPr>
              <a:t> </a:t>
            </a:r>
            <a:r>
              <a:rPr lang="en-US" dirty="0">
                <a:latin typeface="Arial"/>
                <a:cs typeface="Arial"/>
              </a:rPr>
              <a:t>released</a:t>
            </a:r>
            <a:r>
              <a:rPr lang="en-US" spc="-60" dirty="0">
                <a:latin typeface="Arial"/>
                <a:cs typeface="Arial"/>
              </a:rPr>
              <a:t> </a:t>
            </a:r>
            <a:r>
              <a:rPr lang="en-US" dirty="0">
                <a:latin typeface="Arial"/>
                <a:cs typeface="Arial"/>
              </a:rPr>
              <a:t>from</a:t>
            </a:r>
            <a:r>
              <a:rPr lang="en-US" spc="-20" dirty="0">
                <a:latin typeface="Arial"/>
                <a:cs typeface="Arial"/>
              </a:rPr>
              <a:t> </a:t>
            </a:r>
            <a:r>
              <a:rPr lang="en-US" dirty="0">
                <a:latin typeface="Arial"/>
                <a:cs typeface="Arial"/>
              </a:rPr>
              <a:t>Peoples</a:t>
            </a:r>
            <a:r>
              <a:rPr lang="en-US" spc="-45" dirty="0">
                <a:latin typeface="Arial"/>
                <a:cs typeface="Arial"/>
              </a:rPr>
              <a:t> </a:t>
            </a:r>
            <a:r>
              <a:rPr lang="en-US" dirty="0">
                <a:latin typeface="Arial"/>
                <a:cs typeface="Arial"/>
              </a:rPr>
              <a:t>Bank,</a:t>
            </a:r>
            <a:r>
              <a:rPr lang="en-US" spc="-25" dirty="0">
                <a:latin typeface="Arial"/>
                <a:cs typeface="Arial"/>
              </a:rPr>
              <a:t> </a:t>
            </a:r>
            <a:r>
              <a:rPr lang="en-US" dirty="0">
                <a:latin typeface="Arial"/>
                <a:cs typeface="Arial"/>
              </a:rPr>
              <a:t>we</a:t>
            </a:r>
            <a:r>
              <a:rPr lang="en-US" spc="-55" dirty="0">
                <a:latin typeface="Arial"/>
                <a:cs typeface="Arial"/>
              </a:rPr>
              <a:t> </a:t>
            </a:r>
            <a:r>
              <a:rPr lang="en-US" dirty="0">
                <a:latin typeface="Arial"/>
                <a:cs typeface="Arial"/>
              </a:rPr>
              <a:t>may</a:t>
            </a:r>
            <a:r>
              <a:rPr lang="en-US" spc="-30" dirty="0">
                <a:latin typeface="Arial"/>
                <a:cs typeface="Arial"/>
              </a:rPr>
              <a:t> </a:t>
            </a:r>
            <a:r>
              <a:rPr lang="en-US" dirty="0">
                <a:latin typeface="Arial"/>
                <a:cs typeface="Arial"/>
              </a:rPr>
              <a:t>not</a:t>
            </a:r>
            <a:r>
              <a:rPr lang="en-US" spc="-20" dirty="0">
                <a:latin typeface="Arial"/>
                <a:cs typeface="Arial"/>
              </a:rPr>
              <a:t> </a:t>
            </a:r>
            <a:r>
              <a:rPr lang="en-US" dirty="0">
                <a:latin typeface="Arial"/>
                <a:cs typeface="Arial"/>
              </a:rPr>
              <a:t>be</a:t>
            </a:r>
            <a:r>
              <a:rPr lang="en-US" spc="-30" dirty="0">
                <a:latin typeface="Arial"/>
                <a:cs typeface="Arial"/>
              </a:rPr>
              <a:t> </a:t>
            </a:r>
            <a:r>
              <a:rPr lang="en-US" dirty="0">
                <a:latin typeface="Arial"/>
                <a:cs typeface="Arial"/>
              </a:rPr>
              <a:t>able</a:t>
            </a:r>
            <a:r>
              <a:rPr lang="en-US" spc="-35" dirty="0">
                <a:latin typeface="Arial"/>
                <a:cs typeface="Arial"/>
              </a:rPr>
              <a:t> </a:t>
            </a:r>
            <a:r>
              <a:rPr lang="en-US" dirty="0">
                <a:latin typeface="Arial"/>
                <a:cs typeface="Arial"/>
              </a:rPr>
              <a:t>to</a:t>
            </a:r>
            <a:r>
              <a:rPr lang="en-US" spc="-20" dirty="0">
                <a:latin typeface="Arial"/>
                <a:cs typeface="Arial"/>
              </a:rPr>
              <a:t> </a:t>
            </a:r>
            <a:r>
              <a:rPr lang="en-US" dirty="0">
                <a:latin typeface="Arial"/>
                <a:cs typeface="Arial"/>
              </a:rPr>
              <a:t>retrieve</a:t>
            </a:r>
            <a:r>
              <a:rPr lang="en-US" spc="-40" dirty="0">
                <a:latin typeface="Arial"/>
                <a:cs typeface="Arial"/>
              </a:rPr>
              <a:t> </a:t>
            </a:r>
            <a:r>
              <a:rPr lang="en-US" spc="-10" dirty="0">
                <a:latin typeface="Arial"/>
                <a:cs typeface="Arial"/>
              </a:rPr>
              <a:t>them.</a:t>
            </a:r>
            <a:endParaRPr lang="en-US" dirty="0">
              <a:latin typeface="Arial"/>
              <a:cs typeface="Arial"/>
            </a:endParaRPr>
          </a:p>
          <a:p>
            <a:pPr>
              <a:lnSpc>
                <a:spcPct val="100000"/>
              </a:lnSpc>
              <a:spcBef>
                <a:spcPts val="70"/>
              </a:spcBef>
              <a:buFont typeface="Arial"/>
              <a:buChar char="•"/>
            </a:pPr>
            <a:endParaRPr lang="en-US" dirty="0">
              <a:latin typeface="Arial"/>
              <a:cs typeface="Arial"/>
            </a:endParaRPr>
          </a:p>
          <a:p>
            <a:pPr marL="756285" indent="-286385">
              <a:lnSpc>
                <a:spcPct val="100000"/>
              </a:lnSpc>
              <a:buFont typeface="Arial"/>
              <a:buChar char="•"/>
              <a:tabLst>
                <a:tab pos="756285" algn="l"/>
              </a:tabLst>
            </a:pPr>
            <a:r>
              <a:rPr lang="en-US" dirty="0">
                <a:latin typeface="Arial"/>
                <a:cs typeface="Arial"/>
              </a:rPr>
              <a:t>Discuss</a:t>
            </a:r>
            <a:r>
              <a:rPr lang="en-US" spc="-55" dirty="0">
                <a:latin typeface="Arial"/>
                <a:cs typeface="Arial"/>
              </a:rPr>
              <a:t> </a:t>
            </a:r>
            <a:r>
              <a:rPr lang="en-US" dirty="0">
                <a:latin typeface="Arial"/>
                <a:cs typeface="Arial"/>
              </a:rPr>
              <a:t>Positive</a:t>
            </a:r>
            <a:r>
              <a:rPr lang="en-US" spc="-55" dirty="0">
                <a:latin typeface="Arial"/>
                <a:cs typeface="Arial"/>
              </a:rPr>
              <a:t> </a:t>
            </a:r>
            <a:r>
              <a:rPr lang="en-US" dirty="0">
                <a:latin typeface="Arial"/>
                <a:cs typeface="Arial"/>
              </a:rPr>
              <a:t>Pay</a:t>
            </a:r>
            <a:r>
              <a:rPr lang="en-US" spc="-35" dirty="0">
                <a:latin typeface="Arial"/>
                <a:cs typeface="Arial"/>
              </a:rPr>
              <a:t> </a:t>
            </a:r>
            <a:r>
              <a:rPr lang="en-US" dirty="0">
                <a:latin typeface="Arial"/>
                <a:cs typeface="Arial"/>
              </a:rPr>
              <a:t>Fraud</a:t>
            </a:r>
            <a:r>
              <a:rPr lang="en-US" spc="-50" dirty="0">
                <a:latin typeface="Arial"/>
                <a:cs typeface="Arial"/>
              </a:rPr>
              <a:t> </a:t>
            </a:r>
            <a:r>
              <a:rPr lang="en-US" dirty="0">
                <a:latin typeface="Arial"/>
                <a:cs typeface="Arial"/>
              </a:rPr>
              <a:t>Protection</a:t>
            </a:r>
            <a:r>
              <a:rPr lang="en-US" spc="-75" dirty="0">
                <a:latin typeface="Arial"/>
                <a:cs typeface="Arial"/>
              </a:rPr>
              <a:t> </a:t>
            </a:r>
            <a:r>
              <a:rPr lang="en-US" dirty="0">
                <a:latin typeface="Arial"/>
                <a:cs typeface="Arial"/>
              </a:rPr>
              <a:t>Service</a:t>
            </a:r>
            <a:r>
              <a:rPr lang="en-US" spc="-45" dirty="0">
                <a:latin typeface="Arial"/>
                <a:cs typeface="Arial"/>
              </a:rPr>
              <a:t> </a:t>
            </a:r>
            <a:r>
              <a:rPr lang="en-US" dirty="0">
                <a:latin typeface="Arial"/>
                <a:cs typeface="Arial"/>
              </a:rPr>
              <a:t>with</a:t>
            </a:r>
            <a:r>
              <a:rPr lang="en-US" spc="-75" dirty="0">
                <a:latin typeface="Arial"/>
                <a:cs typeface="Arial"/>
              </a:rPr>
              <a:t> </a:t>
            </a:r>
            <a:r>
              <a:rPr lang="en-US" dirty="0">
                <a:latin typeface="Arial"/>
                <a:cs typeface="Arial"/>
              </a:rPr>
              <a:t>your</a:t>
            </a:r>
            <a:r>
              <a:rPr lang="en-US" spc="5" dirty="0">
                <a:latin typeface="Arial"/>
                <a:cs typeface="Arial"/>
              </a:rPr>
              <a:t> </a:t>
            </a:r>
            <a:r>
              <a:rPr lang="en-US" dirty="0">
                <a:latin typeface="Arial"/>
                <a:cs typeface="Arial"/>
              </a:rPr>
              <a:t>Treasury Management Officer</a:t>
            </a:r>
            <a:r>
              <a:rPr lang="en-US" spc="-10" dirty="0">
                <a:latin typeface="Arial"/>
                <a:cs typeface="Arial"/>
              </a:rPr>
              <a:t>.</a:t>
            </a:r>
            <a:endParaRPr lang="en-US" dirty="0">
              <a:latin typeface="Arial"/>
              <a:cs typeface="Arial"/>
            </a:endParaRPr>
          </a:p>
          <a:p>
            <a:pPr>
              <a:lnSpc>
                <a:spcPct val="100000"/>
              </a:lnSpc>
              <a:spcBef>
                <a:spcPts val="70"/>
              </a:spcBef>
              <a:buFont typeface="Arial"/>
              <a:buChar char="•"/>
            </a:pPr>
            <a:endParaRPr lang="en-US" dirty="0">
              <a:latin typeface="Arial"/>
              <a:cs typeface="Arial"/>
            </a:endParaRPr>
          </a:p>
          <a:p>
            <a:pPr marL="756285" marR="260350" indent="-287020">
              <a:lnSpc>
                <a:spcPct val="100000"/>
              </a:lnSpc>
              <a:spcBef>
                <a:spcPts val="5"/>
              </a:spcBef>
              <a:buFont typeface="Arial"/>
              <a:buChar char="•"/>
              <a:tabLst>
                <a:tab pos="756285" algn="l"/>
              </a:tabLst>
            </a:pPr>
            <a:r>
              <a:rPr lang="en-US" dirty="0">
                <a:latin typeface="Arial"/>
                <a:cs typeface="Arial"/>
              </a:rPr>
              <a:t>Peoples</a:t>
            </a:r>
            <a:r>
              <a:rPr lang="en-US" spc="-60" dirty="0">
                <a:latin typeface="Arial"/>
                <a:cs typeface="Arial"/>
              </a:rPr>
              <a:t> </a:t>
            </a:r>
            <a:r>
              <a:rPr lang="en-US" dirty="0">
                <a:latin typeface="Arial"/>
                <a:cs typeface="Arial"/>
              </a:rPr>
              <a:t>Bank</a:t>
            </a:r>
            <a:r>
              <a:rPr lang="en-US" spc="-40" dirty="0">
                <a:latin typeface="Arial"/>
                <a:cs typeface="Arial"/>
              </a:rPr>
              <a:t> </a:t>
            </a:r>
            <a:r>
              <a:rPr lang="en-US" dirty="0">
                <a:latin typeface="Arial"/>
                <a:cs typeface="Arial"/>
              </a:rPr>
              <a:t>offers</a:t>
            </a:r>
            <a:r>
              <a:rPr lang="en-US" spc="-60" dirty="0">
                <a:latin typeface="Arial"/>
                <a:cs typeface="Arial"/>
              </a:rPr>
              <a:t> </a:t>
            </a:r>
            <a:r>
              <a:rPr lang="en-US" dirty="0">
                <a:latin typeface="Arial"/>
                <a:cs typeface="Arial"/>
              </a:rPr>
              <a:t>Fraud</a:t>
            </a:r>
            <a:r>
              <a:rPr lang="en-US" spc="-55" dirty="0">
                <a:latin typeface="Arial"/>
                <a:cs typeface="Arial"/>
              </a:rPr>
              <a:t> </a:t>
            </a:r>
            <a:r>
              <a:rPr lang="en-US" dirty="0">
                <a:latin typeface="Arial"/>
                <a:cs typeface="Arial"/>
              </a:rPr>
              <a:t>Protection</a:t>
            </a:r>
            <a:r>
              <a:rPr lang="en-US" spc="-60" dirty="0">
                <a:latin typeface="Arial"/>
                <a:cs typeface="Arial"/>
              </a:rPr>
              <a:t> </a:t>
            </a:r>
            <a:r>
              <a:rPr lang="en-US" dirty="0">
                <a:latin typeface="Arial"/>
                <a:cs typeface="Arial"/>
              </a:rPr>
              <a:t>Insurance</a:t>
            </a:r>
            <a:r>
              <a:rPr lang="en-US" spc="-75" dirty="0">
                <a:latin typeface="Arial"/>
                <a:cs typeface="Arial"/>
              </a:rPr>
              <a:t> </a:t>
            </a:r>
            <a:r>
              <a:rPr lang="en-US" dirty="0">
                <a:latin typeface="Arial"/>
                <a:cs typeface="Arial"/>
              </a:rPr>
              <a:t>through</a:t>
            </a:r>
            <a:r>
              <a:rPr lang="en-US" spc="-50" dirty="0">
                <a:latin typeface="Arial"/>
                <a:cs typeface="Arial"/>
              </a:rPr>
              <a:t> </a:t>
            </a:r>
            <a:r>
              <a:rPr lang="en-US" dirty="0">
                <a:latin typeface="Arial"/>
                <a:cs typeface="Arial"/>
              </a:rPr>
              <a:t>the</a:t>
            </a:r>
            <a:r>
              <a:rPr lang="en-US" spc="-50" dirty="0">
                <a:latin typeface="Arial"/>
                <a:cs typeface="Arial"/>
              </a:rPr>
              <a:t> </a:t>
            </a:r>
            <a:r>
              <a:rPr lang="en-US" dirty="0">
                <a:latin typeface="Arial"/>
                <a:cs typeface="Arial"/>
              </a:rPr>
              <a:t>Peoples</a:t>
            </a:r>
            <a:r>
              <a:rPr lang="en-US" spc="-60" dirty="0">
                <a:latin typeface="Arial"/>
                <a:cs typeface="Arial"/>
              </a:rPr>
              <a:t> </a:t>
            </a:r>
            <a:r>
              <a:rPr lang="en-US" spc="-20" dirty="0">
                <a:latin typeface="Arial"/>
                <a:cs typeface="Arial"/>
              </a:rPr>
              <a:t>Bank </a:t>
            </a:r>
            <a:r>
              <a:rPr lang="en-US" dirty="0">
                <a:latin typeface="Arial"/>
                <a:cs typeface="Arial"/>
              </a:rPr>
              <a:t>Insurance</a:t>
            </a:r>
            <a:r>
              <a:rPr lang="en-US" spc="-70" dirty="0">
                <a:latin typeface="Arial"/>
                <a:cs typeface="Arial"/>
              </a:rPr>
              <a:t> </a:t>
            </a:r>
            <a:r>
              <a:rPr lang="en-US" dirty="0">
                <a:latin typeface="Arial"/>
                <a:cs typeface="Arial"/>
              </a:rPr>
              <a:t>division. </a:t>
            </a:r>
            <a:r>
              <a:rPr lang="en-US" spc="-30" dirty="0">
                <a:latin typeface="Arial"/>
                <a:cs typeface="Arial"/>
              </a:rPr>
              <a:t>To</a:t>
            </a:r>
            <a:r>
              <a:rPr lang="en-US" spc="-35" dirty="0">
                <a:latin typeface="Arial"/>
                <a:cs typeface="Arial"/>
              </a:rPr>
              <a:t> </a:t>
            </a:r>
            <a:r>
              <a:rPr lang="en-US" dirty="0">
                <a:latin typeface="Arial"/>
                <a:cs typeface="Arial"/>
              </a:rPr>
              <a:t>find</a:t>
            </a:r>
            <a:r>
              <a:rPr lang="en-US" spc="-50" dirty="0">
                <a:latin typeface="Arial"/>
                <a:cs typeface="Arial"/>
              </a:rPr>
              <a:t> </a:t>
            </a:r>
            <a:r>
              <a:rPr lang="en-US" dirty="0">
                <a:latin typeface="Arial"/>
                <a:cs typeface="Arial"/>
              </a:rPr>
              <a:t>out</a:t>
            </a:r>
            <a:r>
              <a:rPr lang="en-US" spc="-45" dirty="0">
                <a:latin typeface="Arial"/>
                <a:cs typeface="Arial"/>
              </a:rPr>
              <a:t> </a:t>
            </a:r>
            <a:r>
              <a:rPr lang="en-US" dirty="0">
                <a:latin typeface="Arial"/>
                <a:cs typeface="Arial"/>
              </a:rPr>
              <a:t>more</a:t>
            </a:r>
            <a:r>
              <a:rPr lang="en-US" spc="-35" dirty="0">
                <a:latin typeface="Arial"/>
                <a:cs typeface="Arial"/>
              </a:rPr>
              <a:t> </a:t>
            </a:r>
            <a:r>
              <a:rPr lang="en-US" dirty="0">
                <a:latin typeface="Arial"/>
                <a:cs typeface="Arial"/>
              </a:rPr>
              <a:t>about</a:t>
            </a:r>
            <a:r>
              <a:rPr lang="en-US" spc="-45" dirty="0">
                <a:latin typeface="Arial"/>
                <a:cs typeface="Arial"/>
              </a:rPr>
              <a:t> </a:t>
            </a:r>
            <a:r>
              <a:rPr lang="en-US" dirty="0">
                <a:latin typeface="Arial"/>
                <a:cs typeface="Arial"/>
              </a:rPr>
              <a:t>this</a:t>
            </a:r>
            <a:r>
              <a:rPr lang="en-US" spc="-55" dirty="0">
                <a:latin typeface="Arial"/>
                <a:cs typeface="Arial"/>
              </a:rPr>
              <a:t> </a:t>
            </a:r>
            <a:r>
              <a:rPr lang="en-US" dirty="0">
                <a:latin typeface="Arial"/>
                <a:cs typeface="Arial"/>
              </a:rPr>
              <a:t>program,</a:t>
            </a:r>
            <a:r>
              <a:rPr lang="en-US" spc="-35" dirty="0">
                <a:latin typeface="Arial"/>
                <a:cs typeface="Arial"/>
              </a:rPr>
              <a:t> </a:t>
            </a:r>
            <a:r>
              <a:rPr lang="en-US" dirty="0">
                <a:latin typeface="Arial"/>
                <a:cs typeface="Arial"/>
              </a:rPr>
              <a:t>please</a:t>
            </a:r>
            <a:r>
              <a:rPr lang="en-US" spc="-70" dirty="0">
                <a:latin typeface="Arial"/>
                <a:cs typeface="Arial"/>
              </a:rPr>
              <a:t> </a:t>
            </a:r>
            <a:r>
              <a:rPr lang="en-US" dirty="0">
                <a:latin typeface="Arial"/>
                <a:cs typeface="Arial"/>
              </a:rPr>
              <a:t>contact</a:t>
            </a:r>
            <a:r>
              <a:rPr lang="en-US" spc="-55" dirty="0">
                <a:latin typeface="Arial"/>
                <a:cs typeface="Arial"/>
              </a:rPr>
              <a:t> </a:t>
            </a:r>
            <a:r>
              <a:rPr lang="en-US" spc="-10" dirty="0">
                <a:latin typeface="Arial"/>
                <a:cs typeface="Arial"/>
              </a:rPr>
              <a:t>800.283.3823.</a:t>
            </a:r>
            <a:endParaRPr lang="en-US" dirty="0">
              <a:latin typeface="Arial"/>
              <a:cs typeface="Arial"/>
            </a:endParaRPr>
          </a:p>
          <a:p>
            <a:endParaRPr lang="en-US" dirty="0"/>
          </a:p>
        </p:txBody>
      </p:sp>
      <p:sp>
        <p:nvSpPr>
          <p:cNvPr id="3" name="Title 2">
            <a:extLst>
              <a:ext uri="{FF2B5EF4-FFF2-40B4-BE49-F238E27FC236}">
                <a16:creationId xmlns:a16="http://schemas.microsoft.com/office/drawing/2014/main" id="{0380F535-37B3-6DDC-2CDF-2DFE9FBFAF9E}"/>
              </a:ext>
            </a:extLst>
          </p:cNvPr>
          <p:cNvSpPr>
            <a:spLocks noGrp="1"/>
          </p:cNvSpPr>
          <p:nvPr>
            <p:ph type="title"/>
          </p:nvPr>
        </p:nvSpPr>
        <p:spPr/>
        <p:txBody>
          <a:bodyPr>
            <a:normAutofit/>
          </a:bodyPr>
          <a:lstStyle/>
          <a:p>
            <a:r>
              <a:rPr lang="en-US" sz="2200" dirty="0"/>
              <a:t>Security</a:t>
            </a:r>
            <a:r>
              <a:rPr lang="en-US" sz="2200" spc="-110" dirty="0"/>
              <a:t> </a:t>
            </a:r>
            <a:r>
              <a:rPr lang="en-US" sz="2200" spc="-10" dirty="0"/>
              <a:t>Actions</a:t>
            </a:r>
            <a:endParaRPr lang="en-US" sz="2200" dirty="0"/>
          </a:p>
        </p:txBody>
      </p:sp>
    </p:spTree>
    <p:extLst>
      <p:ext uri="{BB962C8B-B14F-4D97-AF65-F5344CB8AC3E}">
        <p14:creationId xmlns:p14="http://schemas.microsoft.com/office/powerpoint/2010/main" val="241923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288E-62CD-3090-C249-DA54646A8280}"/>
              </a:ext>
            </a:extLst>
          </p:cNvPr>
          <p:cNvSpPr>
            <a:spLocks noGrp="1"/>
          </p:cNvSpPr>
          <p:nvPr>
            <p:ph type="title"/>
          </p:nvPr>
        </p:nvSpPr>
        <p:spPr>
          <a:xfrm>
            <a:off x="1319918" y="750128"/>
            <a:ext cx="6281530" cy="539781"/>
          </a:xfrm>
        </p:spPr>
        <p:txBody>
          <a:bodyPr>
            <a:normAutofit fontScale="90000"/>
          </a:bodyPr>
          <a:lstStyle/>
          <a:p>
            <a:pPr marL="12700">
              <a:lnSpc>
                <a:spcPct val="100000"/>
              </a:lnSpc>
              <a:spcBef>
                <a:spcPts val="100"/>
              </a:spcBef>
            </a:pPr>
            <a:r>
              <a:rPr lang="en-US" dirty="0"/>
              <a:t>Why</a:t>
            </a:r>
            <a:r>
              <a:rPr lang="en-US" spc="-35" dirty="0"/>
              <a:t> </a:t>
            </a:r>
            <a:r>
              <a:rPr lang="en-US" dirty="0"/>
              <a:t>Electronic</a:t>
            </a:r>
            <a:r>
              <a:rPr lang="en-US" spc="-50" dirty="0"/>
              <a:t> </a:t>
            </a:r>
            <a:r>
              <a:rPr lang="en-US" spc="-10" dirty="0"/>
              <a:t>Payments?</a:t>
            </a:r>
            <a:br>
              <a:rPr lang="en-US" spc="-10" dirty="0"/>
            </a:br>
            <a:r>
              <a:rPr lang="en-US" sz="1800" dirty="0"/>
              <a:t>Electronic</a:t>
            </a:r>
            <a:r>
              <a:rPr lang="en-US" sz="1800" spc="-70" dirty="0"/>
              <a:t> </a:t>
            </a:r>
            <a:r>
              <a:rPr lang="en-US" sz="1800" dirty="0"/>
              <a:t>payments</a:t>
            </a:r>
            <a:r>
              <a:rPr lang="en-US" sz="1800" spc="-20" dirty="0"/>
              <a:t> </a:t>
            </a:r>
            <a:r>
              <a:rPr lang="en-US" sz="1800" dirty="0"/>
              <a:t>are</a:t>
            </a:r>
            <a:r>
              <a:rPr lang="en-US" sz="1800" spc="-35" dirty="0"/>
              <a:t> </a:t>
            </a:r>
            <a:r>
              <a:rPr lang="en-US" sz="1800" dirty="0"/>
              <a:t>a</a:t>
            </a:r>
            <a:r>
              <a:rPr lang="en-US" sz="1800" spc="-40" dirty="0"/>
              <a:t> </a:t>
            </a:r>
            <a:r>
              <a:rPr lang="en-US" sz="1800" dirty="0"/>
              <a:t>smart</a:t>
            </a:r>
            <a:r>
              <a:rPr lang="en-US" sz="1800" spc="-45" dirty="0"/>
              <a:t> </a:t>
            </a:r>
            <a:r>
              <a:rPr lang="en-US" sz="1800" dirty="0"/>
              <a:t>business</a:t>
            </a:r>
            <a:r>
              <a:rPr lang="en-US" sz="1800" spc="-35" dirty="0"/>
              <a:t> </a:t>
            </a:r>
            <a:r>
              <a:rPr lang="en-US" sz="1800" spc="-10" dirty="0"/>
              <a:t>strategy.</a:t>
            </a:r>
            <a:endParaRPr lang="en-US" sz="1800" dirty="0"/>
          </a:p>
        </p:txBody>
      </p:sp>
      <p:sp>
        <p:nvSpPr>
          <p:cNvPr id="23" name="object 7">
            <a:extLst>
              <a:ext uri="{FF2B5EF4-FFF2-40B4-BE49-F238E27FC236}">
                <a16:creationId xmlns:a16="http://schemas.microsoft.com/office/drawing/2014/main" id="{7B554D7D-BA3E-34B6-7EDE-9F55EA73EAAB}"/>
              </a:ext>
            </a:extLst>
          </p:cNvPr>
          <p:cNvSpPr txBox="1"/>
          <p:nvPr/>
        </p:nvSpPr>
        <p:spPr>
          <a:xfrm>
            <a:off x="974685" y="2523675"/>
            <a:ext cx="3090227" cy="751488"/>
          </a:xfrm>
          <a:prstGeom prst="rect">
            <a:avLst/>
          </a:prstGeom>
        </p:spPr>
        <p:txBody>
          <a:bodyPr vert="horz" wrap="square" lIns="0" tIns="12700" rIns="0" bIns="0" rtlCol="0">
            <a:spAutoFit/>
          </a:bodyPr>
          <a:lstStyle/>
          <a:p>
            <a:pPr marL="184785" marR="5080" indent="-172720">
              <a:spcBef>
                <a:spcPts val="100"/>
              </a:spcBef>
              <a:buFont typeface="Arial"/>
              <a:buChar char="•"/>
              <a:tabLst>
                <a:tab pos="184785" algn="l"/>
              </a:tabLst>
            </a:pPr>
            <a:r>
              <a:rPr sz="1200" kern="0" dirty="0">
                <a:solidFill>
                  <a:schemeClr val="tx1">
                    <a:lumMod val="85000"/>
                    <a:lumOff val="15000"/>
                  </a:schemeClr>
                </a:solidFill>
                <a:latin typeface="Arial"/>
                <a:cs typeface="Arial"/>
              </a:rPr>
              <a:t>Direct</a:t>
            </a:r>
            <a:r>
              <a:rPr sz="1200" kern="0" spc="-55" dirty="0">
                <a:solidFill>
                  <a:schemeClr val="tx1">
                    <a:lumMod val="85000"/>
                    <a:lumOff val="15000"/>
                  </a:schemeClr>
                </a:solidFill>
                <a:latin typeface="Arial"/>
                <a:cs typeface="Arial"/>
              </a:rPr>
              <a:t> </a:t>
            </a:r>
            <a:r>
              <a:rPr lang="en-US" sz="1200" kern="0" spc="-55" dirty="0">
                <a:solidFill>
                  <a:schemeClr val="tx1">
                    <a:lumMod val="85000"/>
                    <a:lumOff val="15000"/>
                  </a:schemeClr>
                </a:solidFill>
                <a:latin typeface="Arial"/>
                <a:cs typeface="Arial"/>
              </a:rPr>
              <a:t>D</a:t>
            </a:r>
            <a:r>
              <a:rPr sz="1200" kern="0" dirty="0">
                <a:solidFill>
                  <a:schemeClr val="tx1">
                    <a:lumMod val="85000"/>
                    <a:lumOff val="15000"/>
                  </a:schemeClr>
                </a:solidFill>
                <a:latin typeface="Arial"/>
                <a:cs typeface="Arial"/>
              </a:rPr>
              <a:t>eposit</a:t>
            </a:r>
            <a:r>
              <a:rPr sz="1200" kern="0" spc="-20" dirty="0">
                <a:solidFill>
                  <a:schemeClr val="tx1">
                    <a:lumMod val="85000"/>
                    <a:lumOff val="15000"/>
                  </a:schemeClr>
                </a:solidFill>
                <a:latin typeface="Arial"/>
                <a:cs typeface="Arial"/>
              </a:rPr>
              <a:t> helps </a:t>
            </a:r>
            <a:r>
              <a:rPr sz="1200" kern="0" dirty="0">
                <a:solidFill>
                  <a:schemeClr val="tx1">
                    <a:lumMod val="85000"/>
                    <a:lumOff val="15000"/>
                  </a:schemeClr>
                </a:solidFill>
                <a:latin typeface="Arial"/>
                <a:cs typeface="Arial"/>
              </a:rPr>
              <a:t>you</a:t>
            </a:r>
            <a:r>
              <a:rPr sz="1200" kern="0" spc="-1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eliminate</a:t>
            </a:r>
            <a:r>
              <a:rPr sz="1200" kern="0" spc="-45" dirty="0">
                <a:solidFill>
                  <a:schemeClr val="tx1">
                    <a:lumMod val="85000"/>
                    <a:lumOff val="15000"/>
                  </a:schemeClr>
                </a:solidFill>
                <a:latin typeface="Arial"/>
                <a:cs typeface="Arial"/>
              </a:rPr>
              <a:t> </a:t>
            </a:r>
            <a:r>
              <a:rPr sz="1200" kern="0" spc="-25" dirty="0">
                <a:solidFill>
                  <a:schemeClr val="tx1">
                    <a:lumMod val="85000"/>
                    <a:lumOff val="15000"/>
                  </a:schemeClr>
                </a:solidFill>
                <a:latin typeface="Arial"/>
                <a:cs typeface="Arial"/>
              </a:rPr>
              <a:t>the </a:t>
            </a:r>
            <a:r>
              <a:rPr sz="1200" kern="0" dirty="0">
                <a:solidFill>
                  <a:schemeClr val="tx1">
                    <a:lumMod val="85000"/>
                    <a:lumOff val="15000"/>
                  </a:schemeClr>
                </a:solidFill>
                <a:latin typeface="Arial"/>
                <a:cs typeface="Arial"/>
              </a:rPr>
              <a:t>manual,</a:t>
            </a:r>
            <a:r>
              <a:rPr sz="1200" kern="0" spc="-5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labor-intensive</a:t>
            </a:r>
            <a:r>
              <a:rPr sz="1200" kern="0" spc="-1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process</a:t>
            </a:r>
            <a:r>
              <a:rPr sz="1200" kern="0" spc="-25" dirty="0">
                <a:solidFill>
                  <a:schemeClr val="tx1">
                    <a:lumMod val="85000"/>
                    <a:lumOff val="15000"/>
                  </a:schemeClr>
                </a:solidFill>
                <a:latin typeface="Arial"/>
                <a:cs typeface="Arial"/>
              </a:rPr>
              <a:t> of </a:t>
            </a:r>
            <a:r>
              <a:rPr sz="1200" kern="0" dirty="0">
                <a:solidFill>
                  <a:schemeClr val="tx1">
                    <a:lumMod val="85000"/>
                    <a:lumOff val="15000"/>
                  </a:schemeClr>
                </a:solidFill>
                <a:latin typeface="Arial"/>
                <a:cs typeface="Arial"/>
              </a:rPr>
              <a:t>disbursing</a:t>
            </a:r>
            <a:r>
              <a:rPr sz="1200" kern="0" spc="-55" dirty="0">
                <a:solidFill>
                  <a:schemeClr val="tx1">
                    <a:lumMod val="85000"/>
                    <a:lumOff val="15000"/>
                  </a:schemeClr>
                </a:solidFill>
                <a:latin typeface="Arial"/>
                <a:cs typeface="Arial"/>
              </a:rPr>
              <a:t> </a:t>
            </a:r>
            <a:r>
              <a:rPr sz="1200" kern="0" spc="-10" dirty="0">
                <a:solidFill>
                  <a:schemeClr val="tx1">
                    <a:lumMod val="85000"/>
                    <a:lumOff val="15000"/>
                  </a:schemeClr>
                </a:solidFill>
                <a:latin typeface="Arial"/>
                <a:cs typeface="Arial"/>
              </a:rPr>
              <a:t>checks </a:t>
            </a:r>
            <a:r>
              <a:rPr sz="1200" kern="0" dirty="0">
                <a:solidFill>
                  <a:schemeClr val="tx1">
                    <a:lumMod val="85000"/>
                    <a:lumOff val="15000"/>
                  </a:schemeClr>
                </a:solidFill>
                <a:latin typeface="Arial"/>
                <a:cs typeface="Arial"/>
              </a:rPr>
              <a:t>and</a:t>
            </a:r>
            <a:r>
              <a:rPr sz="1200" kern="0" spc="-3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improves</a:t>
            </a:r>
            <a:r>
              <a:rPr sz="1200" kern="0" spc="-30" dirty="0">
                <a:solidFill>
                  <a:schemeClr val="tx1">
                    <a:lumMod val="85000"/>
                    <a:lumOff val="15000"/>
                  </a:schemeClr>
                </a:solidFill>
                <a:latin typeface="Arial"/>
                <a:cs typeface="Arial"/>
              </a:rPr>
              <a:t> </a:t>
            </a:r>
            <a:r>
              <a:rPr sz="1200" kern="0" spc="-25" dirty="0">
                <a:solidFill>
                  <a:schemeClr val="tx1">
                    <a:lumMod val="85000"/>
                    <a:lumOff val="15000"/>
                  </a:schemeClr>
                </a:solidFill>
                <a:latin typeface="Arial"/>
                <a:cs typeface="Arial"/>
              </a:rPr>
              <a:t>the </a:t>
            </a:r>
            <a:r>
              <a:rPr sz="1200" kern="0" dirty="0">
                <a:solidFill>
                  <a:schemeClr val="tx1">
                    <a:lumMod val="85000"/>
                    <a:lumOff val="15000"/>
                  </a:schemeClr>
                </a:solidFill>
                <a:latin typeface="Arial"/>
                <a:cs typeface="Arial"/>
              </a:rPr>
              <a:t>efficiency</a:t>
            </a:r>
            <a:r>
              <a:rPr sz="1200" kern="0" spc="-4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of</a:t>
            </a:r>
            <a:r>
              <a:rPr sz="1200" kern="0" spc="-20" dirty="0">
                <a:solidFill>
                  <a:schemeClr val="tx1">
                    <a:lumMod val="85000"/>
                    <a:lumOff val="15000"/>
                  </a:schemeClr>
                </a:solidFill>
                <a:latin typeface="Arial"/>
                <a:cs typeface="Arial"/>
              </a:rPr>
              <a:t> your </a:t>
            </a:r>
            <a:r>
              <a:rPr sz="1200" kern="0" dirty="0">
                <a:solidFill>
                  <a:schemeClr val="tx1">
                    <a:lumMod val="85000"/>
                    <a:lumOff val="15000"/>
                  </a:schemeClr>
                </a:solidFill>
                <a:latin typeface="Arial"/>
                <a:cs typeface="Arial"/>
              </a:rPr>
              <a:t>payment</a:t>
            </a:r>
            <a:r>
              <a:rPr sz="1200" kern="0" spc="-40" dirty="0">
                <a:solidFill>
                  <a:schemeClr val="tx1">
                    <a:lumMod val="85000"/>
                    <a:lumOff val="15000"/>
                  </a:schemeClr>
                </a:solidFill>
                <a:latin typeface="Arial"/>
                <a:cs typeface="Arial"/>
              </a:rPr>
              <a:t> </a:t>
            </a:r>
            <a:r>
              <a:rPr sz="1200" kern="0" spc="-10" dirty="0">
                <a:solidFill>
                  <a:schemeClr val="tx1">
                    <a:lumMod val="85000"/>
                    <a:lumOff val="15000"/>
                  </a:schemeClr>
                </a:solidFill>
                <a:latin typeface="Arial"/>
                <a:cs typeface="Arial"/>
              </a:rPr>
              <a:t>operations</a:t>
            </a:r>
            <a:r>
              <a:rPr lang="en-US" sz="1200" kern="0" spc="-10" dirty="0">
                <a:solidFill>
                  <a:schemeClr val="tx1">
                    <a:lumMod val="85000"/>
                    <a:lumOff val="15000"/>
                  </a:schemeClr>
                </a:solidFill>
                <a:latin typeface="Arial"/>
                <a:cs typeface="Arial"/>
              </a:rPr>
              <a:t>.</a:t>
            </a:r>
            <a:endParaRPr sz="1200" kern="0" dirty="0">
              <a:solidFill>
                <a:schemeClr val="tx1">
                  <a:lumMod val="85000"/>
                  <a:lumOff val="15000"/>
                </a:schemeClr>
              </a:solidFill>
              <a:latin typeface="Arial"/>
              <a:cs typeface="Arial"/>
            </a:endParaRPr>
          </a:p>
        </p:txBody>
      </p:sp>
      <p:sp>
        <p:nvSpPr>
          <p:cNvPr id="24" name="object 8">
            <a:extLst>
              <a:ext uri="{FF2B5EF4-FFF2-40B4-BE49-F238E27FC236}">
                <a16:creationId xmlns:a16="http://schemas.microsoft.com/office/drawing/2014/main" id="{29741896-E428-5D5F-45C0-5CC6C8076FF9}"/>
              </a:ext>
            </a:extLst>
          </p:cNvPr>
          <p:cNvSpPr txBox="1"/>
          <p:nvPr/>
        </p:nvSpPr>
        <p:spPr>
          <a:xfrm>
            <a:off x="4511220" y="2523675"/>
            <a:ext cx="3189004" cy="1541448"/>
          </a:xfrm>
          <a:prstGeom prst="rect">
            <a:avLst/>
          </a:prstGeom>
        </p:spPr>
        <p:txBody>
          <a:bodyPr vert="horz" wrap="square" lIns="0" tIns="12700" rIns="0" bIns="0" rtlCol="0">
            <a:spAutoFit/>
          </a:bodyPr>
          <a:lstStyle/>
          <a:p>
            <a:pPr marL="184785" marR="5080" indent="-172720">
              <a:spcBef>
                <a:spcPts val="100"/>
              </a:spcBef>
              <a:buFont typeface="Arial"/>
              <a:buChar char="•"/>
              <a:tabLst>
                <a:tab pos="184785" algn="l"/>
              </a:tabLst>
            </a:pPr>
            <a:r>
              <a:rPr sz="1200" kern="0" dirty="0">
                <a:solidFill>
                  <a:schemeClr val="tx1">
                    <a:lumMod val="85000"/>
                    <a:lumOff val="15000"/>
                  </a:schemeClr>
                </a:solidFill>
                <a:latin typeface="Arial"/>
                <a:cs typeface="Arial"/>
              </a:rPr>
              <a:t>On</a:t>
            </a:r>
            <a:r>
              <a:rPr sz="1200" kern="0" spc="-10" dirty="0">
                <a:solidFill>
                  <a:schemeClr val="tx1">
                    <a:lumMod val="85000"/>
                    <a:lumOff val="15000"/>
                  </a:schemeClr>
                </a:solidFill>
                <a:latin typeface="Arial"/>
                <a:cs typeface="Arial"/>
              </a:rPr>
              <a:t> average, </a:t>
            </a:r>
            <a:r>
              <a:rPr sz="1200" kern="0" dirty="0">
                <a:solidFill>
                  <a:schemeClr val="tx1">
                    <a:lumMod val="85000"/>
                    <a:lumOff val="15000"/>
                  </a:schemeClr>
                </a:solidFill>
                <a:latin typeface="Arial"/>
                <a:cs typeface="Arial"/>
              </a:rPr>
              <a:t>employees</a:t>
            </a:r>
            <a:r>
              <a:rPr sz="1200" kern="0" spc="-4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paid</a:t>
            </a:r>
            <a:r>
              <a:rPr sz="1200" kern="0" spc="-40" dirty="0">
                <a:solidFill>
                  <a:schemeClr val="tx1">
                    <a:lumMod val="85000"/>
                    <a:lumOff val="15000"/>
                  </a:schemeClr>
                </a:solidFill>
                <a:latin typeface="Arial"/>
                <a:cs typeface="Arial"/>
              </a:rPr>
              <a:t> </a:t>
            </a:r>
            <a:r>
              <a:rPr sz="1200" kern="0" spc="-25" dirty="0">
                <a:solidFill>
                  <a:schemeClr val="tx1">
                    <a:lumMod val="85000"/>
                    <a:lumOff val="15000"/>
                  </a:schemeClr>
                </a:solidFill>
                <a:latin typeface="Arial"/>
                <a:cs typeface="Arial"/>
              </a:rPr>
              <a:t>by </a:t>
            </a:r>
            <a:r>
              <a:rPr sz="1200" kern="0" dirty="0">
                <a:solidFill>
                  <a:schemeClr val="tx1">
                    <a:lumMod val="85000"/>
                    <a:lumOff val="15000"/>
                  </a:schemeClr>
                </a:solidFill>
                <a:latin typeface="Arial"/>
                <a:cs typeface="Arial"/>
              </a:rPr>
              <a:t>check</a:t>
            </a:r>
            <a:r>
              <a:rPr sz="1200" kern="0" spc="-4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spend</a:t>
            </a:r>
            <a:r>
              <a:rPr sz="1200" kern="0" spc="-10" dirty="0">
                <a:solidFill>
                  <a:schemeClr val="tx1">
                    <a:lumMod val="85000"/>
                    <a:lumOff val="15000"/>
                  </a:schemeClr>
                </a:solidFill>
                <a:latin typeface="Arial"/>
                <a:cs typeface="Arial"/>
              </a:rPr>
              <a:t> between </a:t>
            </a:r>
            <a:r>
              <a:rPr lang="en-US" sz="1200" kern="0" dirty="0">
                <a:solidFill>
                  <a:schemeClr val="tx1">
                    <a:lumMod val="85000"/>
                    <a:lumOff val="15000"/>
                  </a:schemeClr>
                </a:solidFill>
                <a:latin typeface="Arial"/>
                <a:cs typeface="Arial"/>
              </a:rPr>
              <a:t>8</a:t>
            </a:r>
            <a:r>
              <a:rPr sz="1200" kern="0" spc="-1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and</a:t>
            </a:r>
            <a:r>
              <a:rPr sz="1200" kern="0" spc="-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24</a:t>
            </a:r>
            <a:r>
              <a:rPr sz="1200" kern="0" spc="-30" dirty="0">
                <a:solidFill>
                  <a:schemeClr val="tx1">
                    <a:lumMod val="85000"/>
                    <a:lumOff val="15000"/>
                  </a:schemeClr>
                </a:solidFill>
                <a:latin typeface="Arial"/>
                <a:cs typeface="Arial"/>
              </a:rPr>
              <a:t> </a:t>
            </a:r>
            <a:r>
              <a:rPr sz="1200" kern="0" spc="-10" dirty="0">
                <a:solidFill>
                  <a:schemeClr val="tx1">
                    <a:lumMod val="85000"/>
                    <a:lumOff val="15000"/>
                  </a:schemeClr>
                </a:solidFill>
                <a:latin typeface="Arial"/>
                <a:cs typeface="Arial"/>
              </a:rPr>
              <a:t>hours </a:t>
            </a:r>
            <a:r>
              <a:rPr sz="1200" kern="0" dirty="0">
                <a:solidFill>
                  <a:schemeClr val="tx1">
                    <a:lumMod val="85000"/>
                    <a:lumOff val="15000"/>
                  </a:schemeClr>
                </a:solidFill>
                <a:latin typeface="Arial"/>
                <a:cs typeface="Arial"/>
              </a:rPr>
              <a:t>each</a:t>
            </a:r>
            <a:r>
              <a:rPr sz="1200" kern="0" spc="-5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year</a:t>
            </a:r>
            <a:r>
              <a:rPr sz="1200" kern="0" spc="-2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going</a:t>
            </a:r>
            <a:r>
              <a:rPr sz="1200" kern="0" spc="5"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to the</a:t>
            </a:r>
            <a:r>
              <a:rPr sz="1200" kern="0" spc="-1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bank</a:t>
            </a:r>
            <a:r>
              <a:rPr sz="1200" kern="0" spc="-1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to</a:t>
            </a:r>
            <a:r>
              <a:rPr sz="1200" kern="0" spc="-10" dirty="0">
                <a:solidFill>
                  <a:schemeClr val="tx1">
                    <a:lumMod val="85000"/>
                    <a:lumOff val="15000"/>
                  </a:schemeClr>
                </a:solidFill>
                <a:latin typeface="Arial"/>
                <a:cs typeface="Arial"/>
              </a:rPr>
              <a:t> deposit </a:t>
            </a:r>
            <a:r>
              <a:rPr sz="1200" kern="0" dirty="0">
                <a:solidFill>
                  <a:schemeClr val="tx1">
                    <a:lumMod val="85000"/>
                    <a:lumOff val="15000"/>
                  </a:schemeClr>
                </a:solidFill>
                <a:latin typeface="Arial"/>
                <a:cs typeface="Arial"/>
              </a:rPr>
              <a:t>their</a:t>
            </a:r>
            <a:r>
              <a:rPr sz="1200" kern="0" spc="-4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paychecks.</a:t>
            </a:r>
            <a:endParaRPr lang="en-US" sz="1200" kern="0" dirty="0">
              <a:solidFill>
                <a:schemeClr val="tx1">
                  <a:lumMod val="85000"/>
                  <a:lumOff val="15000"/>
                </a:schemeClr>
              </a:solidFill>
              <a:latin typeface="Arial"/>
              <a:cs typeface="Arial"/>
            </a:endParaRPr>
          </a:p>
          <a:p>
            <a:pPr marL="184785" marR="5080" indent="-172720">
              <a:spcBef>
                <a:spcPts val="100"/>
              </a:spcBef>
              <a:buFont typeface="Arial"/>
              <a:buChar char="•"/>
              <a:tabLst>
                <a:tab pos="184785" algn="l"/>
              </a:tabLst>
            </a:pPr>
            <a:endParaRPr lang="en-US" sz="1200" kern="0" spc="-25" dirty="0">
              <a:solidFill>
                <a:schemeClr val="tx1">
                  <a:lumMod val="85000"/>
                  <a:lumOff val="15000"/>
                </a:schemeClr>
              </a:solidFill>
              <a:latin typeface="Arial"/>
              <a:cs typeface="Arial"/>
            </a:endParaRPr>
          </a:p>
          <a:p>
            <a:pPr marL="184785" marR="5080" indent="-172720">
              <a:spcBef>
                <a:spcPts val="100"/>
              </a:spcBef>
              <a:buFont typeface="Arial"/>
              <a:buChar char="•"/>
              <a:tabLst>
                <a:tab pos="184785" algn="l"/>
              </a:tabLst>
            </a:pPr>
            <a:r>
              <a:rPr sz="1200" kern="0" spc="-25" dirty="0">
                <a:solidFill>
                  <a:schemeClr val="tx1">
                    <a:lumMod val="85000"/>
                    <a:lumOff val="15000"/>
                  </a:schemeClr>
                </a:solidFill>
                <a:latin typeface="Arial"/>
                <a:cs typeface="Arial"/>
              </a:rPr>
              <a:t>No </a:t>
            </a:r>
            <a:r>
              <a:rPr sz="1200" kern="0" dirty="0">
                <a:solidFill>
                  <a:schemeClr val="tx1">
                    <a:lumMod val="85000"/>
                    <a:lumOff val="15000"/>
                  </a:schemeClr>
                </a:solidFill>
                <a:latin typeface="Arial"/>
                <a:cs typeface="Arial"/>
              </a:rPr>
              <a:t>delays</a:t>
            </a:r>
            <a:r>
              <a:rPr sz="1200" kern="0" spc="-3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accessing</a:t>
            </a:r>
            <a:r>
              <a:rPr sz="1200" kern="0" spc="-60" dirty="0">
                <a:solidFill>
                  <a:schemeClr val="tx1">
                    <a:lumMod val="85000"/>
                    <a:lumOff val="15000"/>
                  </a:schemeClr>
                </a:solidFill>
                <a:latin typeface="Arial"/>
                <a:cs typeface="Arial"/>
              </a:rPr>
              <a:t> </a:t>
            </a:r>
            <a:r>
              <a:rPr sz="1200" kern="0" spc="-25" dirty="0">
                <a:solidFill>
                  <a:schemeClr val="tx1">
                    <a:lumMod val="85000"/>
                    <a:lumOff val="15000"/>
                  </a:schemeClr>
                </a:solidFill>
                <a:latin typeface="Arial"/>
                <a:cs typeface="Arial"/>
              </a:rPr>
              <a:t>pay </a:t>
            </a:r>
            <a:r>
              <a:rPr sz="1200" kern="0" dirty="0">
                <a:solidFill>
                  <a:schemeClr val="tx1">
                    <a:lumMod val="85000"/>
                    <a:lumOff val="15000"/>
                  </a:schemeClr>
                </a:solidFill>
                <a:latin typeface="Arial"/>
                <a:cs typeface="Arial"/>
              </a:rPr>
              <a:t>when</a:t>
            </a:r>
            <a:r>
              <a:rPr sz="1200" kern="0" spc="-70" dirty="0">
                <a:solidFill>
                  <a:schemeClr val="tx1">
                    <a:lumMod val="85000"/>
                    <a:lumOff val="15000"/>
                  </a:schemeClr>
                </a:solidFill>
                <a:latin typeface="Arial"/>
                <a:cs typeface="Arial"/>
              </a:rPr>
              <a:t> </a:t>
            </a:r>
            <a:r>
              <a:rPr lang="en-US" sz="1200" kern="0" spc="-70" dirty="0">
                <a:solidFill>
                  <a:schemeClr val="tx1">
                    <a:lumMod val="85000"/>
                    <a:lumOff val="15000"/>
                  </a:schemeClr>
                </a:solidFill>
                <a:latin typeface="Arial"/>
                <a:cs typeface="Arial"/>
              </a:rPr>
              <a:t>the </a:t>
            </a:r>
            <a:r>
              <a:rPr sz="1200" kern="0" dirty="0">
                <a:solidFill>
                  <a:schemeClr val="tx1">
                    <a:lumMod val="85000"/>
                    <a:lumOff val="15000"/>
                  </a:schemeClr>
                </a:solidFill>
                <a:latin typeface="Arial"/>
                <a:cs typeface="Arial"/>
              </a:rPr>
              <a:t>employee</a:t>
            </a:r>
            <a:r>
              <a:rPr sz="1200" kern="0" spc="-30"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is out</a:t>
            </a:r>
            <a:r>
              <a:rPr sz="1200" kern="0" spc="-5"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sick</a:t>
            </a:r>
            <a:r>
              <a:rPr sz="1200" kern="0" spc="-3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or</a:t>
            </a:r>
            <a:r>
              <a:rPr sz="1200" kern="0" spc="-5" dirty="0">
                <a:solidFill>
                  <a:schemeClr val="tx1">
                    <a:lumMod val="85000"/>
                    <a:lumOff val="15000"/>
                  </a:schemeClr>
                </a:solidFill>
                <a:latin typeface="Arial"/>
                <a:cs typeface="Arial"/>
              </a:rPr>
              <a:t> </a:t>
            </a:r>
            <a:r>
              <a:rPr sz="1200" kern="0" spc="-25" dirty="0">
                <a:solidFill>
                  <a:schemeClr val="tx1">
                    <a:lumMod val="85000"/>
                    <a:lumOff val="15000"/>
                  </a:schemeClr>
                </a:solidFill>
                <a:latin typeface="Arial"/>
                <a:cs typeface="Arial"/>
              </a:rPr>
              <a:t>on </a:t>
            </a:r>
            <a:r>
              <a:rPr sz="1200" kern="0" dirty="0">
                <a:solidFill>
                  <a:schemeClr val="tx1">
                    <a:lumMod val="85000"/>
                    <a:lumOff val="15000"/>
                  </a:schemeClr>
                </a:solidFill>
                <a:latin typeface="Arial"/>
                <a:cs typeface="Arial"/>
              </a:rPr>
              <a:t>vacation.</a:t>
            </a:r>
            <a:r>
              <a:rPr sz="1200" kern="0" spc="-25" dirty="0">
                <a:solidFill>
                  <a:schemeClr val="tx1">
                    <a:lumMod val="85000"/>
                    <a:lumOff val="15000"/>
                  </a:schemeClr>
                </a:solidFill>
                <a:latin typeface="Arial"/>
                <a:cs typeface="Arial"/>
              </a:rPr>
              <a:t> </a:t>
            </a:r>
            <a:endParaRPr lang="en-US" sz="1200" kern="0" spc="-25" dirty="0">
              <a:solidFill>
                <a:schemeClr val="tx1">
                  <a:lumMod val="85000"/>
                  <a:lumOff val="15000"/>
                </a:schemeClr>
              </a:solidFill>
              <a:latin typeface="Arial"/>
              <a:cs typeface="Arial"/>
            </a:endParaRPr>
          </a:p>
          <a:p>
            <a:pPr marL="184785" marR="5080" indent="-172720">
              <a:spcBef>
                <a:spcPts val="100"/>
              </a:spcBef>
              <a:buFont typeface="Arial"/>
              <a:buChar char="•"/>
              <a:tabLst>
                <a:tab pos="184785" algn="l"/>
              </a:tabLst>
            </a:pPr>
            <a:endParaRPr lang="en-US" sz="1200" kern="0" dirty="0">
              <a:solidFill>
                <a:schemeClr val="tx1">
                  <a:lumMod val="85000"/>
                  <a:lumOff val="15000"/>
                </a:schemeClr>
              </a:solidFill>
              <a:latin typeface="Arial"/>
              <a:cs typeface="Arial"/>
            </a:endParaRPr>
          </a:p>
          <a:p>
            <a:pPr marL="184785" marR="5080" indent="-172720">
              <a:spcBef>
                <a:spcPts val="100"/>
              </a:spcBef>
              <a:buFont typeface="Arial"/>
              <a:buChar char="•"/>
              <a:tabLst>
                <a:tab pos="184785" algn="l"/>
              </a:tabLst>
            </a:pPr>
            <a:r>
              <a:rPr sz="1200" kern="0" dirty="0">
                <a:solidFill>
                  <a:schemeClr val="tx1">
                    <a:lumMod val="85000"/>
                    <a:lumOff val="15000"/>
                  </a:schemeClr>
                </a:solidFill>
                <a:latin typeface="Arial"/>
                <a:cs typeface="Arial"/>
              </a:rPr>
              <a:t>Less</a:t>
            </a:r>
            <a:r>
              <a:rPr sz="1200" kern="0" spc="-30" dirty="0">
                <a:solidFill>
                  <a:schemeClr val="tx1">
                    <a:lumMod val="85000"/>
                    <a:lumOff val="15000"/>
                  </a:schemeClr>
                </a:solidFill>
                <a:latin typeface="Arial"/>
                <a:cs typeface="Arial"/>
              </a:rPr>
              <a:t> </a:t>
            </a:r>
            <a:r>
              <a:rPr sz="1200" kern="0" dirty="0">
                <a:solidFill>
                  <a:schemeClr val="tx1">
                    <a:lumMod val="85000"/>
                    <a:lumOff val="15000"/>
                  </a:schemeClr>
                </a:solidFill>
                <a:latin typeface="Arial"/>
                <a:cs typeface="Arial"/>
              </a:rPr>
              <a:t>of</a:t>
            </a:r>
            <a:r>
              <a:rPr sz="1200" kern="0" spc="-15" dirty="0">
                <a:solidFill>
                  <a:schemeClr val="tx1">
                    <a:lumMod val="85000"/>
                    <a:lumOff val="15000"/>
                  </a:schemeClr>
                </a:solidFill>
                <a:latin typeface="Arial"/>
                <a:cs typeface="Arial"/>
              </a:rPr>
              <a:t> </a:t>
            </a:r>
            <a:r>
              <a:rPr sz="1200" kern="0" spc="-50" dirty="0">
                <a:solidFill>
                  <a:schemeClr val="tx1">
                    <a:lumMod val="85000"/>
                    <a:lumOff val="15000"/>
                  </a:schemeClr>
                </a:solidFill>
                <a:latin typeface="Arial"/>
                <a:cs typeface="Arial"/>
              </a:rPr>
              <a:t>a </a:t>
            </a:r>
            <a:r>
              <a:rPr sz="1200" kern="0" dirty="0">
                <a:solidFill>
                  <a:schemeClr val="tx1">
                    <a:lumMod val="85000"/>
                    <a:lumOff val="15000"/>
                  </a:schemeClr>
                </a:solidFill>
                <a:latin typeface="Arial"/>
                <a:cs typeface="Arial"/>
              </a:rPr>
              <a:t>disaster</a:t>
            </a:r>
            <a:r>
              <a:rPr sz="1200" kern="0" spc="-75" dirty="0">
                <a:solidFill>
                  <a:schemeClr val="tx1">
                    <a:lumMod val="85000"/>
                    <a:lumOff val="15000"/>
                  </a:schemeClr>
                </a:solidFill>
                <a:latin typeface="Arial"/>
                <a:cs typeface="Arial"/>
              </a:rPr>
              <a:t> </a:t>
            </a:r>
            <a:r>
              <a:rPr sz="1200" kern="0" spc="-10" dirty="0">
                <a:solidFill>
                  <a:schemeClr val="tx1">
                    <a:lumMod val="85000"/>
                    <a:lumOff val="15000"/>
                  </a:schemeClr>
                </a:solidFill>
                <a:latin typeface="Arial"/>
                <a:cs typeface="Arial"/>
              </a:rPr>
              <a:t>recovery concern</a:t>
            </a:r>
            <a:r>
              <a:rPr lang="en-US" sz="1200" kern="0" spc="-10" dirty="0">
                <a:solidFill>
                  <a:schemeClr val="tx1">
                    <a:lumMod val="85000"/>
                    <a:lumOff val="15000"/>
                  </a:schemeClr>
                </a:solidFill>
                <a:latin typeface="Arial"/>
                <a:cs typeface="Arial"/>
              </a:rPr>
              <a:t>.</a:t>
            </a:r>
            <a:endParaRPr sz="1200" kern="0" dirty="0">
              <a:solidFill>
                <a:schemeClr val="tx1">
                  <a:lumMod val="85000"/>
                  <a:lumOff val="15000"/>
                </a:schemeClr>
              </a:solidFill>
              <a:latin typeface="Arial"/>
              <a:cs typeface="Arial"/>
            </a:endParaRPr>
          </a:p>
        </p:txBody>
      </p:sp>
      <p:sp>
        <p:nvSpPr>
          <p:cNvPr id="4" name="object 14">
            <a:extLst>
              <a:ext uri="{FF2B5EF4-FFF2-40B4-BE49-F238E27FC236}">
                <a16:creationId xmlns:a16="http://schemas.microsoft.com/office/drawing/2014/main" id="{27AC0B78-165C-543B-26FA-80F070AD1842}"/>
              </a:ext>
            </a:extLst>
          </p:cNvPr>
          <p:cNvSpPr txBox="1"/>
          <p:nvPr/>
        </p:nvSpPr>
        <p:spPr>
          <a:xfrm>
            <a:off x="8047755" y="2525177"/>
            <a:ext cx="3090227" cy="3706143"/>
          </a:xfrm>
          <a:prstGeom prst="rect">
            <a:avLst/>
          </a:prstGeom>
        </p:spPr>
        <p:txBody>
          <a:bodyPr vert="horz" wrap="square" lIns="0" tIns="12700" rIns="0" bIns="0" rtlCol="0">
            <a:spAutoFit/>
          </a:bodyPr>
          <a:lstStyle/>
          <a:p>
            <a:pPr marL="184785" marR="5080" indent="-172720">
              <a:buFont typeface="Arial"/>
              <a:buChar char="•"/>
              <a:tabLst>
                <a:tab pos="184785" algn="l"/>
              </a:tabLst>
            </a:pPr>
            <a:r>
              <a:rPr lang="en-US" sz="1200" kern="0" dirty="0">
                <a:solidFill>
                  <a:schemeClr val="tx1">
                    <a:lumMod val="85000"/>
                    <a:lumOff val="15000"/>
                  </a:schemeClr>
                </a:solidFill>
                <a:latin typeface="Arial"/>
                <a:cs typeface="Arial"/>
              </a:rPr>
              <a:t>Provides</a:t>
            </a:r>
            <a:r>
              <a:rPr lang="en-US" sz="1200" kern="0" spc="-2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security</a:t>
            </a:r>
            <a:r>
              <a:rPr lang="en-US" sz="1200" kern="0" spc="-5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a:t>
            </a:r>
            <a:r>
              <a:rPr lang="en-US" sz="1200" kern="0" spc="-2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Issuing</a:t>
            </a:r>
            <a:r>
              <a:rPr lang="en-US" sz="1200" kern="0" spc="-25" dirty="0">
                <a:solidFill>
                  <a:schemeClr val="tx1">
                    <a:lumMod val="85000"/>
                    <a:lumOff val="15000"/>
                  </a:schemeClr>
                </a:solidFill>
                <a:latin typeface="Arial"/>
                <a:cs typeface="Arial"/>
              </a:rPr>
              <a:t> </a:t>
            </a:r>
            <a:r>
              <a:rPr lang="en-US" sz="1200" kern="0" spc="-20" dirty="0">
                <a:solidFill>
                  <a:schemeClr val="tx1">
                    <a:lumMod val="85000"/>
                    <a:lumOff val="15000"/>
                  </a:schemeClr>
                </a:solidFill>
                <a:latin typeface="Arial"/>
                <a:cs typeface="Arial"/>
              </a:rPr>
              <a:t>less </a:t>
            </a:r>
            <a:r>
              <a:rPr lang="en-US" sz="1200" kern="0" dirty="0">
                <a:solidFill>
                  <a:schemeClr val="tx1">
                    <a:lumMod val="85000"/>
                    <a:lumOff val="15000"/>
                  </a:schemeClr>
                </a:solidFill>
                <a:latin typeface="Arial"/>
                <a:cs typeface="Arial"/>
              </a:rPr>
              <a:t>checks</a:t>
            </a:r>
            <a:r>
              <a:rPr lang="en-US" sz="1200" kern="0" spc="-4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to</a:t>
            </a:r>
            <a:r>
              <a:rPr lang="en-US" sz="1200" kern="0" spc="-4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vendors</a:t>
            </a:r>
            <a:r>
              <a:rPr lang="en-US" sz="1200" kern="0" spc="-30"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and </a:t>
            </a:r>
            <a:r>
              <a:rPr lang="en-US" sz="1200" kern="0" spc="-10" dirty="0">
                <a:solidFill>
                  <a:schemeClr val="tx1">
                    <a:lumMod val="85000"/>
                    <a:lumOff val="15000"/>
                  </a:schemeClr>
                </a:solidFill>
                <a:latin typeface="Arial"/>
                <a:cs typeface="Arial"/>
              </a:rPr>
              <a:t>employees</a:t>
            </a:r>
            <a:r>
              <a:rPr lang="en-US" sz="1200" kern="0" spc="-3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containing</a:t>
            </a:r>
            <a:r>
              <a:rPr lang="en-US" sz="1200" kern="0" spc="-1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account</a:t>
            </a:r>
            <a:r>
              <a:rPr lang="en-US" sz="1200" kern="0" spc="-5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information.</a:t>
            </a:r>
          </a:p>
          <a:p>
            <a:pPr marL="12065" marR="5080">
              <a:tabLst>
                <a:tab pos="184785" algn="l"/>
              </a:tabLst>
            </a:pPr>
            <a:endParaRPr lang="en-US" sz="1200" kern="0" spc="-10" dirty="0">
              <a:solidFill>
                <a:schemeClr val="tx1">
                  <a:lumMod val="85000"/>
                  <a:lumOff val="15000"/>
                </a:schemeClr>
              </a:solidFill>
              <a:latin typeface="Arial"/>
              <a:cs typeface="Arial"/>
            </a:endParaRPr>
          </a:p>
          <a:p>
            <a:pPr marL="184785" marR="5080" indent="-172720">
              <a:buFont typeface="Arial"/>
              <a:buChar char="•"/>
              <a:tabLst>
                <a:tab pos="184785" algn="l"/>
              </a:tabLst>
            </a:pPr>
            <a:r>
              <a:rPr lang="en-US" sz="1200" kern="0" spc="-10" dirty="0">
                <a:solidFill>
                  <a:schemeClr val="tx1">
                    <a:lumMod val="85000"/>
                    <a:lumOff val="15000"/>
                  </a:schemeClr>
                </a:solidFill>
                <a:latin typeface="Arial"/>
                <a:cs typeface="Arial"/>
              </a:rPr>
              <a:t>Fewer reissued checks.</a:t>
            </a:r>
          </a:p>
          <a:p>
            <a:pPr marL="12065" marR="5080">
              <a:tabLst>
                <a:tab pos="184785" algn="l"/>
              </a:tabLst>
            </a:pPr>
            <a:endParaRPr lang="en-US" sz="1200" kern="0" spc="-10" dirty="0">
              <a:solidFill>
                <a:schemeClr val="tx1">
                  <a:lumMod val="85000"/>
                  <a:lumOff val="15000"/>
                </a:schemeClr>
              </a:solidFill>
              <a:latin typeface="Arial"/>
              <a:cs typeface="Arial"/>
            </a:endParaRPr>
          </a:p>
          <a:p>
            <a:pPr marL="184785" marR="5080" indent="-172720">
              <a:buFont typeface="Arial"/>
              <a:buChar char="•"/>
              <a:tabLst>
                <a:tab pos="184785" algn="l"/>
              </a:tabLst>
            </a:pPr>
            <a:r>
              <a:rPr lang="en-US" sz="1200" kern="0" spc="-10" dirty="0">
                <a:solidFill>
                  <a:schemeClr val="tx1">
                    <a:lumMod val="85000"/>
                    <a:lumOff val="15000"/>
                  </a:schemeClr>
                </a:solidFill>
                <a:latin typeface="Arial"/>
                <a:cs typeface="Arial"/>
              </a:rPr>
              <a:t>Less accounting work – reconciliation is easier.</a:t>
            </a:r>
          </a:p>
          <a:p>
            <a:pPr marL="12065" marR="5080">
              <a:tabLst>
                <a:tab pos="184785" algn="l"/>
              </a:tabLst>
            </a:pPr>
            <a:endParaRPr lang="en-US" sz="1200" kern="0" spc="-10" dirty="0">
              <a:solidFill>
                <a:schemeClr val="tx1">
                  <a:lumMod val="85000"/>
                  <a:lumOff val="15000"/>
                </a:schemeClr>
              </a:solidFill>
              <a:latin typeface="Arial"/>
              <a:cs typeface="Arial"/>
            </a:endParaRPr>
          </a:p>
          <a:p>
            <a:pPr marL="184785" marR="5080" indent="-172720">
              <a:buFont typeface="Arial"/>
              <a:buChar char="•"/>
              <a:tabLst>
                <a:tab pos="184785" algn="l"/>
              </a:tabLst>
            </a:pPr>
            <a:r>
              <a:rPr lang="en-US" sz="1200" kern="0" dirty="0">
                <a:solidFill>
                  <a:schemeClr val="tx1">
                    <a:lumMod val="85000"/>
                    <a:lumOff val="15000"/>
                  </a:schemeClr>
                </a:solidFill>
                <a:latin typeface="Arial"/>
                <a:cs typeface="Arial"/>
              </a:rPr>
              <a:t>Lower</a:t>
            </a:r>
            <a:r>
              <a:rPr lang="en-US" sz="1200" kern="0" spc="-6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production</a:t>
            </a:r>
            <a:r>
              <a:rPr lang="en-US" sz="1200" kern="0" spc="-15"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and </a:t>
            </a:r>
            <a:r>
              <a:rPr lang="en-US" sz="1200" kern="0" spc="-10" dirty="0">
                <a:solidFill>
                  <a:schemeClr val="tx1">
                    <a:lumMod val="85000"/>
                    <a:lumOff val="15000"/>
                  </a:schemeClr>
                </a:solidFill>
                <a:latin typeface="Arial"/>
                <a:cs typeface="Arial"/>
              </a:rPr>
              <a:t>administrative</a:t>
            </a:r>
            <a:r>
              <a:rPr lang="en-US" sz="1200" kern="0" spc="1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costs,</a:t>
            </a:r>
            <a:r>
              <a:rPr lang="en-US" sz="1200" kern="0" spc="2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reduced </a:t>
            </a:r>
            <a:r>
              <a:rPr lang="en-US" sz="1200" kern="0" dirty="0">
                <a:solidFill>
                  <a:schemeClr val="tx1">
                    <a:lumMod val="85000"/>
                    <a:lumOff val="15000"/>
                  </a:schemeClr>
                </a:solidFill>
                <a:latin typeface="Arial"/>
                <a:cs typeface="Arial"/>
              </a:rPr>
              <a:t>distribution</a:t>
            </a:r>
            <a:r>
              <a:rPr lang="en-US" sz="1200" kern="0" spc="-3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and</a:t>
            </a:r>
            <a:r>
              <a:rPr lang="en-US" sz="1200" kern="0" spc="-5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delivery expenses.</a:t>
            </a:r>
          </a:p>
          <a:p>
            <a:pPr marL="12065" marR="5080">
              <a:tabLst>
                <a:tab pos="184785" algn="l"/>
              </a:tabLst>
            </a:pPr>
            <a:endParaRPr lang="en-US" sz="1200" kern="0" spc="-10" dirty="0">
              <a:solidFill>
                <a:schemeClr val="tx1">
                  <a:lumMod val="85000"/>
                  <a:lumOff val="15000"/>
                </a:schemeClr>
              </a:solidFill>
              <a:latin typeface="Arial"/>
              <a:cs typeface="Arial"/>
            </a:endParaRPr>
          </a:p>
          <a:p>
            <a:pPr marL="184785" marR="5080" indent="-172720">
              <a:buFont typeface="Arial"/>
              <a:buChar char="•"/>
              <a:tabLst>
                <a:tab pos="184785" algn="l"/>
              </a:tabLst>
            </a:pPr>
            <a:r>
              <a:rPr lang="en-US" sz="1200" kern="0" dirty="0">
                <a:solidFill>
                  <a:schemeClr val="tx1">
                    <a:lumMod val="85000"/>
                    <a:lumOff val="15000"/>
                  </a:schemeClr>
                </a:solidFill>
                <a:latin typeface="Arial"/>
                <a:cs typeface="Arial"/>
              </a:rPr>
              <a:t>Control</a:t>
            </a:r>
            <a:r>
              <a:rPr lang="en-US" sz="1200" kern="0" spc="-2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the</a:t>
            </a:r>
            <a:r>
              <a:rPr lang="en-US" sz="1200" kern="0" spc="-3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deposit</a:t>
            </a:r>
            <a:r>
              <a:rPr lang="en-US" sz="1200" kern="0" spc="-30" dirty="0">
                <a:solidFill>
                  <a:schemeClr val="tx1">
                    <a:lumMod val="85000"/>
                    <a:lumOff val="15000"/>
                  </a:schemeClr>
                </a:solidFill>
                <a:latin typeface="Arial"/>
                <a:cs typeface="Arial"/>
              </a:rPr>
              <a:t> </a:t>
            </a:r>
            <a:r>
              <a:rPr lang="en-US" sz="1200" kern="0" spc="-20" dirty="0">
                <a:solidFill>
                  <a:schemeClr val="tx1">
                    <a:lumMod val="85000"/>
                    <a:lumOff val="15000"/>
                  </a:schemeClr>
                </a:solidFill>
                <a:latin typeface="Arial"/>
                <a:cs typeface="Arial"/>
              </a:rPr>
              <a:t>date.</a:t>
            </a:r>
          </a:p>
          <a:p>
            <a:pPr marL="12065" marR="5080">
              <a:tabLst>
                <a:tab pos="184785" algn="l"/>
              </a:tabLst>
            </a:pPr>
            <a:endParaRPr lang="en-US" sz="1200" kern="0" dirty="0">
              <a:solidFill>
                <a:schemeClr val="tx1">
                  <a:lumMod val="85000"/>
                  <a:lumOff val="15000"/>
                </a:schemeClr>
              </a:solidFill>
              <a:latin typeface="Arial"/>
              <a:cs typeface="Arial"/>
            </a:endParaRPr>
          </a:p>
          <a:p>
            <a:pPr marL="184785" marR="5080" indent="-172720">
              <a:buFont typeface="Arial"/>
              <a:buChar char="•"/>
              <a:tabLst>
                <a:tab pos="184785" algn="l"/>
              </a:tabLst>
            </a:pPr>
            <a:r>
              <a:rPr lang="en-US" sz="1200" kern="0" dirty="0">
                <a:solidFill>
                  <a:schemeClr val="tx1">
                    <a:lumMod val="85000"/>
                    <a:lumOff val="15000"/>
                  </a:schemeClr>
                </a:solidFill>
                <a:latin typeface="Arial"/>
                <a:cs typeface="Arial"/>
              </a:rPr>
              <a:t>Elimination of delivery delays.</a:t>
            </a:r>
          </a:p>
          <a:p>
            <a:pPr marL="12065" marR="5080">
              <a:tabLst>
                <a:tab pos="184785" algn="l"/>
              </a:tabLst>
            </a:pPr>
            <a:endParaRPr lang="en-US" sz="1200" kern="0" dirty="0">
              <a:solidFill>
                <a:schemeClr val="tx1">
                  <a:lumMod val="85000"/>
                  <a:lumOff val="15000"/>
                </a:schemeClr>
              </a:solidFill>
              <a:latin typeface="Arial"/>
              <a:cs typeface="Arial"/>
            </a:endParaRPr>
          </a:p>
          <a:p>
            <a:pPr marL="184785" marR="5080" indent="-172720">
              <a:buFont typeface="Arial"/>
              <a:buChar char="•"/>
              <a:tabLst>
                <a:tab pos="184785" algn="l"/>
              </a:tabLst>
            </a:pPr>
            <a:r>
              <a:rPr lang="en-US" sz="1200" kern="0" dirty="0">
                <a:solidFill>
                  <a:schemeClr val="tx1">
                    <a:lumMod val="85000"/>
                    <a:lumOff val="15000"/>
                  </a:schemeClr>
                </a:solidFill>
                <a:latin typeface="Arial"/>
                <a:cs typeface="Arial"/>
              </a:rPr>
              <a:t>Reduced costs can make up for the loss of check float.</a:t>
            </a:r>
          </a:p>
          <a:p>
            <a:pPr marL="184785" marR="5080" indent="-172720">
              <a:buFont typeface="Arial"/>
              <a:buChar char="•"/>
              <a:tabLst>
                <a:tab pos="184785" algn="l"/>
              </a:tabLst>
            </a:pPr>
            <a:endParaRPr lang="en-US" sz="1200" kern="0" spc="-10" dirty="0">
              <a:solidFill>
                <a:sysClr val="windowText" lastClr="000000"/>
              </a:solidFill>
              <a:latin typeface="Arial"/>
              <a:cs typeface="Arial"/>
            </a:endParaRPr>
          </a:p>
          <a:p>
            <a:pPr marL="184785" marR="5080" indent="-172720">
              <a:buFont typeface="Arial"/>
              <a:buChar char="•"/>
              <a:tabLst>
                <a:tab pos="184785" algn="l"/>
              </a:tabLst>
            </a:pPr>
            <a:endParaRPr lang="en-US" sz="1200" kern="0" dirty="0">
              <a:solidFill>
                <a:sysClr val="windowText" lastClr="000000"/>
              </a:solidFill>
              <a:latin typeface="Arial"/>
              <a:cs typeface="Arial"/>
            </a:endParaRPr>
          </a:p>
        </p:txBody>
      </p:sp>
      <p:sp>
        <p:nvSpPr>
          <p:cNvPr id="3" name="TextBox 2">
            <a:extLst>
              <a:ext uri="{FF2B5EF4-FFF2-40B4-BE49-F238E27FC236}">
                <a16:creationId xmlns:a16="http://schemas.microsoft.com/office/drawing/2014/main" id="{34594464-F246-59D1-17CA-9C3E649F52D2}"/>
              </a:ext>
            </a:extLst>
          </p:cNvPr>
          <p:cNvSpPr txBox="1"/>
          <p:nvPr/>
        </p:nvSpPr>
        <p:spPr>
          <a:xfrm>
            <a:off x="974685" y="2001084"/>
            <a:ext cx="3090228" cy="307777"/>
          </a:xfrm>
          <a:prstGeom prst="rect">
            <a:avLst/>
          </a:prstGeom>
          <a:solidFill>
            <a:srgbClr val="0057B7"/>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Save Time and Increase Efficiency</a:t>
            </a:r>
          </a:p>
        </p:txBody>
      </p:sp>
      <p:sp>
        <p:nvSpPr>
          <p:cNvPr id="5" name="TextBox 4">
            <a:extLst>
              <a:ext uri="{FF2B5EF4-FFF2-40B4-BE49-F238E27FC236}">
                <a16:creationId xmlns:a16="http://schemas.microsoft.com/office/drawing/2014/main" id="{B9971FC1-C704-35A4-53C8-515785ED8CD5}"/>
              </a:ext>
            </a:extLst>
          </p:cNvPr>
          <p:cNvSpPr txBox="1"/>
          <p:nvPr/>
        </p:nvSpPr>
        <p:spPr>
          <a:xfrm>
            <a:off x="4511220" y="2001084"/>
            <a:ext cx="3090228" cy="307777"/>
          </a:xfrm>
          <a:prstGeom prst="rect">
            <a:avLst/>
          </a:prstGeom>
          <a:solidFill>
            <a:srgbClr val="0057B7"/>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Improve Employee Benefits</a:t>
            </a:r>
          </a:p>
        </p:txBody>
      </p:sp>
      <p:sp>
        <p:nvSpPr>
          <p:cNvPr id="6" name="TextBox 5">
            <a:extLst>
              <a:ext uri="{FF2B5EF4-FFF2-40B4-BE49-F238E27FC236}">
                <a16:creationId xmlns:a16="http://schemas.microsoft.com/office/drawing/2014/main" id="{81AF27C9-3CA5-4640-54B6-AC31BC2B6D3E}"/>
              </a:ext>
            </a:extLst>
          </p:cNvPr>
          <p:cNvSpPr txBox="1"/>
          <p:nvPr/>
        </p:nvSpPr>
        <p:spPr>
          <a:xfrm>
            <a:off x="8047755" y="1998365"/>
            <a:ext cx="3090228" cy="307777"/>
          </a:xfrm>
          <a:prstGeom prst="rect">
            <a:avLst/>
          </a:prstGeom>
          <a:solidFill>
            <a:srgbClr val="0057B7"/>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Reduce Costs</a:t>
            </a:r>
          </a:p>
        </p:txBody>
      </p:sp>
    </p:spTree>
    <p:extLst>
      <p:ext uri="{BB962C8B-B14F-4D97-AF65-F5344CB8AC3E}">
        <p14:creationId xmlns:p14="http://schemas.microsoft.com/office/powerpoint/2010/main" val="419214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525855-D1B1-CFE6-8330-68B5D647D38A}"/>
              </a:ext>
            </a:extLst>
          </p:cNvPr>
          <p:cNvSpPr>
            <a:spLocks noGrp="1"/>
          </p:cNvSpPr>
          <p:nvPr>
            <p:ph idx="1"/>
          </p:nvPr>
        </p:nvSpPr>
        <p:spPr>
          <a:xfrm>
            <a:off x="1319918" y="2073913"/>
            <a:ext cx="9789615" cy="2296237"/>
          </a:xfrm>
        </p:spPr>
        <p:txBody>
          <a:bodyPr>
            <a:normAutofit fontScale="92500" lnSpcReduction="10000"/>
          </a:bodyPr>
          <a:lstStyle/>
          <a:p>
            <a:pPr marL="0" marR="289560" indent="0">
              <a:lnSpc>
                <a:spcPct val="100000"/>
              </a:lnSpc>
              <a:spcBef>
                <a:spcPts val="95"/>
              </a:spcBef>
              <a:buNone/>
            </a:pPr>
            <a:r>
              <a:rPr lang="en-US" sz="1700" b="1" dirty="0">
                <a:latin typeface="Arial"/>
                <a:cs typeface="Arial"/>
              </a:rPr>
              <a:t>Positive</a:t>
            </a:r>
            <a:r>
              <a:rPr lang="en-US" sz="1700" b="1" spc="-10" dirty="0">
                <a:latin typeface="Arial"/>
                <a:cs typeface="Arial"/>
              </a:rPr>
              <a:t> </a:t>
            </a:r>
            <a:r>
              <a:rPr lang="en-US" sz="1700" b="1" dirty="0">
                <a:latin typeface="Arial"/>
                <a:cs typeface="Arial"/>
              </a:rPr>
              <a:t>Pay</a:t>
            </a:r>
            <a:r>
              <a:rPr lang="en-US" sz="1700" b="1" spc="-55" dirty="0">
                <a:latin typeface="Arial"/>
                <a:cs typeface="Arial"/>
              </a:rPr>
              <a:t> </a:t>
            </a:r>
            <a:r>
              <a:rPr lang="en-US" sz="1700" b="1" dirty="0">
                <a:latin typeface="Arial"/>
                <a:cs typeface="Arial"/>
              </a:rPr>
              <a:t>is</a:t>
            </a:r>
            <a:r>
              <a:rPr lang="en-US" sz="1700" b="1" spc="-45" dirty="0">
                <a:latin typeface="Arial"/>
                <a:cs typeface="Arial"/>
              </a:rPr>
              <a:t> </a:t>
            </a:r>
            <a:r>
              <a:rPr lang="en-US" sz="1700" b="1" dirty="0">
                <a:latin typeface="Arial"/>
                <a:cs typeface="Arial"/>
              </a:rPr>
              <a:t>an</a:t>
            </a:r>
            <a:r>
              <a:rPr lang="en-US" sz="1700" b="1" spc="-50" dirty="0">
                <a:latin typeface="Arial"/>
                <a:cs typeface="Arial"/>
              </a:rPr>
              <a:t> </a:t>
            </a:r>
            <a:r>
              <a:rPr lang="en-US" sz="1700" b="1" dirty="0">
                <a:latin typeface="Arial"/>
                <a:cs typeface="Arial"/>
              </a:rPr>
              <a:t>effective</a:t>
            </a:r>
            <a:r>
              <a:rPr lang="en-US" sz="1700" b="1" spc="10" dirty="0">
                <a:latin typeface="Arial"/>
                <a:cs typeface="Arial"/>
              </a:rPr>
              <a:t> </a:t>
            </a:r>
            <a:r>
              <a:rPr lang="en-US" sz="1700" b="1" dirty="0">
                <a:latin typeface="Arial"/>
                <a:cs typeface="Arial"/>
              </a:rPr>
              <a:t>tool</a:t>
            </a:r>
            <a:r>
              <a:rPr lang="en-US" sz="1700" b="1" spc="-35" dirty="0">
                <a:latin typeface="Arial"/>
                <a:cs typeface="Arial"/>
              </a:rPr>
              <a:t> </a:t>
            </a:r>
            <a:r>
              <a:rPr lang="en-US" sz="1700" b="1" dirty="0">
                <a:latin typeface="Arial"/>
                <a:cs typeface="Arial"/>
              </a:rPr>
              <a:t>designed</a:t>
            </a:r>
            <a:r>
              <a:rPr lang="en-US" sz="1700" b="1" spc="-40" dirty="0">
                <a:latin typeface="Arial"/>
                <a:cs typeface="Arial"/>
              </a:rPr>
              <a:t> </a:t>
            </a:r>
            <a:r>
              <a:rPr lang="en-US" sz="1700" b="1" dirty="0">
                <a:latin typeface="Arial"/>
                <a:cs typeface="Arial"/>
              </a:rPr>
              <a:t>to</a:t>
            </a:r>
            <a:r>
              <a:rPr lang="en-US" sz="1700" b="1" spc="-50" dirty="0">
                <a:latin typeface="Arial"/>
                <a:cs typeface="Arial"/>
              </a:rPr>
              <a:t> </a:t>
            </a:r>
            <a:r>
              <a:rPr lang="en-US" sz="1700" b="1" dirty="0">
                <a:latin typeface="Arial"/>
                <a:cs typeface="Arial"/>
              </a:rPr>
              <a:t>provide</a:t>
            </a:r>
            <a:r>
              <a:rPr lang="en-US" sz="1700" b="1" spc="-5" dirty="0">
                <a:latin typeface="Arial"/>
                <a:cs typeface="Arial"/>
              </a:rPr>
              <a:t> </a:t>
            </a:r>
            <a:r>
              <a:rPr lang="en-US" sz="1700" b="1" dirty="0">
                <a:latin typeface="Arial"/>
                <a:cs typeface="Arial"/>
              </a:rPr>
              <a:t>protection</a:t>
            </a:r>
            <a:r>
              <a:rPr lang="en-US" sz="1700" b="1" spc="-20" dirty="0">
                <a:latin typeface="Arial"/>
                <a:cs typeface="Arial"/>
              </a:rPr>
              <a:t> </a:t>
            </a:r>
            <a:r>
              <a:rPr lang="en-US" sz="1700" b="1" dirty="0">
                <a:latin typeface="Arial"/>
                <a:cs typeface="Arial"/>
              </a:rPr>
              <a:t>against</a:t>
            </a:r>
            <a:r>
              <a:rPr lang="en-US" sz="1700" b="1" spc="-40" dirty="0">
                <a:latin typeface="Arial"/>
                <a:cs typeface="Arial"/>
              </a:rPr>
              <a:t> </a:t>
            </a:r>
            <a:r>
              <a:rPr lang="en-US" sz="1700" b="1" spc="-10" dirty="0">
                <a:latin typeface="Arial"/>
                <a:cs typeface="Arial"/>
              </a:rPr>
              <a:t>check </a:t>
            </a:r>
            <a:r>
              <a:rPr lang="en-US" sz="1700" b="1" dirty="0">
                <a:latin typeface="Arial"/>
                <a:cs typeface="Arial"/>
              </a:rPr>
              <a:t>and</a:t>
            </a:r>
            <a:r>
              <a:rPr lang="en-US" sz="1700" b="1" spc="-75" dirty="0">
                <a:latin typeface="Arial"/>
                <a:cs typeface="Arial"/>
              </a:rPr>
              <a:t> </a:t>
            </a:r>
            <a:br>
              <a:rPr lang="en-US" sz="1700" b="1" spc="-75" dirty="0">
                <a:latin typeface="Arial"/>
                <a:cs typeface="Arial"/>
              </a:rPr>
            </a:br>
            <a:r>
              <a:rPr lang="en-US" sz="1700" b="1" dirty="0">
                <a:latin typeface="Arial"/>
                <a:cs typeface="Arial"/>
              </a:rPr>
              <a:t>ACH</a:t>
            </a:r>
            <a:r>
              <a:rPr lang="en-US" sz="1700" b="1" spc="25" dirty="0">
                <a:latin typeface="Arial"/>
                <a:cs typeface="Arial"/>
              </a:rPr>
              <a:t> </a:t>
            </a:r>
            <a:r>
              <a:rPr lang="en-US" sz="1700" b="1" spc="-10" dirty="0">
                <a:latin typeface="Arial"/>
                <a:cs typeface="Arial"/>
              </a:rPr>
              <a:t>fraud.</a:t>
            </a:r>
            <a:endParaRPr lang="en-US" sz="1700" b="1" dirty="0">
              <a:latin typeface="Arial"/>
              <a:cs typeface="Arial"/>
            </a:endParaRPr>
          </a:p>
          <a:p>
            <a:pPr marL="753745" marR="10160" indent="-284480" algn="just">
              <a:lnSpc>
                <a:spcPct val="100000"/>
              </a:lnSpc>
              <a:spcBef>
                <a:spcPts val="1675"/>
              </a:spcBef>
              <a:buFont typeface="Arial"/>
              <a:buChar char="•"/>
              <a:tabLst>
                <a:tab pos="756285" algn="l"/>
              </a:tabLst>
            </a:pPr>
            <a:r>
              <a:rPr lang="en-US" sz="1500" dirty="0">
                <a:latin typeface="Arial"/>
                <a:cs typeface="Arial"/>
              </a:rPr>
              <a:t>Positive</a:t>
            </a:r>
            <a:r>
              <a:rPr lang="en-US" sz="1500" spc="-50" dirty="0">
                <a:latin typeface="Arial"/>
                <a:cs typeface="Arial"/>
              </a:rPr>
              <a:t> </a:t>
            </a:r>
            <a:r>
              <a:rPr lang="en-US" sz="1500" dirty="0">
                <a:latin typeface="Arial"/>
                <a:cs typeface="Arial"/>
              </a:rPr>
              <a:t>Pay</a:t>
            </a:r>
            <a:r>
              <a:rPr lang="en-US" sz="1500" spc="-30" dirty="0">
                <a:latin typeface="Arial"/>
                <a:cs typeface="Arial"/>
              </a:rPr>
              <a:t> </a:t>
            </a:r>
            <a:r>
              <a:rPr lang="en-US" sz="1500" dirty="0">
                <a:latin typeface="Arial"/>
                <a:cs typeface="Arial"/>
              </a:rPr>
              <a:t>is</a:t>
            </a:r>
            <a:r>
              <a:rPr lang="en-US" sz="1500" spc="-40" dirty="0">
                <a:latin typeface="Arial"/>
                <a:cs typeface="Arial"/>
              </a:rPr>
              <a:t> </a:t>
            </a:r>
            <a:r>
              <a:rPr lang="en-US" sz="1500" dirty="0">
                <a:latin typeface="Arial"/>
                <a:cs typeface="Arial"/>
              </a:rPr>
              <a:t>a</a:t>
            </a:r>
            <a:r>
              <a:rPr lang="en-US" sz="1500" spc="-25" dirty="0">
                <a:latin typeface="Arial"/>
                <a:cs typeface="Arial"/>
              </a:rPr>
              <a:t> </a:t>
            </a:r>
            <a:r>
              <a:rPr lang="en-US" sz="1500" dirty="0">
                <a:latin typeface="Arial"/>
                <a:cs typeface="Arial"/>
              </a:rPr>
              <a:t>powerful</a:t>
            </a:r>
            <a:r>
              <a:rPr lang="en-US" sz="1500" spc="-70" dirty="0">
                <a:latin typeface="Arial"/>
                <a:cs typeface="Arial"/>
              </a:rPr>
              <a:t> </a:t>
            </a:r>
            <a:r>
              <a:rPr lang="en-US" sz="1500" dirty="0">
                <a:latin typeface="Arial"/>
                <a:cs typeface="Arial"/>
              </a:rPr>
              <a:t>deterrent</a:t>
            </a:r>
            <a:r>
              <a:rPr lang="en-US" sz="1500" spc="-45" dirty="0">
                <a:latin typeface="Arial"/>
                <a:cs typeface="Arial"/>
              </a:rPr>
              <a:t> </a:t>
            </a:r>
            <a:r>
              <a:rPr lang="en-US" sz="1500" dirty="0">
                <a:latin typeface="Arial"/>
                <a:cs typeface="Arial"/>
              </a:rPr>
              <a:t>of</a:t>
            </a:r>
            <a:r>
              <a:rPr lang="en-US" sz="1500" spc="-85" dirty="0">
                <a:latin typeface="Arial"/>
                <a:cs typeface="Arial"/>
              </a:rPr>
              <a:t> </a:t>
            </a:r>
            <a:r>
              <a:rPr lang="en-US" sz="1500" dirty="0">
                <a:latin typeface="Arial"/>
                <a:cs typeface="Arial"/>
              </a:rPr>
              <a:t>ACH</a:t>
            </a:r>
            <a:r>
              <a:rPr lang="en-US" sz="1500" spc="25" dirty="0">
                <a:latin typeface="Arial"/>
                <a:cs typeface="Arial"/>
              </a:rPr>
              <a:t> </a:t>
            </a:r>
            <a:r>
              <a:rPr lang="en-US" sz="1500" dirty="0">
                <a:latin typeface="Arial"/>
                <a:cs typeface="Arial"/>
              </a:rPr>
              <a:t>and</a:t>
            </a:r>
            <a:r>
              <a:rPr lang="en-US" sz="1500" spc="-45" dirty="0">
                <a:latin typeface="Arial"/>
                <a:cs typeface="Arial"/>
              </a:rPr>
              <a:t> </a:t>
            </a:r>
            <a:r>
              <a:rPr lang="en-US" sz="1500" dirty="0">
                <a:latin typeface="Arial"/>
                <a:cs typeface="Arial"/>
              </a:rPr>
              <a:t>check</a:t>
            </a:r>
            <a:r>
              <a:rPr lang="en-US" sz="1500" spc="-35" dirty="0">
                <a:latin typeface="Arial"/>
                <a:cs typeface="Arial"/>
              </a:rPr>
              <a:t> </a:t>
            </a:r>
            <a:r>
              <a:rPr lang="en-US" sz="1500" dirty="0">
                <a:latin typeface="Arial"/>
                <a:cs typeface="Arial"/>
              </a:rPr>
              <a:t>fraud.</a:t>
            </a:r>
            <a:r>
              <a:rPr lang="en-US" sz="1500" spc="-50" dirty="0">
                <a:latin typeface="Arial"/>
                <a:cs typeface="Arial"/>
              </a:rPr>
              <a:t> </a:t>
            </a:r>
            <a:r>
              <a:rPr lang="en-US" sz="1500" dirty="0">
                <a:latin typeface="Arial"/>
                <a:cs typeface="Arial"/>
              </a:rPr>
              <a:t>We</a:t>
            </a:r>
            <a:r>
              <a:rPr lang="en-US" sz="1500" spc="-30" dirty="0">
                <a:latin typeface="Arial"/>
                <a:cs typeface="Arial"/>
              </a:rPr>
              <a:t> </a:t>
            </a:r>
            <a:r>
              <a:rPr lang="en-US" sz="1500" dirty="0">
                <a:latin typeface="Arial"/>
                <a:cs typeface="Arial"/>
              </a:rPr>
              <a:t>will</a:t>
            </a:r>
            <a:r>
              <a:rPr lang="en-US" sz="1500" spc="-55" dirty="0">
                <a:latin typeface="Arial"/>
                <a:cs typeface="Arial"/>
              </a:rPr>
              <a:t> </a:t>
            </a:r>
            <a:r>
              <a:rPr lang="en-US" sz="1500" dirty="0">
                <a:latin typeface="Arial"/>
                <a:cs typeface="Arial"/>
              </a:rPr>
              <a:t>compare</a:t>
            </a:r>
            <a:r>
              <a:rPr lang="en-US" sz="1500" spc="-40" dirty="0">
                <a:latin typeface="Arial"/>
                <a:cs typeface="Arial"/>
              </a:rPr>
              <a:t> </a:t>
            </a:r>
            <a:r>
              <a:rPr lang="en-US" sz="1500" spc="-20" dirty="0">
                <a:latin typeface="Arial"/>
                <a:cs typeface="Arial"/>
              </a:rPr>
              <a:t>your </a:t>
            </a:r>
            <a:r>
              <a:rPr lang="en-US" sz="1500" spc="-10" dirty="0">
                <a:latin typeface="Arial"/>
                <a:cs typeface="Arial"/>
              </a:rPr>
              <a:t>company’s</a:t>
            </a:r>
            <a:r>
              <a:rPr lang="en-US" sz="1500" spc="-20" dirty="0">
                <a:latin typeface="Arial"/>
                <a:cs typeface="Arial"/>
              </a:rPr>
              <a:t> </a:t>
            </a:r>
            <a:r>
              <a:rPr lang="en-US" sz="1500" dirty="0">
                <a:latin typeface="Arial"/>
                <a:cs typeface="Arial"/>
              </a:rPr>
              <a:t>records</a:t>
            </a:r>
            <a:r>
              <a:rPr lang="en-US" sz="1500" spc="-40" dirty="0">
                <a:latin typeface="Arial"/>
                <a:cs typeface="Arial"/>
              </a:rPr>
              <a:t> </a:t>
            </a:r>
            <a:r>
              <a:rPr lang="en-US" sz="1500" dirty="0">
                <a:latin typeface="Arial"/>
                <a:cs typeface="Arial"/>
              </a:rPr>
              <a:t>for</a:t>
            </a:r>
            <a:r>
              <a:rPr lang="en-US" sz="1500" spc="-35" dirty="0">
                <a:latin typeface="Arial"/>
                <a:cs typeface="Arial"/>
              </a:rPr>
              <a:t> </a:t>
            </a:r>
            <a:r>
              <a:rPr lang="en-US" sz="1500" dirty="0">
                <a:latin typeface="Arial"/>
                <a:cs typeface="Arial"/>
              </a:rPr>
              <a:t>issued</a:t>
            </a:r>
            <a:r>
              <a:rPr lang="en-US" sz="1500" spc="-95" dirty="0">
                <a:latin typeface="Arial"/>
                <a:cs typeface="Arial"/>
              </a:rPr>
              <a:t> </a:t>
            </a:r>
            <a:r>
              <a:rPr lang="en-US" sz="1500" dirty="0">
                <a:latin typeface="Arial"/>
                <a:cs typeface="Arial"/>
              </a:rPr>
              <a:t>ACH</a:t>
            </a:r>
            <a:r>
              <a:rPr lang="en-US" sz="1500" spc="10" dirty="0">
                <a:latin typeface="Arial"/>
                <a:cs typeface="Arial"/>
              </a:rPr>
              <a:t> </a:t>
            </a:r>
            <a:r>
              <a:rPr lang="en-US" sz="1500" dirty="0">
                <a:latin typeface="Arial"/>
                <a:cs typeface="Arial"/>
              </a:rPr>
              <a:t>and</a:t>
            </a:r>
            <a:r>
              <a:rPr lang="en-US" sz="1500" spc="-30" dirty="0">
                <a:latin typeface="Arial"/>
                <a:cs typeface="Arial"/>
              </a:rPr>
              <a:t> </a:t>
            </a:r>
            <a:r>
              <a:rPr lang="en-US" sz="1500" dirty="0">
                <a:latin typeface="Arial"/>
                <a:cs typeface="Arial"/>
              </a:rPr>
              <a:t>check</a:t>
            </a:r>
            <a:r>
              <a:rPr lang="en-US" sz="1500" spc="-50" dirty="0">
                <a:latin typeface="Arial"/>
                <a:cs typeface="Arial"/>
              </a:rPr>
              <a:t> </a:t>
            </a:r>
            <a:r>
              <a:rPr lang="en-US" sz="1500" dirty="0">
                <a:latin typeface="Arial"/>
                <a:cs typeface="Arial"/>
              </a:rPr>
              <a:t>payments</a:t>
            </a:r>
            <a:r>
              <a:rPr lang="en-US" sz="1500" spc="-5" dirty="0">
                <a:latin typeface="Arial"/>
                <a:cs typeface="Arial"/>
              </a:rPr>
              <a:t> </a:t>
            </a:r>
            <a:r>
              <a:rPr lang="en-US" sz="1500" spc="-10" dirty="0">
                <a:latin typeface="Arial"/>
                <a:cs typeface="Arial"/>
              </a:rPr>
              <a:t>(transmitted/uploaded</a:t>
            </a:r>
            <a:r>
              <a:rPr lang="en-US" sz="1500" spc="-70" dirty="0">
                <a:latin typeface="Arial"/>
                <a:cs typeface="Arial"/>
              </a:rPr>
              <a:t> </a:t>
            </a:r>
            <a:r>
              <a:rPr lang="en-US" sz="1500" spc="-10" dirty="0">
                <a:latin typeface="Arial"/>
                <a:cs typeface="Arial"/>
              </a:rPr>
              <a:t>file) </a:t>
            </a:r>
            <a:r>
              <a:rPr lang="en-US" sz="1500" dirty="0">
                <a:latin typeface="Arial"/>
                <a:cs typeface="Arial"/>
              </a:rPr>
              <a:t>with</a:t>
            </a:r>
            <a:r>
              <a:rPr lang="en-US" sz="1500" spc="-55" dirty="0">
                <a:latin typeface="Arial"/>
                <a:cs typeface="Arial"/>
              </a:rPr>
              <a:t> </a:t>
            </a:r>
            <a:r>
              <a:rPr lang="en-US" sz="1500" dirty="0">
                <a:latin typeface="Arial"/>
                <a:cs typeface="Arial"/>
              </a:rPr>
              <a:t>the</a:t>
            </a:r>
            <a:r>
              <a:rPr lang="en-US" sz="1500" spc="-95" dirty="0">
                <a:latin typeface="Arial"/>
                <a:cs typeface="Arial"/>
              </a:rPr>
              <a:t> </a:t>
            </a:r>
            <a:r>
              <a:rPr lang="en-US" sz="1500" dirty="0">
                <a:latin typeface="Arial"/>
                <a:cs typeface="Arial"/>
              </a:rPr>
              <a:t>ACH</a:t>
            </a:r>
            <a:r>
              <a:rPr lang="en-US" sz="1500" spc="20" dirty="0">
                <a:latin typeface="Arial"/>
                <a:cs typeface="Arial"/>
              </a:rPr>
              <a:t> </a:t>
            </a:r>
            <a:r>
              <a:rPr lang="en-US" sz="1500" dirty="0">
                <a:latin typeface="Arial"/>
                <a:cs typeface="Arial"/>
              </a:rPr>
              <a:t>and</a:t>
            </a:r>
            <a:r>
              <a:rPr lang="en-US" sz="1500" spc="-45" dirty="0">
                <a:latin typeface="Arial"/>
                <a:cs typeface="Arial"/>
              </a:rPr>
              <a:t> </a:t>
            </a:r>
            <a:r>
              <a:rPr lang="en-US" sz="1500" dirty="0">
                <a:latin typeface="Arial"/>
                <a:cs typeface="Arial"/>
              </a:rPr>
              <a:t>checks</a:t>
            </a:r>
            <a:r>
              <a:rPr lang="en-US" sz="1500" spc="-40" dirty="0">
                <a:latin typeface="Arial"/>
                <a:cs typeface="Arial"/>
              </a:rPr>
              <a:t> </a:t>
            </a:r>
            <a:r>
              <a:rPr lang="en-US" sz="1500" dirty="0">
                <a:latin typeface="Arial"/>
                <a:cs typeface="Arial"/>
              </a:rPr>
              <a:t>that</a:t>
            </a:r>
            <a:r>
              <a:rPr lang="en-US" sz="1500" spc="-50" dirty="0">
                <a:latin typeface="Arial"/>
                <a:cs typeface="Arial"/>
              </a:rPr>
              <a:t> </a:t>
            </a:r>
            <a:r>
              <a:rPr lang="en-US" sz="1500" dirty="0">
                <a:latin typeface="Arial"/>
                <a:cs typeface="Arial"/>
              </a:rPr>
              <a:t>are</a:t>
            </a:r>
            <a:r>
              <a:rPr lang="en-US" sz="1500" spc="-30" dirty="0">
                <a:latin typeface="Arial"/>
                <a:cs typeface="Arial"/>
              </a:rPr>
              <a:t> </a:t>
            </a:r>
            <a:r>
              <a:rPr lang="en-US" sz="1500" dirty="0">
                <a:latin typeface="Arial"/>
                <a:cs typeface="Arial"/>
              </a:rPr>
              <a:t>presented</a:t>
            </a:r>
            <a:r>
              <a:rPr lang="en-US" sz="1500" spc="-65" dirty="0">
                <a:latin typeface="Arial"/>
                <a:cs typeface="Arial"/>
              </a:rPr>
              <a:t> </a:t>
            </a:r>
            <a:r>
              <a:rPr lang="en-US" sz="1500" dirty="0">
                <a:latin typeface="Arial"/>
                <a:cs typeface="Arial"/>
              </a:rPr>
              <a:t>for</a:t>
            </a:r>
            <a:r>
              <a:rPr lang="en-US" sz="1500" spc="-25" dirty="0">
                <a:latin typeface="Arial"/>
                <a:cs typeface="Arial"/>
              </a:rPr>
              <a:t> </a:t>
            </a:r>
            <a:r>
              <a:rPr lang="en-US" sz="1500" dirty="0">
                <a:latin typeface="Arial"/>
                <a:cs typeface="Arial"/>
              </a:rPr>
              <a:t>payment.</a:t>
            </a:r>
            <a:r>
              <a:rPr lang="en-US" sz="1500" spc="-15" dirty="0">
                <a:latin typeface="Arial"/>
                <a:cs typeface="Arial"/>
              </a:rPr>
              <a:t> </a:t>
            </a:r>
            <a:r>
              <a:rPr lang="en-US" sz="1500" dirty="0">
                <a:latin typeface="Arial"/>
                <a:cs typeface="Arial"/>
              </a:rPr>
              <a:t>If</a:t>
            </a:r>
            <a:r>
              <a:rPr lang="en-US" sz="1500" spc="-40" dirty="0">
                <a:latin typeface="Arial"/>
                <a:cs typeface="Arial"/>
              </a:rPr>
              <a:t> </a:t>
            </a:r>
            <a:r>
              <a:rPr lang="en-US" sz="1500" dirty="0">
                <a:latin typeface="Arial"/>
                <a:cs typeface="Arial"/>
              </a:rPr>
              <a:t>the</a:t>
            </a:r>
            <a:r>
              <a:rPr lang="en-US" sz="1500" spc="-30" dirty="0">
                <a:latin typeface="Arial"/>
                <a:cs typeface="Arial"/>
              </a:rPr>
              <a:t> </a:t>
            </a:r>
            <a:r>
              <a:rPr lang="en-US" sz="1500" dirty="0">
                <a:latin typeface="Arial"/>
                <a:cs typeface="Arial"/>
              </a:rPr>
              <a:t>pieces</a:t>
            </a:r>
            <a:r>
              <a:rPr lang="en-US" sz="1500" spc="-65" dirty="0">
                <a:latin typeface="Arial"/>
                <a:cs typeface="Arial"/>
              </a:rPr>
              <a:t> </a:t>
            </a:r>
            <a:r>
              <a:rPr lang="en-US" sz="1500" spc="-25" dirty="0">
                <a:latin typeface="Arial"/>
                <a:cs typeface="Arial"/>
              </a:rPr>
              <a:t>of i</a:t>
            </a:r>
            <a:r>
              <a:rPr lang="en-US" sz="1500" dirty="0">
                <a:latin typeface="Arial"/>
                <a:cs typeface="Arial"/>
              </a:rPr>
              <a:t>nformation</a:t>
            </a:r>
            <a:r>
              <a:rPr lang="en-US" sz="1500" spc="-65" dirty="0">
                <a:latin typeface="Arial"/>
                <a:cs typeface="Arial"/>
              </a:rPr>
              <a:t> </a:t>
            </a:r>
            <a:r>
              <a:rPr lang="en-US" sz="1500" dirty="0">
                <a:latin typeface="Arial"/>
                <a:cs typeface="Arial"/>
              </a:rPr>
              <a:t>don’t</a:t>
            </a:r>
            <a:r>
              <a:rPr lang="en-US" sz="1500" spc="-40" dirty="0">
                <a:latin typeface="Arial"/>
                <a:cs typeface="Arial"/>
              </a:rPr>
              <a:t> </a:t>
            </a:r>
            <a:r>
              <a:rPr lang="en-US" sz="1500" dirty="0">
                <a:latin typeface="Arial"/>
                <a:cs typeface="Arial"/>
              </a:rPr>
              <a:t>match,</a:t>
            </a:r>
            <a:r>
              <a:rPr lang="en-US" sz="1500" spc="-30" dirty="0">
                <a:latin typeface="Arial"/>
                <a:cs typeface="Arial"/>
              </a:rPr>
              <a:t> </a:t>
            </a:r>
            <a:r>
              <a:rPr lang="en-US" sz="1500" dirty="0">
                <a:latin typeface="Arial"/>
                <a:cs typeface="Arial"/>
              </a:rPr>
              <a:t>then</a:t>
            </a:r>
            <a:r>
              <a:rPr lang="en-US" sz="1500" spc="-40" dirty="0">
                <a:latin typeface="Arial"/>
                <a:cs typeface="Arial"/>
              </a:rPr>
              <a:t> </a:t>
            </a:r>
            <a:r>
              <a:rPr lang="en-US" sz="1500" dirty="0">
                <a:latin typeface="Arial"/>
                <a:cs typeface="Arial"/>
              </a:rPr>
              <a:t>an</a:t>
            </a:r>
            <a:r>
              <a:rPr lang="en-US" sz="1500" spc="-25" dirty="0">
                <a:latin typeface="Arial"/>
                <a:cs typeface="Arial"/>
              </a:rPr>
              <a:t> </a:t>
            </a:r>
            <a:r>
              <a:rPr lang="en-US" sz="1500" dirty="0">
                <a:latin typeface="Arial"/>
                <a:cs typeface="Arial"/>
              </a:rPr>
              <a:t>alert</a:t>
            </a:r>
            <a:r>
              <a:rPr lang="en-US" sz="1500" spc="-45" dirty="0">
                <a:latin typeface="Arial"/>
                <a:cs typeface="Arial"/>
              </a:rPr>
              <a:t> </a:t>
            </a:r>
            <a:r>
              <a:rPr lang="en-US" sz="1500" dirty="0">
                <a:latin typeface="Arial"/>
                <a:cs typeface="Arial"/>
              </a:rPr>
              <a:t>will</a:t>
            </a:r>
            <a:r>
              <a:rPr lang="en-US" sz="1500" spc="-50" dirty="0">
                <a:latin typeface="Arial"/>
                <a:cs typeface="Arial"/>
              </a:rPr>
              <a:t> </a:t>
            </a:r>
            <a:r>
              <a:rPr lang="en-US" sz="1500" dirty="0">
                <a:latin typeface="Arial"/>
                <a:cs typeface="Arial"/>
              </a:rPr>
              <a:t>be</a:t>
            </a:r>
            <a:r>
              <a:rPr lang="en-US" sz="1500" spc="-30" dirty="0">
                <a:latin typeface="Arial"/>
                <a:cs typeface="Arial"/>
              </a:rPr>
              <a:t> </a:t>
            </a:r>
            <a:r>
              <a:rPr lang="en-US" sz="1500" dirty="0">
                <a:latin typeface="Arial"/>
                <a:cs typeface="Arial"/>
              </a:rPr>
              <a:t>emailed,</a:t>
            </a:r>
            <a:r>
              <a:rPr lang="en-US" sz="1500" spc="-55" dirty="0">
                <a:latin typeface="Arial"/>
                <a:cs typeface="Arial"/>
              </a:rPr>
              <a:t> </a:t>
            </a:r>
            <a:r>
              <a:rPr lang="en-US" sz="1500" dirty="0">
                <a:latin typeface="Arial"/>
                <a:cs typeface="Arial"/>
              </a:rPr>
              <a:t>and</a:t>
            </a:r>
            <a:r>
              <a:rPr lang="en-US" sz="1500" spc="-20" dirty="0">
                <a:latin typeface="Arial"/>
                <a:cs typeface="Arial"/>
              </a:rPr>
              <a:t> </a:t>
            </a:r>
            <a:r>
              <a:rPr lang="en-US" sz="1500" dirty="0">
                <a:latin typeface="Arial"/>
                <a:cs typeface="Arial"/>
              </a:rPr>
              <a:t>you</a:t>
            </a:r>
            <a:r>
              <a:rPr lang="en-US" sz="1500" spc="5" dirty="0">
                <a:latin typeface="Arial"/>
                <a:cs typeface="Arial"/>
              </a:rPr>
              <a:t> </a:t>
            </a:r>
            <a:r>
              <a:rPr lang="en-US" sz="1500" dirty="0">
                <a:latin typeface="Arial"/>
                <a:cs typeface="Arial"/>
              </a:rPr>
              <a:t>can</a:t>
            </a:r>
            <a:r>
              <a:rPr lang="en-US" sz="1500" spc="-30" dirty="0">
                <a:latin typeface="Arial"/>
                <a:cs typeface="Arial"/>
              </a:rPr>
              <a:t> </a:t>
            </a:r>
            <a:r>
              <a:rPr lang="en-US" sz="1500" dirty="0">
                <a:latin typeface="Arial"/>
                <a:cs typeface="Arial"/>
              </a:rPr>
              <a:t>decide</a:t>
            </a:r>
            <a:r>
              <a:rPr lang="en-US" sz="1500" spc="-45" dirty="0">
                <a:latin typeface="Arial"/>
                <a:cs typeface="Arial"/>
              </a:rPr>
              <a:t> </a:t>
            </a:r>
            <a:r>
              <a:rPr lang="en-US" sz="1500" dirty="0">
                <a:latin typeface="Arial"/>
                <a:cs typeface="Arial"/>
              </a:rPr>
              <a:t>to</a:t>
            </a:r>
            <a:r>
              <a:rPr lang="en-US" sz="1500" spc="-35" dirty="0">
                <a:latin typeface="Arial"/>
                <a:cs typeface="Arial"/>
              </a:rPr>
              <a:t> </a:t>
            </a:r>
            <a:r>
              <a:rPr lang="en-US" sz="1500" dirty="0">
                <a:latin typeface="Arial"/>
                <a:cs typeface="Arial"/>
              </a:rPr>
              <a:t>pay</a:t>
            </a:r>
            <a:r>
              <a:rPr lang="en-US" sz="1500" spc="-35" dirty="0">
                <a:latin typeface="Arial"/>
                <a:cs typeface="Arial"/>
              </a:rPr>
              <a:t> </a:t>
            </a:r>
            <a:r>
              <a:rPr lang="en-US" sz="1500" spc="-25" dirty="0">
                <a:latin typeface="Arial"/>
                <a:cs typeface="Arial"/>
              </a:rPr>
              <a:t>or </a:t>
            </a:r>
            <a:r>
              <a:rPr lang="en-US" sz="1500" dirty="0">
                <a:latin typeface="Arial"/>
                <a:cs typeface="Arial"/>
              </a:rPr>
              <a:t>return</a:t>
            </a:r>
            <a:r>
              <a:rPr lang="en-US" sz="1500" spc="-45" dirty="0">
                <a:latin typeface="Arial"/>
                <a:cs typeface="Arial"/>
              </a:rPr>
              <a:t> </a:t>
            </a:r>
            <a:r>
              <a:rPr lang="en-US" sz="1500" dirty="0">
                <a:latin typeface="Arial"/>
                <a:cs typeface="Arial"/>
              </a:rPr>
              <a:t>the</a:t>
            </a:r>
            <a:r>
              <a:rPr lang="en-US" sz="1500" spc="-35" dirty="0">
                <a:latin typeface="Arial"/>
                <a:cs typeface="Arial"/>
              </a:rPr>
              <a:t> </a:t>
            </a:r>
            <a:r>
              <a:rPr lang="en-US" sz="1500" spc="-10" dirty="0">
                <a:latin typeface="Arial"/>
                <a:cs typeface="Arial"/>
              </a:rPr>
              <a:t>item.</a:t>
            </a:r>
            <a:endParaRPr lang="en-US" sz="1500" dirty="0">
              <a:latin typeface="Arial"/>
              <a:cs typeface="Arial"/>
            </a:endParaRPr>
          </a:p>
          <a:p>
            <a:pPr marL="469900" marR="755015" indent="286385">
              <a:lnSpc>
                <a:spcPts val="3600"/>
              </a:lnSpc>
              <a:spcBef>
                <a:spcPts val="5"/>
              </a:spcBef>
              <a:buFont typeface="Arial"/>
              <a:buChar char="•"/>
              <a:tabLst>
                <a:tab pos="756285" algn="l"/>
              </a:tabLst>
            </a:pPr>
            <a:r>
              <a:rPr lang="en-US" sz="1500" spc="-30" dirty="0">
                <a:latin typeface="Arial" panose="020B0604020202020204" pitchFamily="34" charset="0"/>
                <a:cs typeface="Arial" panose="020B0604020202020204" pitchFamily="34" charset="0"/>
              </a:rPr>
              <a:t>To</a:t>
            </a:r>
            <a:r>
              <a:rPr lang="en-US" sz="1500" spc="-5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find</a:t>
            </a:r>
            <a:r>
              <a:rPr lang="en-US" sz="1500" spc="-45"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out</a:t>
            </a:r>
            <a:r>
              <a:rPr lang="en-US" sz="1500" spc="-25"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more</a:t>
            </a:r>
            <a:r>
              <a:rPr lang="en-US" sz="1500" spc="-4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about</a:t>
            </a:r>
            <a:r>
              <a:rPr lang="en-US" sz="1500" spc="-4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this</a:t>
            </a:r>
            <a:r>
              <a:rPr lang="en-US" sz="1500" spc="-45"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service</a:t>
            </a:r>
            <a:r>
              <a:rPr lang="en-US" sz="1500" spc="-45"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please</a:t>
            </a:r>
            <a:r>
              <a:rPr lang="en-US" sz="1500" spc="-55"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contact</a:t>
            </a:r>
            <a:r>
              <a:rPr lang="en-US" sz="1500" spc="-5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your Treasury Management Officer.</a:t>
            </a:r>
            <a:r>
              <a:rPr lang="en-US" sz="1500" spc="5" dirty="0">
                <a:latin typeface="Arial" panose="020B0604020202020204" pitchFamily="34" charset="0"/>
                <a:cs typeface="Arial" panose="020B0604020202020204" pitchFamily="34" charset="0"/>
              </a:rPr>
              <a:t> </a:t>
            </a:r>
          </a:p>
          <a:p>
            <a:pPr marL="469900" marR="755015" indent="286385">
              <a:lnSpc>
                <a:spcPts val="3600"/>
              </a:lnSpc>
              <a:spcBef>
                <a:spcPts val="5"/>
              </a:spcBef>
              <a:buFont typeface="Arial"/>
              <a:buChar char="•"/>
              <a:tabLst>
                <a:tab pos="756285" algn="l"/>
              </a:tabLst>
            </a:pPr>
            <a:r>
              <a:rPr lang="en-US" sz="1600" b="1" dirty="0">
                <a:solidFill>
                  <a:srgbClr val="43B02A"/>
                </a:solidFill>
                <a:latin typeface="Arial"/>
                <a:cs typeface="Arial"/>
              </a:rPr>
              <a:t>Please</a:t>
            </a:r>
            <a:r>
              <a:rPr lang="en-US" sz="1600" b="1" spc="-65" dirty="0">
                <a:solidFill>
                  <a:srgbClr val="43B02A"/>
                </a:solidFill>
                <a:latin typeface="Arial"/>
                <a:cs typeface="Arial"/>
              </a:rPr>
              <a:t> </a:t>
            </a:r>
            <a:r>
              <a:rPr lang="en-US" sz="1600" b="1" dirty="0">
                <a:solidFill>
                  <a:srgbClr val="43B02A"/>
                </a:solidFill>
                <a:latin typeface="Arial"/>
                <a:cs typeface="Arial"/>
              </a:rPr>
              <a:t>review:</a:t>
            </a:r>
            <a:r>
              <a:rPr lang="en-US" sz="1600" b="1" spc="-80" dirty="0">
                <a:solidFill>
                  <a:srgbClr val="43B02A"/>
                </a:solidFill>
                <a:latin typeface="Arial"/>
                <a:cs typeface="Arial"/>
              </a:rPr>
              <a:t> </a:t>
            </a:r>
            <a:r>
              <a:rPr lang="en-US" sz="1600" b="1" u="sng" dirty="0">
                <a:solidFill>
                  <a:srgbClr val="005699"/>
                </a:solidFill>
                <a:uFill>
                  <a:solidFill>
                    <a:srgbClr val="005699"/>
                  </a:solidFill>
                </a:uFill>
                <a:latin typeface="Arial"/>
                <a:cs typeface="Arial"/>
                <a:hlinkClick r:id="rId2"/>
              </a:rPr>
              <a:t>Protect</a:t>
            </a:r>
            <a:r>
              <a:rPr lang="en-US" sz="1600" b="1" u="sng" spc="-75" dirty="0">
                <a:solidFill>
                  <a:srgbClr val="005699"/>
                </a:solidFill>
                <a:uFill>
                  <a:solidFill>
                    <a:srgbClr val="005699"/>
                  </a:solidFill>
                </a:uFill>
                <a:latin typeface="Arial"/>
                <a:cs typeface="Arial"/>
                <a:hlinkClick r:id="rId2"/>
              </a:rPr>
              <a:t> </a:t>
            </a:r>
            <a:r>
              <a:rPr lang="en-US" sz="1600" b="1" u="sng" spc="-20" dirty="0">
                <a:solidFill>
                  <a:srgbClr val="005699"/>
                </a:solidFill>
                <a:uFill>
                  <a:solidFill>
                    <a:srgbClr val="005699"/>
                  </a:solidFill>
                </a:uFill>
                <a:latin typeface="Arial"/>
                <a:cs typeface="Arial"/>
                <a:hlinkClick r:id="rId2"/>
              </a:rPr>
              <a:t>Your</a:t>
            </a:r>
            <a:r>
              <a:rPr lang="en-US" sz="1600" b="1" u="sng" spc="-35" dirty="0">
                <a:solidFill>
                  <a:srgbClr val="005699"/>
                </a:solidFill>
                <a:uFill>
                  <a:solidFill>
                    <a:srgbClr val="005699"/>
                  </a:solidFill>
                </a:uFill>
                <a:latin typeface="Arial"/>
                <a:cs typeface="Arial"/>
                <a:hlinkClick r:id="rId2"/>
              </a:rPr>
              <a:t> </a:t>
            </a:r>
            <a:r>
              <a:rPr lang="en-US" sz="1600" b="1" u="sng" dirty="0">
                <a:solidFill>
                  <a:srgbClr val="005699"/>
                </a:solidFill>
                <a:uFill>
                  <a:solidFill>
                    <a:srgbClr val="005699"/>
                  </a:solidFill>
                </a:uFill>
                <a:latin typeface="Arial"/>
                <a:cs typeface="Arial"/>
                <a:hlinkClick r:id="rId2"/>
              </a:rPr>
              <a:t>Organization</a:t>
            </a:r>
            <a:r>
              <a:rPr lang="en-US" sz="1600" b="1" u="sng" spc="-65" dirty="0">
                <a:solidFill>
                  <a:srgbClr val="005699"/>
                </a:solidFill>
                <a:uFill>
                  <a:solidFill>
                    <a:srgbClr val="005699"/>
                  </a:solidFill>
                </a:uFill>
                <a:latin typeface="Arial"/>
                <a:cs typeface="Arial"/>
                <a:hlinkClick r:id="rId2"/>
              </a:rPr>
              <a:t> </a:t>
            </a:r>
            <a:r>
              <a:rPr lang="en-US" sz="1600" b="1" u="sng" dirty="0">
                <a:solidFill>
                  <a:srgbClr val="005699"/>
                </a:solidFill>
                <a:uFill>
                  <a:solidFill>
                    <a:srgbClr val="005699"/>
                  </a:solidFill>
                </a:uFill>
                <a:latin typeface="Arial"/>
                <a:cs typeface="Arial"/>
                <a:hlinkClick r:id="rId2"/>
              </a:rPr>
              <a:t>From</a:t>
            </a:r>
            <a:r>
              <a:rPr lang="en-US" sz="1600" b="1" u="sng" spc="-40" dirty="0">
                <a:solidFill>
                  <a:srgbClr val="005699"/>
                </a:solidFill>
                <a:uFill>
                  <a:solidFill>
                    <a:srgbClr val="005699"/>
                  </a:solidFill>
                </a:uFill>
                <a:latin typeface="Arial"/>
                <a:cs typeface="Arial"/>
                <a:hlinkClick r:id="rId2"/>
              </a:rPr>
              <a:t> </a:t>
            </a:r>
            <a:r>
              <a:rPr lang="en-US" sz="1600" b="1" u="sng" dirty="0">
                <a:solidFill>
                  <a:srgbClr val="005699"/>
                </a:solidFill>
                <a:uFill>
                  <a:solidFill>
                    <a:srgbClr val="005699"/>
                  </a:solidFill>
                </a:uFill>
                <a:latin typeface="Arial"/>
                <a:cs typeface="Arial"/>
                <a:hlinkClick r:id="rId2"/>
              </a:rPr>
              <a:t>Current</a:t>
            </a:r>
            <a:r>
              <a:rPr lang="en-US" sz="1600" b="1" u="sng" spc="-50" dirty="0">
                <a:solidFill>
                  <a:srgbClr val="005699"/>
                </a:solidFill>
                <a:uFill>
                  <a:solidFill>
                    <a:srgbClr val="005699"/>
                  </a:solidFill>
                </a:uFill>
                <a:latin typeface="Arial"/>
                <a:cs typeface="Arial"/>
                <a:hlinkClick r:id="rId2"/>
              </a:rPr>
              <a:t> </a:t>
            </a:r>
            <a:r>
              <a:rPr lang="en-US" sz="1600" b="1" u="sng" dirty="0">
                <a:solidFill>
                  <a:srgbClr val="005699"/>
                </a:solidFill>
                <a:uFill>
                  <a:solidFill>
                    <a:srgbClr val="005699"/>
                  </a:solidFill>
                </a:uFill>
                <a:latin typeface="Arial"/>
                <a:cs typeface="Arial"/>
                <a:hlinkClick r:id="rId2"/>
              </a:rPr>
              <a:t>Fraud</a:t>
            </a:r>
            <a:r>
              <a:rPr lang="en-US" sz="1600" b="1" u="sng" spc="-55" dirty="0">
                <a:solidFill>
                  <a:srgbClr val="005699"/>
                </a:solidFill>
                <a:uFill>
                  <a:solidFill>
                    <a:srgbClr val="005699"/>
                  </a:solidFill>
                </a:uFill>
                <a:latin typeface="Arial"/>
                <a:cs typeface="Arial"/>
                <a:hlinkClick r:id="rId2"/>
              </a:rPr>
              <a:t> </a:t>
            </a:r>
            <a:r>
              <a:rPr lang="en-US" sz="1600" b="1" u="sng" dirty="0">
                <a:solidFill>
                  <a:srgbClr val="005699"/>
                </a:solidFill>
                <a:uFill>
                  <a:solidFill>
                    <a:srgbClr val="005699"/>
                  </a:solidFill>
                </a:uFill>
                <a:latin typeface="Arial"/>
                <a:cs typeface="Arial"/>
                <a:hlinkClick r:id="rId2"/>
              </a:rPr>
              <a:t>Threats</a:t>
            </a:r>
            <a:r>
              <a:rPr lang="en-US" sz="1600" b="1" u="sng" spc="-65" dirty="0">
                <a:solidFill>
                  <a:srgbClr val="005699"/>
                </a:solidFill>
                <a:uFill>
                  <a:solidFill>
                    <a:srgbClr val="005699"/>
                  </a:solidFill>
                </a:uFill>
                <a:latin typeface="Arial"/>
                <a:cs typeface="Arial"/>
                <a:hlinkClick r:id="rId2"/>
              </a:rPr>
              <a:t> </a:t>
            </a:r>
            <a:r>
              <a:rPr lang="en-US" sz="1600" b="1" u="sng" dirty="0">
                <a:solidFill>
                  <a:srgbClr val="005699"/>
                </a:solidFill>
                <a:uFill>
                  <a:solidFill>
                    <a:srgbClr val="005699"/>
                  </a:solidFill>
                </a:uFill>
                <a:latin typeface="Arial"/>
                <a:cs typeface="Arial"/>
                <a:hlinkClick r:id="rId2"/>
              </a:rPr>
              <a:t>|</a:t>
            </a:r>
            <a:r>
              <a:rPr lang="en-US" sz="1600" b="1" u="sng" spc="-15" dirty="0">
                <a:solidFill>
                  <a:srgbClr val="005699"/>
                </a:solidFill>
                <a:uFill>
                  <a:solidFill>
                    <a:srgbClr val="005699"/>
                  </a:solidFill>
                </a:uFill>
                <a:latin typeface="Arial"/>
                <a:cs typeface="Arial"/>
                <a:hlinkClick r:id="rId2"/>
              </a:rPr>
              <a:t> </a:t>
            </a:r>
            <a:r>
              <a:rPr lang="en-US" sz="1600" b="1" u="sng" spc="-10" dirty="0">
                <a:solidFill>
                  <a:srgbClr val="005699"/>
                </a:solidFill>
                <a:uFill>
                  <a:solidFill>
                    <a:srgbClr val="005699"/>
                  </a:solidFill>
                </a:uFill>
                <a:latin typeface="Arial"/>
                <a:cs typeface="Arial"/>
              </a:rPr>
              <a:t>NACHA</a:t>
            </a:r>
          </a:p>
          <a:p>
            <a:pPr marL="469900" marR="755015" indent="0" algn="ctr">
              <a:lnSpc>
                <a:spcPts val="3600"/>
              </a:lnSpc>
              <a:spcBef>
                <a:spcPts val="5"/>
              </a:spcBef>
              <a:buNone/>
              <a:tabLst>
                <a:tab pos="756285" algn="l"/>
              </a:tabLst>
            </a:pPr>
            <a:endParaRPr lang="en-US" sz="1200" b="1" u="sng" spc="-10" dirty="0">
              <a:solidFill>
                <a:srgbClr val="005699"/>
              </a:solidFill>
              <a:uFill>
                <a:solidFill>
                  <a:srgbClr val="005699"/>
                </a:solidFill>
              </a:uFill>
              <a:latin typeface="Arial"/>
              <a:cs typeface="Arial"/>
            </a:endParaRPr>
          </a:p>
          <a:p>
            <a:pPr marL="469900" marR="755015" indent="0" algn="ctr">
              <a:lnSpc>
                <a:spcPts val="3600"/>
              </a:lnSpc>
              <a:spcBef>
                <a:spcPts val="5"/>
              </a:spcBef>
              <a:buNone/>
              <a:tabLst>
                <a:tab pos="756285" algn="l"/>
              </a:tabLst>
            </a:pPr>
            <a:endParaRPr lang="en-US" sz="1200" dirty="0">
              <a:latin typeface="Arial"/>
              <a:cs typeface="Arial"/>
            </a:endParaRPr>
          </a:p>
          <a:p>
            <a:endParaRPr lang="en-US" dirty="0"/>
          </a:p>
        </p:txBody>
      </p:sp>
      <p:sp>
        <p:nvSpPr>
          <p:cNvPr id="3" name="Title 2">
            <a:extLst>
              <a:ext uri="{FF2B5EF4-FFF2-40B4-BE49-F238E27FC236}">
                <a16:creationId xmlns:a16="http://schemas.microsoft.com/office/drawing/2014/main" id="{AEDDE124-1520-F57F-534D-9182BF415A49}"/>
              </a:ext>
            </a:extLst>
          </p:cNvPr>
          <p:cNvSpPr>
            <a:spLocks noGrp="1"/>
          </p:cNvSpPr>
          <p:nvPr>
            <p:ph type="title"/>
          </p:nvPr>
        </p:nvSpPr>
        <p:spPr/>
        <p:txBody>
          <a:bodyPr>
            <a:normAutofit/>
          </a:bodyPr>
          <a:lstStyle/>
          <a:p>
            <a:r>
              <a:rPr lang="en-US" sz="2200" dirty="0"/>
              <a:t>Security</a:t>
            </a:r>
            <a:r>
              <a:rPr lang="en-US" sz="2200" spc="-110" dirty="0"/>
              <a:t> </a:t>
            </a:r>
            <a:r>
              <a:rPr lang="en-US" sz="2200" spc="-10" dirty="0"/>
              <a:t>Actions</a:t>
            </a:r>
            <a:endParaRPr lang="en-US" sz="2200" dirty="0"/>
          </a:p>
        </p:txBody>
      </p:sp>
      <p:sp>
        <p:nvSpPr>
          <p:cNvPr id="4" name="object 5">
            <a:hlinkClick r:id="rId3"/>
            <a:extLst>
              <a:ext uri="{FF2B5EF4-FFF2-40B4-BE49-F238E27FC236}">
                <a16:creationId xmlns:a16="http://schemas.microsoft.com/office/drawing/2014/main" id="{0FD73599-BAD4-CEE3-C2F6-846015DB1214}"/>
              </a:ext>
            </a:extLst>
          </p:cNvPr>
          <p:cNvSpPr/>
          <p:nvPr/>
        </p:nvSpPr>
        <p:spPr>
          <a:xfrm>
            <a:off x="4278874" y="4547866"/>
            <a:ext cx="3645535" cy="1425644"/>
          </a:xfrm>
          <a:custGeom>
            <a:avLst/>
            <a:gdLst/>
            <a:ahLst/>
            <a:cxnLst/>
            <a:rect l="l" t="t" r="r" b="b"/>
            <a:pathLst>
              <a:path w="3645535" h="881379">
                <a:moveTo>
                  <a:pt x="3645408" y="25908"/>
                </a:moveTo>
                <a:lnTo>
                  <a:pt x="3619627" y="25908"/>
                </a:lnTo>
                <a:lnTo>
                  <a:pt x="3591560" y="6934"/>
                </a:lnTo>
                <a:lnTo>
                  <a:pt x="3557270" y="0"/>
                </a:lnTo>
                <a:lnTo>
                  <a:pt x="88138" y="0"/>
                </a:lnTo>
                <a:lnTo>
                  <a:pt x="53835" y="6934"/>
                </a:lnTo>
                <a:lnTo>
                  <a:pt x="25819" y="25831"/>
                </a:lnTo>
                <a:lnTo>
                  <a:pt x="0" y="25908"/>
                </a:lnTo>
                <a:lnTo>
                  <a:pt x="0" y="88138"/>
                </a:lnTo>
                <a:lnTo>
                  <a:pt x="0" y="792784"/>
                </a:lnTo>
                <a:lnTo>
                  <a:pt x="0" y="854964"/>
                </a:lnTo>
                <a:lnTo>
                  <a:pt x="25730" y="854964"/>
                </a:lnTo>
                <a:lnTo>
                  <a:pt x="53835" y="873950"/>
                </a:lnTo>
                <a:lnTo>
                  <a:pt x="88138" y="880872"/>
                </a:lnTo>
                <a:lnTo>
                  <a:pt x="3557270" y="880872"/>
                </a:lnTo>
                <a:lnTo>
                  <a:pt x="3591560" y="873950"/>
                </a:lnTo>
                <a:lnTo>
                  <a:pt x="3619576" y="855078"/>
                </a:lnTo>
                <a:lnTo>
                  <a:pt x="3645408" y="854964"/>
                </a:lnTo>
                <a:lnTo>
                  <a:pt x="3645408" y="792784"/>
                </a:lnTo>
                <a:lnTo>
                  <a:pt x="3645408" y="88138"/>
                </a:lnTo>
                <a:lnTo>
                  <a:pt x="3645408" y="25908"/>
                </a:lnTo>
                <a:close/>
              </a:path>
            </a:pathLst>
          </a:custGeom>
          <a:solidFill>
            <a:schemeClr val="accent4">
              <a:lumMod val="60000"/>
              <a:lumOff val="40000"/>
            </a:schemeClr>
          </a:solidFill>
        </p:spPr>
        <p:txBody>
          <a:bodyPr wrap="square" lIns="0" tIns="0" rIns="0" bIns="0" rtlCol="0"/>
          <a:lstStyle/>
          <a:p>
            <a:endParaRPr dirty="0"/>
          </a:p>
        </p:txBody>
      </p:sp>
      <p:grpSp>
        <p:nvGrpSpPr>
          <p:cNvPr id="5" name="object 6">
            <a:extLst>
              <a:ext uri="{FF2B5EF4-FFF2-40B4-BE49-F238E27FC236}">
                <a16:creationId xmlns:a16="http://schemas.microsoft.com/office/drawing/2014/main" id="{F5096180-CDDB-6F12-932B-11A3E6AA658A}"/>
              </a:ext>
            </a:extLst>
          </p:cNvPr>
          <p:cNvGrpSpPr/>
          <p:nvPr/>
        </p:nvGrpSpPr>
        <p:grpSpPr>
          <a:xfrm>
            <a:off x="3603143" y="5015260"/>
            <a:ext cx="452755" cy="490855"/>
            <a:chOff x="2115311" y="5143500"/>
            <a:chExt cx="452755" cy="490855"/>
          </a:xfrm>
          <a:solidFill>
            <a:schemeClr val="accent4">
              <a:lumMod val="60000"/>
              <a:lumOff val="40000"/>
            </a:schemeClr>
          </a:solidFill>
        </p:grpSpPr>
        <p:sp>
          <p:nvSpPr>
            <p:cNvPr id="6" name="object 7">
              <a:extLst>
                <a:ext uri="{FF2B5EF4-FFF2-40B4-BE49-F238E27FC236}">
                  <a16:creationId xmlns:a16="http://schemas.microsoft.com/office/drawing/2014/main" id="{1EDAC398-D979-DCB3-70E9-C53C64C160E1}"/>
                </a:ext>
              </a:extLst>
            </p:cNvPr>
            <p:cNvSpPr/>
            <p:nvPr/>
          </p:nvSpPr>
          <p:spPr>
            <a:xfrm>
              <a:off x="2119883" y="5148072"/>
              <a:ext cx="443865" cy="481965"/>
            </a:xfrm>
            <a:custGeom>
              <a:avLst/>
              <a:gdLst/>
              <a:ahLst/>
              <a:cxnLst/>
              <a:rect l="l" t="t" r="r" b="b"/>
              <a:pathLst>
                <a:path w="443864" h="481964">
                  <a:moveTo>
                    <a:pt x="221742" y="0"/>
                  </a:moveTo>
                  <a:lnTo>
                    <a:pt x="221742" y="120395"/>
                  </a:lnTo>
                  <a:lnTo>
                    <a:pt x="0" y="120395"/>
                  </a:lnTo>
                  <a:lnTo>
                    <a:pt x="0" y="361187"/>
                  </a:lnTo>
                  <a:lnTo>
                    <a:pt x="221742" y="361187"/>
                  </a:lnTo>
                  <a:lnTo>
                    <a:pt x="221742" y="481583"/>
                  </a:lnTo>
                  <a:lnTo>
                    <a:pt x="443484" y="240791"/>
                  </a:lnTo>
                  <a:lnTo>
                    <a:pt x="221742" y="0"/>
                  </a:lnTo>
                  <a:close/>
                </a:path>
              </a:pathLst>
            </a:custGeom>
            <a:grpFill/>
          </p:spPr>
          <p:txBody>
            <a:bodyPr wrap="square" lIns="0" tIns="0" rIns="0" bIns="0" rtlCol="0"/>
            <a:lstStyle/>
            <a:p>
              <a:endParaRPr dirty="0"/>
            </a:p>
          </p:txBody>
        </p:sp>
        <p:sp>
          <p:nvSpPr>
            <p:cNvPr id="7" name="object 8">
              <a:extLst>
                <a:ext uri="{FF2B5EF4-FFF2-40B4-BE49-F238E27FC236}">
                  <a16:creationId xmlns:a16="http://schemas.microsoft.com/office/drawing/2014/main" id="{0F500D74-224B-03E6-CCB6-B2FAA35EC031}"/>
                </a:ext>
              </a:extLst>
            </p:cNvPr>
            <p:cNvSpPr/>
            <p:nvPr/>
          </p:nvSpPr>
          <p:spPr>
            <a:xfrm>
              <a:off x="2119883" y="5148072"/>
              <a:ext cx="443865" cy="481965"/>
            </a:xfrm>
            <a:custGeom>
              <a:avLst/>
              <a:gdLst/>
              <a:ahLst/>
              <a:cxnLst/>
              <a:rect l="l" t="t" r="r" b="b"/>
              <a:pathLst>
                <a:path w="443864" h="481964">
                  <a:moveTo>
                    <a:pt x="221742" y="481583"/>
                  </a:moveTo>
                  <a:lnTo>
                    <a:pt x="221742" y="361187"/>
                  </a:lnTo>
                  <a:lnTo>
                    <a:pt x="0" y="361187"/>
                  </a:lnTo>
                  <a:lnTo>
                    <a:pt x="0" y="120395"/>
                  </a:lnTo>
                  <a:lnTo>
                    <a:pt x="221742" y="120395"/>
                  </a:lnTo>
                  <a:lnTo>
                    <a:pt x="221742" y="0"/>
                  </a:lnTo>
                  <a:lnTo>
                    <a:pt x="443484" y="240791"/>
                  </a:lnTo>
                  <a:lnTo>
                    <a:pt x="221742" y="481583"/>
                  </a:lnTo>
                  <a:close/>
                </a:path>
              </a:pathLst>
            </a:custGeom>
            <a:grpFill/>
            <a:ln w="9144">
              <a:solidFill>
                <a:srgbClr val="000000"/>
              </a:solidFill>
            </a:ln>
          </p:spPr>
          <p:txBody>
            <a:bodyPr wrap="square" lIns="0" tIns="0" rIns="0" bIns="0" rtlCol="0"/>
            <a:lstStyle/>
            <a:p>
              <a:endParaRPr dirty="0"/>
            </a:p>
          </p:txBody>
        </p:sp>
      </p:grpSp>
      <p:sp>
        <p:nvSpPr>
          <p:cNvPr id="8" name="object 9">
            <a:extLst>
              <a:ext uri="{FF2B5EF4-FFF2-40B4-BE49-F238E27FC236}">
                <a16:creationId xmlns:a16="http://schemas.microsoft.com/office/drawing/2014/main" id="{DF70A004-7368-7C0D-E587-C2B2F0C5C45F}"/>
              </a:ext>
            </a:extLst>
          </p:cNvPr>
          <p:cNvSpPr txBox="1"/>
          <p:nvPr/>
        </p:nvSpPr>
        <p:spPr>
          <a:xfrm>
            <a:off x="4601708" y="4685851"/>
            <a:ext cx="2999740" cy="1149674"/>
          </a:xfrm>
          <a:prstGeom prst="rect">
            <a:avLst/>
          </a:prstGeom>
        </p:spPr>
        <p:txBody>
          <a:bodyPr vert="horz" wrap="square" lIns="0" tIns="102235" rIns="0" bIns="0" rtlCol="0">
            <a:spAutoFit/>
          </a:bodyPr>
          <a:lstStyle/>
          <a:p>
            <a:pPr marR="49530" algn="ctr">
              <a:lnSpc>
                <a:spcPct val="100000"/>
              </a:lnSpc>
              <a:spcBef>
                <a:spcPts val="805"/>
              </a:spcBef>
            </a:pPr>
            <a:r>
              <a:rPr sz="1800" b="1" spc="-30" dirty="0">
                <a:latin typeface="Arial"/>
                <a:cs typeface="Arial"/>
              </a:rPr>
              <a:t>Take</a:t>
            </a:r>
            <a:r>
              <a:rPr sz="1800" b="1" spc="-95" dirty="0">
                <a:latin typeface="Arial"/>
                <a:cs typeface="Arial"/>
              </a:rPr>
              <a:t> </a:t>
            </a:r>
            <a:r>
              <a:rPr sz="1800" b="1" spc="-10" dirty="0">
                <a:latin typeface="Arial"/>
                <a:cs typeface="Arial"/>
              </a:rPr>
              <a:t>Action!</a:t>
            </a:r>
            <a:endParaRPr sz="1800" dirty="0">
              <a:latin typeface="Arial"/>
              <a:cs typeface="Arial"/>
            </a:endParaRPr>
          </a:p>
          <a:p>
            <a:pPr algn="ctr">
              <a:lnSpc>
                <a:spcPct val="100000"/>
              </a:lnSpc>
              <a:spcBef>
                <a:spcPts val="590"/>
              </a:spcBef>
            </a:pPr>
            <a:r>
              <a:rPr sz="1500" b="1" u="sng" dirty="0">
                <a:solidFill>
                  <a:srgbClr val="005699"/>
                </a:solidFill>
                <a:uFill>
                  <a:solidFill>
                    <a:srgbClr val="005699"/>
                  </a:solidFill>
                </a:uFill>
                <a:latin typeface="Arial"/>
                <a:cs typeface="Arial"/>
                <a:hlinkClick r:id="rId3"/>
              </a:rPr>
              <a:t>Download</a:t>
            </a:r>
            <a:r>
              <a:rPr sz="1500" b="1" u="sng" spc="-80" dirty="0">
                <a:solidFill>
                  <a:srgbClr val="005699"/>
                </a:solidFill>
                <a:uFill>
                  <a:solidFill>
                    <a:srgbClr val="005699"/>
                  </a:solidFill>
                </a:uFill>
                <a:latin typeface="Arial"/>
                <a:cs typeface="Arial"/>
                <a:hlinkClick r:id="rId3"/>
              </a:rPr>
              <a:t> </a:t>
            </a:r>
            <a:r>
              <a:rPr sz="1500" b="1" u="sng" spc="-10" dirty="0">
                <a:solidFill>
                  <a:srgbClr val="005699"/>
                </a:solidFill>
                <a:uFill>
                  <a:solidFill>
                    <a:srgbClr val="005699"/>
                  </a:solidFill>
                </a:uFill>
                <a:latin typeface="Arial"/>
                <a:cs typeface="Arial"/>
                <a:hlinkClick r:id="rId3"/>
              </a:rPr>
              <a:t>NACHA</a:t>
            </a:r>
            <a:r>
              <a:rPr sz="1500" b="1" u="sng" spc="-40" dirty="0">
                <a:solidFill>
                  <a:srgbClr val="005699"/>
                </a:solidFill>
                <a:uFill>
                  <a:solidFill>
                    <a:srgbClr val="005699"/>
                  </a:solidFill>
                </a:uFill>
                <a:latin typeface="Arial"/>
                <a:cs typeface="Arial"/>
                <a:hlinkClick r:id="rId3"/>
              </a:rPr>
              <a:t> </a:t>
            </a:r>
            <a:r>
              <a:rPr sz="1500" b="1" u="sng" dirty="0">
                <a:solidFill>
                  <a:srgbClr val="005699"/>
                </a:solidFill>
                <a:uFill>
                  <a:solidFill>
                    <a:srgbClr val="005699"/>
                  </a:solidFill>
                </a:uFill>
                <a:latin typeface="Arial"/>
                <a:cs typeface="Arial"/>
                <a:hlinkClick r:id="rId3"/>
              </a:rPr>
              <a:t>Fraud</a:t>
            </a:r>
            <a:r>
              <a:rPr sz="1500" b="1" u="sng" spc="-45" dirty="0">
                <a:solidFill>
                  <a:srgbClr val="005699"/>
                </a:solidFill>
                <a:uFill>
                  <a:solidFill>
                    <a:srgbClr val="005699"/>
                  </a:solidFill>
                </a:uFill>
                <a:latin typeface="Arial"/>
                <a:cs typeface="Arial"/>
                <a:hlinkClick r:id="rId3"/>
              </a:rPr>
              <a:t> </a:t>
            </a:r>
            <a:r>
              <a:rPr sz="1500" b="1" u="sng" spc="-10" dirty="0">
                <a:solidFill>
                  <a:srgbClr val="005699"/>
                </a:solidFill>
                <a:uFill>
                  <a:solidFill>
                    <a:srgbClr val="005699"/>
                  </a:solidFill>
                </a:uFill>
                <a:latin typeface="Arial"/>
                <a:cs typeface="Arial"/>
                <a:hlinkClick r:id="rId3"/>
              </a:rPr>
              <a:t>Booklet</a:t>
            </a:r>
            <a:br>
              <a:rPr lang="en-US" sz="1500" b="1" u="sng" spc="-10" dirty="0">
                <a:solidFill>
                  <a:srgbClr val="005699"/>
                </a:solidFill>
                <a:uFill>
                  <a:solidFill>
                    <a:srgbClr val="005699"/>
                  </a:solidFill>
                </a:uFill>
                <a:latin typeface="Arial"/>
                <a:cs typeface="Arial"/>
              </a:rPr>
            </a:br>
            <a:endParaRPr sz="1500" dirty="0">
              <a:latin typeface="Arial"/>
              <a:cs typeface="Arial"/>
            </a:endParaRPr>
          </a:p>
          <a:p>
            <a:pPr algn="ctr">
              <a:lnSpc>
                <a:spcPct val="100000"/>
              </a:lnSpc>
            </a:pPr>
            <a:r>
              <a:rPr sz="1500" b="1" u="sng" dirty="0">
                <a:solidFill>
                  <a:srgbClr val="005699"/>
                </a:solidFill>
                <a:uFill>
                  <a:solidFill>
                    <a:srgbClr val="005699"/>
                  </a:solidFill>
                </a:uFill>
                <a:latin typeface="Arial"/>
                <a:cs typeface="Arial"/>
                <a:hlinkClick r:id="rId4"/>
              </a:rPr>
              <a:t>Visit</a:t>
            </a:r>
            <a:r>
              <a:rPr sz="1500" b="1" u="sng" spc="-50" dirty="0">
                <a:solidFill>
                  <a:srgbClr val="005699"/>
                </a:solidFill>
                <a:uFill>
                  <a:solidFill>
                    <a:srgbClr val="005699"/>
                  </a:solidFill>
                </a:uFill>
                <a:latin typeface="Arial"/>
                <a:cs typeface="Arial"/>
                <a:hlinkClick r:id="rId4"/>
              </a:rPr>
              <a:t> </a:t>
            </a:r>
            <a:r>
              <a:rPr sz="1500" b="1" u="sng" spc="-10" dirty="0">
                <a:solidFill>
                  <a:srgbClr val="005699"/>
                </a:solidFill>
                <a:uFill>
                  <a:solidFill>
                    <a:srgbClr val="005699"/>
                  </a:solidFill>
                </a:uFill>
                <a:latin typeface="Arial"/>
                <a:cs typeface="Arial"/>
                <a:hlinkClick r:id="rId4"/>
              </a:rPr>
              <a:t>nacha.org</a:t>
            </a:r>
            <a:endParaRPr sz="1500" dirty="0">
              <a:latin typeface="Arial"/>
              <a:cs typeface="Arial"/>
            </a:endParaRPr>
          </a:p>
        </p:txBody>
      </p:sp>
    </p:spTree>
    <p:extLst>
      <p:ext uri="{BB962C8B-B14F-4D97-AF65-F5344CB8AC3E}">
        <p14:creationId xmlns:p14="http://schemas.microsoft.com/office/powerpoint/2010/main" val="2052903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594C1-29EF-E31E-174E-EC3978D7AED2}"/>
              </a:ext>
            </a:extLst>
          </p:cNvPr>
          <p:cNvSpPr>
            <a:spLocks noGrp="1"/>
          </p:cNvSpPr>
          <p:nvPr>
            <p:ph type="body" sz="quarter" idx="10"/>
          </p:nvPr>
        </p:nvSpPr>
        <p:spPr/>
        <p:txBody>
          <a:bodyPr>
            <a:normAutofit fontScale="92500" lnSpcReduction="20000"/>
          </a:bodyPr>
          <a:lstStyle/>
          <a:p>
            <a:r>
              <a:rPr lang="en-US" dirty="0"/>
              <a:t>Thank You!</a:t>
            </a:r>
          </a:p>
        </p:txBody>
      </p:sp>
      <p:sp>
        <p:nvSpPr>
          <p:cNvPr id="3" name="Text Placeholder 2">
            <a:extLst>
              <a:ext uri="{FF2B5EF4-FFF2-40B4-BE49-F238E27FC236}">
                <a16:creationId xmlns:a16="http://schemas.microsoft.com/office/drawing/2014/main" id="{2C74B427-EB3A-8A63-EFD8-4F4B70B4477B}"/>
              </a:ext>
            </a:extLst>
          </p:cNvPr>
          <p:cNvSpPr>
            <a:spLocks noGrp="1"/>
          </p:cNvSpPr>
          <p:nvPr>
            <p:ph type="body" sz="quarter" idx="11"/>
          </p:nvPr>
        </p:nvSpPr>
        <p:spPr/>
        <p:txBody>
          <a:bodyPr>
            <a:normAutofit lnSpcReduction="10000"/>
          </a:bodyPr>
          <a:lstStyle/>
          <a:p>
            <a:r>
              <a:rPr lang="en-US" sz="2000" b="1" dirty="0">
                <a:latin typeface="Arial"/>
                <a:cs typeface="Arial"/>
              </a:rPr>
              <a:t>If</a:t>
            </a:r>
            <a:r>
              <a:rPr lang="en-US" sz="2000" b="1" spc="-95" dirty="0">
                <a:latin typeface="Arial"/>
                <a:cs typeface="Arial"/>
              </a:rPr>
              <a:t> </a:t>
            </a:r>
            <a:r>
              <a:rPr lang="en-US" sz="2000" b="1" dirty="0">
                <a:latin typeface="Arial"/>
                <a:cs typeface="Arial"/>
              </a:rPr>
              <a:t>you</a:t>
            </a:r>
            <a:r>
              <a:rPr lang="en-US" sz="2000" b="1" spc="-55" dirty="0">
                <a:latin typeface="Arial"/>
                <a:cs typeface="Arial"/>
              </a:rPr>
              <a:t> </a:t>
            </a:r>
            <a:r>
              <a:rPr lang="en-US" sz="2000" b="1" dirty="0">
                <a:latin typeface="Arial"/>
                <a:cs typeface="Arial"/>
              </a:rPr>
              <a:t>have</a:t>
            </a:r>
            <a:r>
              <a:rPr lang="en-US" sz="2000" b="1" spc="-70" dirty="0">
                <a:latin typeface="Arial"/>
                <a:cs typeface="Arial"/>
              </a:rPr>
              <a:t> </a:t>
            </a:r>
            <a:r>
              <a:rPr lang="en-US" sz="2000" b="1" dirty="0">
                <a:latin typeface="Arial"/>
                <a:cs typeface="Arial"/>
              </a:rPr>
              <a:t>further</a:t>
            </a:r>
            <a:r>
              <a:rPr lang="en-US" sz="2000" b="1" spc="-75" dirty="0">
                <a:latin typeface="Arial"/>
                <a:cs typeface="Arial"/>
              </a:rPr>
              <a:t> </a:t>
            </a:r>
            <a:r>
              <a:rPr lang="en-US" sz="2000" b="1" dirty="0">
                <a:latin typeface="Arial"/>
                <a:cs typeface="Arial"/>
              </a:rPr>
              <a:t>questions,</a:t>
            </a:r>
            <a:r>
              <a:rPr lang="en-US" sz="2000" b="1" spc="-60" dirty="0">
                <a:latin typeface="Arial"/>
                <a:cs typeface="Arial"/>
              </a:rPr>
              <a:t> </a:t>
            </a:r>
            <a:r>
              <a:rPr lang="en-US" sz="2000" b="1" dirty="0">
                <a:latin typeface="Arial"/>
                <a:cs typeface="Arial"/>
              </a:rPr>
              <a:t>please</a:t>
            </a:r>
            <a:r>
              <a:rPr lang="en-US" sz="2000" b="1" spc="-70" dirty="0">
                <a:latin typeface="Arial"/>
                <a:cs typeface="Arial"/>
              </a:rPr>
              <a:t> </a:t>
            </a:r>
            <a:r>
              <a:rPr lang="en-US" sz="2000" b="1" spc="-10" dirty="0">
                <a:latin typeface="Arial"/>
                <a:cs typeface="Arial"/>
              </a:rPr>
              <a:t>contact </a:t>
            </a:r>
            <a:r>
              <a:rPr lang="en-US" sz="2000" b="1" dirty="0">
                <a:latin typeface="Arial"/>
                <a:cs typeface="Arial"/>
              </a:rPr>
              <a:t>your</a:t>
            </a:r>
            <a:r>
              <a:rPr lang="en-US" sz="2000" b="1" spc="-90" dirty="0">
                <a:latin typeface="Arial"/>
                <a:cs typeface="Arial"/>
              </a:rPr>
              <a:t> </a:t>
            </a:r>
            <a:r>
              <a:rPr lang="en-US" sz="2000" b="1" spc="-10" dirty="0">
                <a:latin typeface="Arial"/>
                <a:cs typeface="Arial"/>
              </a:rPr>
              <a:t>Treasury</a:t>
            </a:r>
            <a:r>
              <a:rPr lang="en-US" sz="2000" b="1" spc="-120" dirty="0">
                <a:latin typeface="Arial"/>
                <a:cs typeface="Arial"/>
              </a:rPr>
              <a:t> </a:t>
            </a:r>
            <a:r>
              <a:rPr lang="en-US" sz="2000" b="1" spc="-10">
                <a:latin typeface="Arial"/>
                <a:cs typeface="Arial"/>
              </a:rPr>
              <a:t>Management</a:t>
            </a:r>
            <a:r>
              <a:rPr lang="en-US" sz="2000" b="1" spc="-180">
                <a:latin typeface="Arial"/>
                <a:cs typeface="Arial"/>
              </a:rPr>
              <a:t> </a:t>
            </a:r>
            <a:r>
              <a:rPr lang="en-US" sz="2000" b="1" spc="-10">
                <a:latin typeface="Arial"/>
                <a:cs typeface="Arial"/>
              </a:rPr>
              <a:t>Officer.</a:t>
            </a:r>
            <a:endParaRPr lang="en-US" sz="2000" dirty="0">
              <a:latin typeface="Arial"/>
              <a:cs typeface="Arial"/>
            </a:endParaRPr>
          </a:p>
          <a:p>
            <a:endParaRPr lang="en-US" dirty="0"/>
          </a:p>
        </p:txBody>
      </p:sp>
    </p:spTree>
    <p:extLst>
      <p:ext uri="{BB962C8B-B14F-4D97-AF65-F5344CB8AC3E}">
        <p14:creationId xmlns:p14="http://schemas.microsoft.com/office/powerpoint/2010/main" val="11733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EA81-CE4A-4792-1970-979DC167B3F8}"/>
              </a:ext>
            </a:extLst>
          </p:cNvPr>
          <p:cNvSpPr>
            <a:spLocks noGrp="1"/>
          </p:cNvSpPr>
          <p:nvPr>
            <p:ph type="title"/>
          </p:nvPr>
        </p:nvSpPr>
        <p:spPr>
          <a:xfrm>
            <a:off x="1319918" y="715944"/>
            <a:ext cx="10396366" cy="539781"/>
          </a:xfrm>
        </p:spPr>
        <p:txBody>
          <a:bodyPr>
            <a:normAutofit/>
          </a:bodyPr>
          <a:lstStyle/>
          <a:p>
            <a:r>
              <a:rPr lang="en-US" sz="2200" dirty="0"/>
              <a:t>Electronic</a:t>
            </a:r>
            <a:r>
              <a:rPr lang="en-US" sz="2200" spc="-60" dirty="0"/>
              <a:t> </a:t>
            </a:r>
            <a:r>
              <a:rPr lang="en-US" sz="2200" dirty="0"/>
              <a:t>Funds</a:t>
            </a:r>
            <a:r>
              <a:rPr lang="en-US" sz="2200" spc="-30" dirty="0"/>
              <a:t> </a:t>
            </a:r>
            <a:r>
              <a:rPr lang="en-US" sz="2200" spc="-10" dirty="0"/>
              <a:t>Transfer</a:t>
            </a:r>
            <a:r>
              <a:rPr lang="en-US" sz="2200" spc="-60" dirty="0"/>
              <a:t> </a:t>
            </a:r>
            <a:r>
              <a:rPr lang="en-US" sz="2200" dirty="0"/>
              <a:t>(EFT)</a:t>
            </a:r>
            <a:r>
              <a:rPr lang="en-US" sz="2200" spc="-45" dirty="0"/>
              <a:t> </a:t>
            </a:r>
            <a:r>
              <a:rPr lang="en-US" sz="2200" dirty="0"/>
              <a:t>is</a:t>
            </a:r>
            <a:r>
              <a:rPr lang="en-US" sz="2200" spc="-45" dirty="0"/>
              <a:t> </a:t>
            </a:r>
            <a:r>
              <a:rPr lang="en-US" sz="2200" dirty="0"/>
              <a:t>a</a:t>
            </a:r>
            <a:r>
              <a:rPr lang="en-US" sz="2200" spc="-25" dirty="0"/>
              <a:t> </a:t>
            </a:r>
            <a:r>
              <a:rPr lang="en-US" sz="2200" dirty="0"/>
              <a:t>generic</a:t>
            </a:r>
            <a:r>
              <a:rPr lang="en-US" sz="2200" spc="-45" dirty="0"/>
              <a:t> </a:t>
            </a:r>
            <a:r>
              <a:rPr lang="en-US" sz="2200" dirty="0"/>
              <a:t>name</a:t>
            </a:r>
            <a:r>
              <a:rPr lang="en-US" sz="2200" spc="-45" dirty="0"/>
              <a:t> </a:t>
            </a:r>
            <a:r>
              <a:rPr lang="en-US" sz="2200" spc="-25" dirty="0"/>
              <a:t>for E</a:t>
            </a:r>
            <a:r>
              <a:rPr lang="en-US" sz="2200" dirty="0"/>
              <a:t>lectronic</a:t>
            </a:r>
            <a:r>
              <a:rPr lang="en-US" sz="2200" spc="-85" dirty="0"/>
              <a:t> </a:t>
            </a:r>
            <a:r>
              <a:rPr lang="en-US" sz="2200" spc="-10" dirty="0"/>
              <a:t>Payments.</a:t>
            </a:r>
            <a:endParaRPr lang="en-US" sz="2200" dirty="0"/>
          </a:p>
        </p:txBody>
      </p:sp>
      <p:sp>
        <p:nvSpPr>
          <p:cNvPr id="6" name="object 4">
            <a:extLst>
              <a:ext uri="{FF2B5EF4-FFF2-40B4-BE49-F238E27FC236}">
                <a16:creationId xmlns:a16="http://schemas.microsoft.com/office/drawing/2014/main" id="{BF4D4D11-2F58-2208-5814-C0C7AE3E23ED}"/>
              </a:ext>
            </a:extLst>
          </p:cNvPr>
          <p:cNvSpPr txBox="1"/>
          <p:nvPr/>
        </p:nvSpPr>
        <p:spPr>
          <a:xfrm>
            <a:off x="3553920" y="2183344"/>
            <a:ext cx="5084159" cy="318036"/>
          </a:xfrm>
          <a:prstGeom prst="rect">
            <a:avLst/>
          </a:prstGeom>
          <a:ln w="9144">
            <a:solidFill>
              <a:srgbClr val="0376C5"/>
            </a:solidFill>
          </a:ln>
        </p:spPr>
        <p:txBody>
          <a:bodyPr vert="horz" wrap="square" lIns="0" tIns="40640" rIns="0" bIns="0" rtlCol="0">
            <a:spAutoFit/>
          </a:bodyPr>
          <a:lstStyle/>
          <a:p>
            <a:pPr algn="ctr">
              <a:lnSpc>
                <a:spcPct val="100000"/>
              </a:lnSpc>
              <a:spcBef>
                <a:spcPts val="320"/>
              </a:spcBef>
            </a:pPr>
            <a:r>
              <a:rPr b="1" dirty="0">
                <a:solidFill>
                  <a:schemeClr val="tx1">
                    <a:lumMod val="85000"/>
                    <a:lumOff val="15000"/>
                  </a:schemeClr>
                </a:solidFill>
                <a:latin typeface="Arial"/>
                <a:cs typeface="Arial"/>
              </a:rPr>
              <a:t>There</a:t>
            </a:r>
            <a:r>
              <a:rPr b="1" spc="-20" dirty="0">
                <a:solidFill>
                  <a:schemeClr val="tx1">
                    <a:lumMod val="85000"/>
                    <a:lumOff val="15000"/>
                  </a:schemeClr>
                </a:solidFill>
                <a:latin typeface="Arial"/>
                <a:cs typeface="Arial"/>
              </a:rPr>
              <a:t> </a:t>
            </a:r>
            <a:r>
              <a:rPr b="1" dirty="0">
                <a:solidFill>
                  <a:schemeClr val="tx1">
                    <a:lumMod val="85000"/>
                    <a:lumOff val="15000"/>
                  </a:schemeClr>
                </a:solidFill>
                <a:latin typeface="Arial"/>
                <a:cs typeface="Arial"/>
              </a:rPr>
              <a:t>are</a:t>
            </a:r>
            <a:r>
              <a:rPr b="1" spc="-35" dirty="0">
                <a:solidFill>
                  <a:schemeClr val="tx1">
                    <a:lumMod val="85000"/>
                    <a:lumOff val="15000"/>
                  </a:schemeClr>
                </a:solidFill>
                <a:latin typeface="Arial"/>
                <a:cs typeface="Arial"/>
              </a:rPr>
              <a:t> </a:t>
            </a:r>
            <a:r>
              <a:rPr b="1" dirty="0">
                <a:solidFill>
                  <a:schemeClr val="tx1">
                    <a:lumMod val="85000"/>
                    <a:lumOff val="15000"/>
                  </a:schemeClr>
                </a:solidFill>
                <a:latin typeface="Arial"/>
                <a:cs typeface="Arial"/>
              </a:rPr>
              <a:t>two</a:t>
            </a:r>
            <a:r>
              <a:rPr b="1" spc="-45" dirty="0">
                <a:solidFill>
                  <a:schemeClr val="tx1">
                    <a:lumMod val="85000"/>
                    <a:lumOff val="15000"/>
                  </a:schemeClr>
                </a:solidFill>
                <a:latin typeface="Arial"/>
                <a:cs typeface="Arial"/>
              </a:rPr>
              <a:t> </a:t>
            </a:r>
            <a:r>
              <a:rPr b="1" dirty="0">
                <a:solidFill>
                  <a:schemeClr val="tx1">
                    <a:lumMod val="85000"/>
                    <a:lumOff val="15000"/>
                  </a:schemeClr>
                </a:solidFill>
                <a:latin typeface="Arial"/>
                <a:cs typeface="Arial"/>
              </a:rPr>
              <a:t>forms of</a:t>
            </a:r>
            <a:r>
              <a:rPr b="1" spc="-30" dirty="0">
                <a:solidFill>
                  <a:schemeClr val="tx1">
                    <a:lumMod val="85000"/>
                    <a:lumOff val="15000"/>
                  </a:schemeClr>
                </a:solidFill>
                <a:latin typeface="Arial"/>
                <a:cs typeface="Arial"/>
              </a:rPr>
              <a:t> </a:t>
            </a:r>
            <a:r>
              <a:rPr b="1" spc="-10" dirty="0">
                <a:solidFill>
                  <a:schemeClr val="tx1">
                    <a:lumMod val="85000"/>
                    <a:lumOff val="15000"/>
                  </a:schemeClr>
                </a:solidFill>
                <a:latin typeface="Arial"/>
                <a:cs typeface="Arial"/>
              </a:rPr>
              <a:t>electronic</a:t>
            </a:r>
            <a:r>
              <a:rPr lang="en-US" dirty="0">
                <a:solidFill>
                  <a:schemeClr val="tx1">
                    <a:lumMod val="85000"/>
                    <a:lumOff val="15000"/>
                  </a:schemeClr>
                </a:solidFill>
                <a:latin typeface="Arial"/>
                <a:cs typeface="Arial"/>
              </a:rPr>
              <a:t> </a:t>
            </a:r>
            <a:r>
              <a:rPr b="1" spc="-10" dirty="0">
                <a:solidFill>
                  <a:schemeClr val="tx1">
                    <a:lumMod val="85000"/>
                    <a:lumOff val="15000"/>
                  </a:schemeClr>
                </a:solidFill>
                <a:latin typeface="Arial"/>
                <a:cs typeface="Arial"/>
              </a:rPr>
              <a:t>payments</a:t>
            </a:r>
            <a:r>
              <a:rPr lang="en-US" b="1" spc="-10" dirty="0">
                <a:solidFill>
                  <a:schemeClr val="tx1">
                    <a:lumMod val="85000"/>
                    <a:lumOff val="15000"/>
                  </a:schemeClr>
                </a:solidFill>
                <a:latin typeface="Arial"/>
                <a:cs typeface="Arial"/>
              </a:rPr>
              <a:t>.</a:t>
            </a:r>
            <a:endParaRPr dirty="0">
              <a:solidFill>
                <a:schemeClr val="tx1">
                  <a:lumMod val="85000"/>
                  <a:lumOff val="15000"/>
                </a:schemeClr>
              </a:solidFill>
              <a:latin typeface="Arial"/>
              <a:cs typeface="Arial"/>
            </a:endParaRPr>
          </a:p>
        </p:txBody>
      </p:sp>
      <p:sp>
        <p:nvSpPr>
          <p:cNvPr id="7" name="object 7">
            <a:extLst>
              <a:ext uri="{FF2B5EF4-FFF2-40B4-BE49-F238E27FC236}">
                <a16:creationId xmlns:a16="http://schemas.microsoft.com/office/drawing/2014/main" id="{34F5CCA6-523C-3C1A-F36D-0E4A14647D71}"/>
              </a:ext>
            </a:extLst>
          </p:cNvPr>
          <p:cNvSpPr/>
          <p:nvPr/>
        </p:nvSpPr>
        <p:spPr>
          <a:xfrm>
            <a:off x="8361413" y="2736590"/>
            <a:ext cx="228600" cy="457200"/>
          </a:xfrm>
          <a:custGeom>
            <a:avLst/>
            <a:gdLst/>
            <a:ahLst/>
            <a:cxnLst/>
            <a:rect l="l" t="t" r="r" b="b"/>
            <a:pathLst>
              <a:path w="228600" h="457200">
                <a:moveTo>
                  <a:pt x="76200" y="228600"/>
                </a:moveTo>
                <a:lnTo>
                  <a:pt x="0" y="228600"/>
                </a:lnTo>
                <a:lnTo>
                  <a:pt x="114300" y="457200"/>
                </a:lnTo>
                <a:lnTo>
                  <a:pt x="209550" y="266700"/>
                </a:lnTo>
                <a:lnTo>
                  <a:pt x="76200" y="266700"/>
                </a:lnTo>
                <a:lnTo>
                  <a:pt x="76200" y="228600"/>
                </a:lnTo>
                <a:close/>
              </a:path>
              <a:path w="228600" h="457200">
                <a:moveTo>
                  <a:pt x="152400" y="0"/>
                </a:moveTo>
                <a:lnTo>
                  <a:pt x="76200" y="0"/>
                </a:lnTo>
                <a:lnTo>
                  <a:pt x="76200" y="266700"/>
                </a:lnTo>
                <a:lnTo>
                  <a:pt x="152400" y="266700"/>
                </a:lnTo>
                <a:lnTo>
                  <a:pt x="152400" y="0"/>
                </a:lnTo>
                <a:close/>
              </a:path>
              <a:path w="228600" h="457200">
                <a:moveTo>
                  <a:pt x="228600" y="228600"/>
                </a:moveTo>
                <a:lnTo>
                  <a:pt x="152400" y="228600"/>
                </a:lnTo>
                <a:lnTo>
                  <a:pt x="152400" y="266700"/>
                </a:lnTo>
                <a:lnTo>
                  <a:pt x="209550" y="266700"/>
                </a:lnTo>
                <a:lnTo>
                  <a:pt x="228600" y="228600"/>
                </a:lnTo>
                <a:close/>
              </a:path>
            </a:pathLst>
          </a:custGeom>
          <a:solidFill>
            <a:srgbClr val="000000"/>
          </a:solidFill>
        </p:spPr>
        <p:txBody>
          <a:bodyPr wrap="square" lIns="0" tIns="0" rIns="0" bIns="0" rtlCol="0"/>
          <a:lstStyle/>
          <a:p>
            <a:endParaRPr dirty="0"/>
          </a:p>
        </p:txBody>
      </p:sp>
      <p:sp>
        <p:nvSpPr>
          <p:cNvPr id="8" name="object 8">
            <a:extLst>
              <a:ext uri="{FF2B5EF4-FFF2-40B4-BE49-F238E27FC236}">
                <a16:creationId xmlns:a16="http://schemas.microsoft.com/office/drawing/2014/main" id="{65E26AA8-08F2-CB7D-3AD3-E234DE486F4E}"/>
              </a:ext>
            </a:extLst>
          </p:cNvPr>
          <p:cNvSpPr/>
          <p:nvPr/>
        </p:nvSpPr>
        <p:spPr>
          <a:xfrm>
            <a:off x="3601989" y="2736590"/>
            <a:ext cx="228600" cy="457200"/>
          </a:xfrm>
          <a:custGeom>
            <a:avLst/>
            <a:gdLst/>
            <a:ahLst/>
            <a:cxnLst/>
            <a:rect l="l" t="t" r="r" b="b"/>
            <a:pathLst>
              <a:path w="228600" h="457200">
                <a:moveTo>
                  <a:pt x="76200" y="228600"/>
                </a:moveTo>
                <a:lnTo>
                  <a:pt x="0" y="228600"/>
                </a:lnTo>
                <a:lnTo>
                  <a:pt x="114300" y="457200"/>
                </a:lnTo>
                <a:lnTo>
                  <a:pt x="209550" y="266700"/>
                </a:lnTo>
                <a:lnTo>
                  <a:pt x="76200" y="266700"/>
                </a:lnTo>
                <a:lnTo>
                  <a:pt x="76200" y="228600"/>
                </a:lnTo>
                <a:close/>
              </a:path>
              <a:path w="228600" h="457200">
                <a:moveTo>
                  <a:pt x="152400" y="0"/>
                </a:moveTo>
                <a:lnTo>
                  <a:pt x="76200" y="0"/>
                </a:lnTo>
                <a:lnTo>
                  <a:pt x="76200" y="266700"/>
                </a:lnTo>
                <a:lnTo>
                  <a:pt x="152400" y="266700"/>
                </a:lnTo>
                <a:lnTo>
                  <a:pt x="152400" y="0"/>
                </a:lnTo>
                <a:close/>
              </a:path>
              <a:path w="228600" h="457200">
                <a:moveTo>
                  <a:pt x="228600" y="228600"/>
                </a:moveTo>
                <a:lnTo>
                  <a:pt x="152400" y="228600"/>
                </a:lnTo>
                <a:lnTo>
                  <a:pt x="152400" y="266700"/>
                </a:lnTo>
                <a:lnTo>
                  <a:pt x="209550" y="266700"/>
                </a:lnTo>
                <a:lnTo>
                  <a:pt x="228600" y="228600"/>
                </a:lnTo>
                <a:close/>
              </a:path>
            </a:pathLst>
          </a:custGeom>
          <a:solidFill>
            <a:srgbClr val="000000"/>
          </a:solidFill>
        </p:spPr>
        <p:txBody>
          <a:bodyPr wrap="square" lIns="0" tIns="0" rIns="0" bIns="0" rtlCol="0"/>
          <a:lstStyle/>
          <a:p>
            <a:endParaRPr dirty="0"/>
          </a:p>
        </p:txBody>
      </p:sp>
      <p:sp>
        <p:nvSpPr>
          <p:cNvPr id="3" name="TextBox 2">
            <a:extLst>
              <a:ext uri="{FF2B5EF4-FFF2-40B4-BE49-F238E27FC236}">
                <a16:creationId xmlns:a16="http://schemas.microsoft.com/office/drawing/2014/main" id="{28182379-F059-D947-1894-E93A0C0A8805}"/>
              </a:ext>
            </a:extLst>
          </p:cNvPr>
          <p:cNvSpPr txBox="1"/>
          <p:nvPr/>
        </p:nvSpPr>
        <p:spPr>
          <a:xfrm>
            <a:off x="1530499" y="3429000"/>
            <a:ext cx="4371581" cy="1538883"/>
          </a:xfrm>
          <a:prstGeom prst="rect">
            <a:avLst/>
          </a:prstGeom>
          <a:noFill/>
          <a:ln>
            <a:solidFill>
              <a:srgbClr val="0057B7"/>
            </a:solidFill>
          </a:ln>
        </p:spPr>
        <p:txBody>
          <a:bodyPr wrap="square" rtlCol="0">
            <a:spAutoFit/>
          </a:bodyPr>
          <a:lstStyle/>
          <a:p>
            <a:pPr algn="ctr"/>
            <a:r>
              <a:rPr lang="en-US" sz="2400" b="1" dirty="0">
                <a:solidFill>
                  <a:schemeClr val="tx1">
                    <a:lumMod val="85000"/>
                    <a:lumOff val="15000"/>
                  </a:schemeClr>
                </a:solidFill>
                <a:latin typeface="Arial" panose="020B0604020202020204" pitchFamily="34" charset="0"/>
                <a:cs typeface="Arial" panose="020B0604020202020204" pitchFamily="34" charset="0"/>
              </a:rPr>
              <a:t>ACH</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International or Domestic</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Settlement time is 1-2 days</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ACH payments may be revoked for up to 60 days</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NACHA Standards</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Example: Direct Deposit</a:t>
            </a:r>
          </a:p>
        </p:txBody>
      </p:sp>
      <p:sp>
        <p:nvSpPr>
          <p:cNvPr id="9" name="TextBox 8">
            <a:extLst>
              <a:ext uri="{FF2B5EF4-FFF2-40B4-BE49-F238E27FC236}">
                <a16:creationId xmlns:a16="http://schemas.microsoft.com/office/drawing/2014/main" id="{2F4A03D6-6206-0145-C746-72069D2592E1}"/>
              </a:ext>
            </a:extLst>
          </p:cNvPr>
          <p:cNvSpPr txBox="1"/>
          <p:nvPr/>
        </p:nvSpPr>
        <p:spPr>
          <a:xfrm>
            <a:off x="6258369" y="3429000"/>
            <a:ext cx="4440965" cy="1538883"/>
          </a:xfrm>
          <a:prstGeom prst="rect">
            <a:avLst/>
          </a:prstGeom>
          <a:noFill/>
          <a:ln>
            <a:solidFill>
              <a:srgbClr val="0057B7"/>
            </a:solidFill>
          </a:ln>
        </p:spPr>
        <p:txBody>
          <a:bodyPr wrap="square" rtlCol="0">
            <a:spAutoFit/>
          </a:bodyPr>
          <a:lstStyle/>
          <a:p>
            <a:pPr algn="ctr"/>
            <a:r>
              <a:rPr lang="en-US" sz="2400" b="1" dirty="0">
                <a:solidFill>
                  <a:schemeClr val="tx1">
                    <a:lumMod val="85000"/>
                    <a:lumOff val="15000"/>
                  </a:schemeClr>
                </a:solidFill>
                <a:latin typeface="Arial" panose="020B0604020202020204" pitchFamily="34" charset="0"/>
                <a:cs typeface="Arial" panose="020B0604020202020204" pitchFamily="34" charset="0"/>
              </a:rPr>
              <a:t>Wires</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Domestic wires are generally same day</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International usually requires 5 days for settlement</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Both domestic and international are non-revocable payments</a:t>
            </a:r>
          </a:p>
          <a:p>
            <a:pPr marL="285750" indent="-28575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Example: Real Estate Closings</a:t>
            </a:r>
          </a:p>
        </p:txBody>
      </p:sp>
    </p:spTree>
    <p:extLst>
      <p:ext uri="{BB962C8B-B14F-4D97-AF65-F5344CB8AC3E}">
        <p14:creationId xmlns:p14="http://schemas.microsoft.com/office/powerpoint/2010/main" val="74615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288E-62CD-3090-C249-DA54646A8280}"/>
              </a:ext>
            </a:extLst>
          </p:cNvPr>
          <p:cNvSpPr>
            <a:spLocks noGrp="1"/>
          </p:cNvSpPr>
          <p:nvPr>
            <p:ph type="title"/>
          </p:nvPr>
        </p:nvSpPr>
        <p:spPr>
          <a:xfrm>
            <a:off x="1319918" y="750128"/>
            <a:ext cx="6281530" cy="539781"/>
          </a:xfrm>
        </p:spPr>
        <p:txBody>
          <a:bodyPr>
            <a:normAutofit/>
          </a:bodyPr>
          <a:lstStyle/>
          <a:p>
            <a:pPr marL="12700">
              <a:lnSpc>
                <a:spcPct val="100000"/>
              </a:lnSpc>
              <a:spcBef>
                <a:spcPts val="100"/>
              </a:spcBef>
            </a:pPr>
            <a:r>
              <a:rPr lang="en-US" sz="2200" dirty="0"/>
              <a:t>Automated Clearing House (ACH)</a:t>
            </a:r>
          </a:p>
        </p:txBody>
      </p:sp>
      <p:sp>
        <p:nvSpPr>
          <p:cNvPr id="23" name="object 7">
            <a:extLst>
              <a:ext uri="{FF2B5EF4-FFF2-40B4-BE49-F238E27FC236}">
                <a16:creationId xmlns:a16="http://schemas.microsoft.com/office/drawing/2014/main" id="{7B554D7D-BA3E-34B6-7EDE-9F55EA73EAAB}"/>
              </a:ext>
            </a:extLst>
          </p:cNvPr>
          <p:cNvSpPr txBox="1"/>
          <p:nvPr/>
        </p:nvSpPr>
        <p:spPr>
          <a:xfrm>
            <a:off x="974684" y="2523674"/>
            <a:ext cx="3090227" cy="751488"/>
          </a:xfrm>
          <a:prstGeom prst="rect">
            <a:avLst/>
          </a:prstGeom>
        </p:spPr>
        <p:txBody>
          <a:bodyPr vert="horz" wrap="square" lIns="0" tIns="12700" rIns="0" bIns="0" rtlCol="0">
            <a:spAutoFit/>
          </a:bodyPr>
          <a:lstStyle/>
          <a:p>
            <a:pPr marL="184785" marR="5080" indent="-172720">
              <a:spcBef>
                <a:spcPts val="100"/>
              </a:spcBef>
              <a:buFont typeface="Arial"/>
              <a:buChar char="•"/>
              <a:tabLst>
                <a:tab pos="184785" algn="l"/>
              </a:tabLst>
            </a:pPr>
            <a:r>
              <a:rPr lang="en-US" sz="1200" kern="0" dirty="0">
                <a:solidFill>
                  <a:schemeClr val="tx1">
                    <a:lumMod val="85000"/>
                    <a:lumOff val="15000"/>
                  </a:schemeClr>
                </a:solidFill>
                <a:latin typeface="Arial"/>
                <a:cs typeface="Arial"/>
              </a:rPr>
              <a:t>Electronic</a:t>
            </a:r>
            <a:r>
              <a:rPr lang="en-US" sz="1200" kern="0" spc="-7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payments </a:t>
            </a:r>
            <a:r>
              <a:rPr lang="en-US" sz="1200" kern="0" dirty="0">
                <a:solidFill>
                  <a:schemeClr val="tx1">
                    <a:lumMod val="85000"/>
                    <a:lumOff val="15000"/>
                  </a:schemeClr>
                </a:solidFill>
                <a:latin typeface="Arial"/>
                <a:cs typeface="Arial"/>
              </a:rPr>
              <a:t>or</a:t>
            </a:r>
            <a:r>
              <a:rPr lang="en-US" sz="1200" kern="0" spc="-2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credits</a:t>
            </a:r>
            <a:r>
              <a:rPr lang="en-US" sz="1200" kern="0" spc="-4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completed </a:t>
            </a:r>
            <a:r>
              <a:rPr lang="en-US" sz="1200" kern="0" dirty="0">
                <a:solidFill>
                  <a:schemeClr val="tx1">
                    <a:lumMod val="85000"/>
                    <a:lumOff val="15000"/>
                  </a:schemeClr>
                </a:solidFill>
                <a:latin typeface="Arial"/>
                <a:cs typeface="Arial"/>
              </a:rPr>
              <a:t>in</a:t>
            </a:r>
            <a:r>
              <a:rPr lang="en-US" sz="1200" kern="0" spc="-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standardized </a:t>
            </a:r>
            <a:r>
              <a:rPr lang="en-US" sz="1200" kern="0" dirty="0">
                <a:solidFill>
                  <a:schemeClr val="tx1">
                    <a:lumMod val="85000"/>
                    <a:lumOff val="15000"/>
                  </a:schemeClr>
                </a:solidFill>
                <a:latin typeface="Arial"/>
                <a:cs typeface="Arial"/>
              </a:rPr>
              <a:t>formats</a:t>
            </a:r>
            <a:r>
              <a:rPr lang="en-US" sz="1200" kern="0" spc="-3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that</a:t>
            </a:r>
            <a:r>
              <a:rPr lang="en-US" sz="1200" kern="0" spc="-2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allow </a:t>
            </a:r>
            <a:r>
              <a:rPr lang="en-US" sz="1200" kern="0" dirty="0">
                <a:solidFill>
                  <a:schemeClr val="tx1">
                    <a:lumMod val="85000"/>
                    <a:lumOff val="15000"/>
                  </a:schemeClr>
                </a:solidFill>
                <a:latin typeface="Arial"/>
                <a:cs typeface="Arial"/>
              </a:rPr>
              <a:t>these</a:t>
            </a:r>
            <a:r>
              <a:rPr lang="en-US" sz="1200" kern="0" spc="-3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banking transactions </a:t>
            </a:r>
            <a:r>
              <a:rPr lang="en-US" sz="1200" kern="0" dirty="0">
                <a:solidFill>
                  <a:schemeClr val="tx1">
                    <a:lumMod val="85000"/>
                    <a:lumOff val="15000"/>
                  </a:schemeClr>
                </a:solidFill>
                <a:latin typeface="Arial"/>
                <a:cs typeface="Arial"/>
              </a:rPr>
              <a:t>to</a:t>
            </a:r>
            <a:r>
              <a:rPr lang="en-US" sz="1200" kern="0" spc="25"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be </a:t>
            </a:r>
            <a:r>
              <a:rPr lang="en-US" sz="1200" kern="0" dirty="0">
                <a:solidFill>
                  <a:schemeClr val="tx1">
                    <a:lumMod val="85000"/>
                    <a:lumOff val="15000"/>
                  </a:schemeClr>
                </a:solidFill>
                <a:latin typeface="Arial"/>
                <a:cs typeface="Arial"/>
              </a:rPr>
              <a:t>sent</a:t>
            </a:r>
            <a:r>
              <a:rPr lang="en-US" sz="1200" kern="0" spc="-3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anywhere</a:t>
            </a:r>
            <a:r>
              <a:rPr lang="en-US" sz="1200" kern="0" spc="-2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in</a:t>
            </a:r>
            <a:r>
              <a:rPr lang="en-US" sz="1200" kern="0" spc="-10"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the </a:t>
            </a:r>
            <a:r>
              <a:rPr lang="en-US" sz="1200" kern="0" dirty="0">
                <a:solidFill>
                  <a:schemeClr val="tx1">
                    <a:lumMod val="85000"/>
                    <a:lumOff val="15000"/>
                  </a:schemeClr>
                </a:solidFill>
                <a:latin typeface="Arial"/>
                <a:cs typeface="Arial"/>
              </a:rPr>
              <a:t>United</a:t>
            </a:r>
            <a:r>
              <a:rPr lang="en-US" sz="1200" kern="0" spc="-1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States.</a:t>
            </a:r>
            <a:endParaRPr lang="en-US" sz="1200" kern="0" dirty="0">
              <a:solidFill>
                <a:schemeClr val="tx1">
                  <a:lumMod val="85000"/>
                  <a:lumOff val="15000"/>
                </a:schemeClr>
              </a:solidFill>
              <a:latin typeface="Arial"/>
              <a:cs typeface="Arial"/>
            </a:endParaRPr>
          </a:p>
        </p:txBody>
      </p:sp>
      <p:sp>
        <p:nvSpPr>
          <p:cNvPr id="24" name="object 8">
            <a:extLst>
              <a:ext uri="{FF2B5EF4-FFF2-40B4-BE49-F238E27FC236}">
                <a16:creationId xmlns:a16="http://schemas.microsoft.com/office/drawing/2014/main" id="{29741896-E428-5D5F-45C0-5CC6C8076FF9}"/>
              </a:ext>
            </a:extLst>
          </p:cNvPr>
          <p:cNvSpPr txBox="1"/>
          <p:nvPr/>
        </p:nvSpPr>
        <p:spPr>
          <a:xfrm>
            <a:off x="4511220" y="2523674"/>
            <a:ext cx="3189004" cy="1305486"/>
          </a:xfrm>
          <a:prstGeom prst="rect">
            <a:avLst/>
          </a:prstGeom>
        </p:spPr>
        <p:txBody>
          <a:bodyPr vert="horz" wrap="square" lIns="0" tIns="12700" rIns="0" bIns="0" rtlCol="0">
            <a:spAutoFit/>
          </a:bodyPr>
          <a:lstStyle/>
          <a:p>
            <a:pPr marL="184785" marR="5080" indent="-172720">
              <a:spcBef>
                <a:spcPts val="100"/>
              </a:spcBef>
              <a:buFont typeface="Arial"/>
              <a:buChar char="•"/>
              <a:tabLst>
                <a:tab pos="184785" algn="l"/>
              </a:tabLst>
            </a:pPr>
            <a:r>
              <a:rPr lang="en-US" sz="1200" kern="0" dirty="0">
                <a:solidFill>
                  <a:schemeClr val="tx1">
                    <a:lumMod val="85000"/>
                    <a:lumOff val="15000"/>
                  </a:schemeClr>
                </a:solidFill>
                <a:latin typeface="Arial"/>
                <a:cs typeface="Arial"/>
              </a:rPr>
              <a:t>The</a:t>
            </a:r>
            <a:r>
              <a:rPr lang="en-US" sz="1200" kern="0" spc="-2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National </a:t>
            </a:r>
            <a:r>
              <a:rPr lang="en-US" sz="1200" kern="0" dirty="0">
                <a:solidFill>
                  <a:schemeClr val="tx1">
                    <a:lumMod val="85000"/>
                    <a:lumOff val="15000"/>
                  </a:schemeClr>
                </a:solidFill>
                <a:latin typeface="Arial"/>
                <a:cs typeface="Arial"/>
              </a:rPr>
              <a:t>Automated</a:t>
            </a:r>
            <a:r>
              <a:rPr lang="en-US" sz="1200" kern="0" spc="-3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Clearing </a:t>
            </a:r>
            <a:r>
              <a:rPr lang="en-US" sz="1200" kern="0" dirty="0">
                <a:solidFill>
                  <a:schemeClr val="tx1">
                    <a:lumMod val="85000"/>
                    <a:lumOff val="15000"/>
                  </a:schemeClr>
                </a:solidFill>
                <a:latin typeface="Arial"/>
                <a:cs typeface="Arial"/>
              </a:rPr>
              <a:t>House</a:t>
            </a:r>
            <a:r>
              <a:rPr lang="en-US" sz="1200" kern="0" spc="-7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Association </a:t>
            </a:r>
            <a:r>
              <a:rPr lang="en-US" sz="1200" kern="0" dirty="0">
                <a:solidFill>
                  <a:schemeClr val="tx1">
                    <a:lumMod val="85000"/>
                    <a:lumOff val="15000"/>
                  </a:schemeClr>
                </a:solidFill>
                <a:latin typeface="Arial"/>
                <a:cs typeface="Arial"/>
              </a:rPr>
              <a:t>(NACHA)</a:t>
            </a:r>
            <a:r>
              <a:rPr lang="en-US" sz="1200" kern="0" spc="1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a:t>
            </a:r>
            <a:r>
              <a:rPr lang="en-US" sz="1200" kern="0" spc="-4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The</a:t>
            </a:r>
            <a:r>
              <a:rPr lang="en-US" sz="1200" kern="0" spc="-2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trade </a:t>
            </a:r>
            <a:r>
              <a:rPr lang="en-US" sz="1200" kern="0" dirty="0">
                <a:solidFill>
                  <a:schemeClr val="tx1">
                    <a:lumMod val="85000"/>
                    <a:lumOff val="15000"/>
                  </a:schemeClr>
                </a:solidFill>
                <a:latin typeface="Arial"/>
                <a:cs typeface="Arial"/>
              </a:rPr>
              <a:t>association</a:t>
            </a:r>
            <a:r>
              <a:rPr lang="en-US" sz="1200" kern="0" spc="-5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for</a:t>
            </a:r>
            <a:r>
              <a:rPr lang="en-US" sz="1200" kern="0" spc="-10"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the </a:t>
            </a:r>
            <a:r>
              <a:rPr lang="en-US" sz="1200" kern="0" dirty="0">
                <a:solidFill>
                  <a:schemeClr val="tx1">
                    <a:lumMod val="85000"/>
                    <a:lumOff val="15000"/>
                  </a:schemeClr>
                </a:solidFill>
                <a:latin typeface="Arial"/>
                <a:cs typeface="Arial"/>
              </a:rPr>
              <a:t>electronic</a:t>
            </a:r>
            <a:r>
              <a:rPr lang="en-US" sz="1200" kern="0" spc="-5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payment </a:t>
            </a:r>
            <a:r>
              <a:rPr lang="en-US" sz="1200" kern="0" dirty="0">
                <a:solidFill>
                  <a:schemeClr val="tx1">
                    <a:lumMod val="85000"/>
                    <a:lumOff val="15000"/>
                  </a:schemeClr>
                </a:solidFill>
                <a:latin typeface="Arial"/>
                <a:cs typeface="Arial"/>
              </a:rPr>
              <a:t>associations,</a:t>
            </a:r>
            <a:r>
              <a:rPr lang="en-US" sz="1200" kern="0" spc="-75" dirty="0">
                <a:solidFill>
                  <a:schemeClr val="tx1">
                    <a:lumMod val="85000"/>
                    <a:lumOff val="15000"/>
                  </a:schemeClr>
                </a:solidFill>
                <a:latin typeface="Arial"/>
                <a:cs typeface="Arial"/>
              </a:rPr>
              <a:t> </a:t>
            </a:r>
            <a:r>
              <a:rPr lang="en-US" sz="1200" kern="0" spc="-20" dirty="0">
                <a:solidFill>
                  <a:schemeClr val="tx1">
                    <a:lumMod val="85000"/>
                    <a:lumOff val="15000"/>
                  </a:schemeClr>
                </a:solidFill>
                <a:latin typeface="Arial"/>
                <a:cs typeface="Arial"/>
              </a:rPr>
              <a:t>which </a:t>
            </a:r>
            <a:r>
              <a:rPr lang="en-US" sz="1200" kern="0" dirty="0">
                <a:solidFill>
                  <a:schemeClr val="tx1">
                    <a:lumMod val="85000"/>
                    <a:lumOff val="15000"/>
                  </a:schemeClr>
                </a:solidFill>
                <a:latin typeface="Arial"/>
                <a:cs typeface="Arial"/>
              </a:rPr>
              <a:t>establishes</a:t>
            </a:r>
            <a:r>
              <a:rPr lang="en-US" sz="1200" kern="0" spc="-4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the</a:t>
            </a:r>
            <a:r>
              <a:rPr lang="en-US" sz="1200" kern="0" spc="-10" dirty="0">
                <a:solidFill>
                  <a:schemeClr val="tx1">
                    <a:lumMod val="85000"/>
                    <a:lumOff val="15000"/>
                  </a:schemeClr>
                </a:solidFill>
                <a:latin typeface="Arial"/>
                <a:cs typeface="Arial"/>
              </a:rPr>
              <a:t> rules, </a:t>
            </a:r>
            <a:r>
              <a:rPr lang="en-US" sz="1200" kern="0" dirty="0">
                <a:solidFill>
                  <a:schemeClr val="tx1">
                    <a:lumMod val="85000"/>
                    <a:lumOff val="15000"/>
                  </a:schemeClr>
                </a:solidFill>
                <a:latin typeface="Arial"/>
                <a:cs typeface="Arial"/>
              </a:rPr>
              <a:t>industry</a:t>
            </a:r>
            <a:r>
              <a:rPr lang="en-US" sz="1200" kern="0" spc="-6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standards, </a:t>
            </a:r>
            <a:r>
              <a:rPr lang="en-US" sz="1200" kern="0" dirty="0">
                <a:solidFill>
                  <a:schemeClr val="tx1">
                    <a:lumMod val="85000"/>
                    <a:lumOff val="15000"/>
                  </a:schemeClr>
                </a:solidFill>
                <a:latin typeface="Arial"/>
                <a:cs typeface="Arial"/>
              </a:rPr>
              <a:t>and</a:t>
            </a:r>
            <a:r>
              <a:rPr lang="en-US" sz="1200" kern="0" spc="-1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procedures </a:t>
            </a:r>
            <a:r>
              <a:rPr lang="en-US" sz="1200" kern="0" dirty="0">
                <a:solidFill>
                  <a:schemeClr val="tx1">
                    <a:lumMod val="85000"/>
                    <a:lumOff val="15000"/>
                  </a:schemeClr>
                </a:solidFill>
                <a:latin typeface="Arial"/>
                <a:cs typeface="Arial"/>
              </a:rPr>
              <a:t>governing</a:t>
            </a:r>
            <a:r>
              <a:rPr lang="en-US" sz="1200" kern="0" spc="-65"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the </a:t>
            </a:r>
            <a:r>
              <a:rPr lang="en-US" sz="1200" kern="0" dirty="0">
                <a:solidFill>
                  <a:schemeClr val="tx1">
                    <a:lumMod val="85000"/>
                    <a:lumOff val="15000"/>
                  </a:schemeClr>
                </a:solidFill>
                <a:latin typeface="Arial"/>
                <a:cs typeface="Arial"/>
              </a:rPr>
              <a:t>exchange</a:t>
            </a:r>
            <a:r>
              <a:rPr lang="en-US" sz="1200" kern="0" spc="-60"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of </a:t>
            </a:r>
            <a:r>
              <a:rPr lang="en-US" sz="1200" kern="0" spc="-10" dirty="0">
                <a:solidFill>
                  <a:schemeClr val="tx1">
                    <a:lumMod val="85000"/>
                    <a:lumOff val="15000"/>
                  </a:schemeClr>
                </a:solidFill>
                <a:latin typeface="Arial"/>
                <a:cs typeface="Arial"/>
              </a:rPr>
              <a:t>commercial </a:t>
            </a:r>
            <a:r>
              <a:rPr lang="en-US" sz="1200" kern="0" spc="-25" dirty="0">
                <a:solidFill>
                  <a:schemeClr val="tx1">
                    <a:lumMod val="85000"/>
                    <a:lumOff val="15000"/>
                  </a:schemeClr>
                </a:solidFill>
                <a:latin typeface="Arial"/>
                <a:cs typeface="Arial"/>
              </a:rPr>
              <a:t>ACH </a:t>
            </a:r>
            <a:r>
              <a:rPr lang="en-US" sz="1200" kern="0" dirty="0">
                <a:solidFill>
                  <a:schemeClr val="tx1">
                    <a:lumMod val="85000"/>
                    <a:lumOff val="15000"/>
                  </a:schemeClr>
                </a:solidFill>
                <a:latin typeface="Arial"/>
                <a:cs typeface="Arial"/>
              </a:rPr>
              <a:t>Payments</a:t>
            </a:r>
            <a:r>
              <a:rPr lang="en-US" sz="1200" kern="0" spc="-60"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by </a:t>
            </a:r>
            <a:r>
              <a:rPr lang="en-US" sz="1200" kern="0" dirty="0">
                <a:solidFill>
                  <a:schemeClr val="tx1">
                    <a:lumMod val="85000"/>
                    <a:lumOff val="15000"/>
                  </a:schemeClr>
                </a:solidFill>
                <a:latin typeface="Arial"/>
                <a:cs typeface="Arial"/>
              </a:rPr>
              <a:t>depository</a:t>
            </a:r>
            <a:r>
              <a:rPr lang="en-US" sz="1200" kern="0" spc="-5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financial institutions.</a:t>
            </a:r>
            <a:endParaRPr lang="en-US" sz="1200" kern="0" dirty="0">
              <a:solidFill>
                <a:schemeClr val="tx1">
                  <a:lumMod val="85000"/>
                  <a:lumOff val="15000"/>
                </a:schemeClr>
              </a:solidFill>
              <a:latin typeface="Arial"/>
              <a:cs typeface="Arial"/>
            </a:endParaRPr>
          </a:p>
        </p:txBody>
      </p:sp>
      <p:sp>
        <p:nvSpPr>
          <p:cNvPr id="4" name="object 14">
            <a:extLst>
              <a:ext uri="{FF2B5EF4-FFF2-40B4-BE49-F238E27FC236}">
                <a16:creationId xmlns:a16="http://schemas.microsoft.com/office/drawing/2014/main" id="{27AC0B78-165C-543B-26FA-80F070AD1842}"/>
              </a:ext>
            </a:extLst>
          </p:cNvPr>
          <p:cNvSpPr txBox="1"/>
          <p:nvPr/>
        </p:nvSpPr>
        <p:spPr>
          <a:xfrm>
            <a:off x="8047755" y="2525176"/>
            <a:ext cx="3090227" cy="1502976"/>
          </a:xfrm>
          <a:prstGeom prst="rect">
            <a:avLst/>
          </a:prstGeom>
        </p:spPr>
        <p:txBody>
          <a:bodyPr vert="horz" wrap="square" lIns="0" tIns="12700" rIns="0" bIns="0" rtlCol="0">
            <a:spAutoFit/>
          </a:bodyPr>
          <a:lstStyle/>
          <a:p>
            <a:pPr marL="184785" marR="41910" indent="-172720">
              <a:spcBef>
                <a:spcPts val="100"/>
              </a:spcBef>
              <a:buFont typeface="Arial"/>
              <a:buChar char="•"/>
              <a:tabLst>
                <a:tab pos="184785" algn="l"/>
              </a:tabLst>
            </a:pPr>
            <a:r>
              <a:rPr lang="en-US" sz="1200" kern="0" dirty="0">
                <a:solidFill>
                  <a:schemeClr val="tx1">
                    <a:lumMod val="85000"/>
                    <a:lumOff val="15000"/>
                  </a:schemeClr>
                </a:solidFill>
                <a:latin typeface="Arial"/>
                <a:cs typeface="Arial"/>
              </a:rPr>
              <a:t>Funds</a:t>
            </a:r>
            <a:r>
              <a:rPr lang="en-US" sz="1200" kern="0" spc="-2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transfer </a:t>
            </a:r>
            <a:r>
              <a:rPr lang="en-US" sz="1200" kern="0" dirty="0">
                <a:solidFill>
                  <a:schemeClr val="tx1">
                    <a:lumMod val="85000"/>
                    <a:lumOff val="15000"/>
                  </a:schemeClr>
                </a:solidFill>
                <a:latin typeface="Arial"/>
                <a:cs typeface="Arial"/>
              </a:rPr>
              <a:t>system</a:t>
            </a:r>
            <a:r>
              <a:rPr lang="en-US" sz="1200" kern="0" spc="-6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governed</a:t>
            </a:r>
            <a:r>
              <a:rPr lang="en-US" sz="1200" kern="0" spc="-50" dirty="0">
                <a:solidFill>
                  <a:schemeClr val="tx1">
                    <a:lumMod val="85000"/>
                    <a:lumOff val="15000"/>
                  </a:schemeClr>
                </a:solidFill>
                <a:latin typeface="Arial"/>
                <a:cs typeface="Arial"/>
              </a:rPr>
              <a:t> </a:t>
            </a:r>
            <a:r>
              <a:rPr lang="en-US" sz="1200" kern="0" spc="-25" dirty="0">
                <a:solidFill>
                  <a:schemeClr val="tx1">
                    <a:lumMod val="85000"/>
                    <a:lumOff val="15000"/>
                  </a:schemeClr>
                </a:solidFill>
                <a:latin typeface="Arial"/>
                <a:cs typeface="Arial"/>
              </a:rPr>
              <a:t>by </a:t>
            </a:r>
            <a:r>
              <a:rPr lang="en-US" sz="1200" kern="0" dirty="0">
                <a:solidFill>
                  <a:schemeClr val="tx1">
                    <a:lumMod val="85000"/>
                    <a:lumOff val="15000"/>
                  </a:schemeClr>
                </a:solidFill>
                <a:latin typeface="Arial"/>
                <a:cs typeface="Arial"/>
              </a:rPr>
              <a:t>NACHA</a:t>
            </a:r>
            <a:r>
              <a:rPr lang="en-US" sz="1200" kern="0" spc="-6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rules,</a:t>
            </a:r>
            <a:r>
              <a:rPr lang="en-US" sz="1200" kern="0" spc="-45" dirty="0">
                <a:solidFill>
                  <a:schemeClr val="tx1">
                    <a:lumMod val="85000"/>
                    <a:lumOff val="15000"/>
                  </a:schemeClr>
                </a:solidFill>
                <a:latin typeface="Arial"/>
                <a:cs typeface="Arial"/>
              </a:rPr>
              <a:t> </a:t>
            </a:r>
            <a:r>
              <a:rPr lang="en-US" sz="1200" kern="0" spc="-20" dirty="0">
                <a:solidFill>
                  <a:schemeClr val="tx1">
                    <a:lumMod val="85000"/>
                    <a:lumOff val="15000"/>
                  </a:schemeClr>
                </a:solidFill>
                <a:latin typeface="Arial"/>
                <a:cs typeface="Arial"/>
              </a:rPr>
              <a:t>which </a:t>
            </a:r>
            <a:r>
              <a:rPr lang="en-US" sz="1200" kern="0" dirty="0">
                <a:solidFill>
                  <a:schemeClr val="tx1">
                    <a:lumMod val="85000"/>
                    <a:lumOff val="15000"/>
                  </a:schemeClr>
                </a:solidFill>
                <a:latin typeface="Arial"/>
                <a:cs typeface="Arial"/>
              </a:rPr>
              <a:t>provides</a:t>
            </a:r>
            <a:r>
              <a:rPr lang="en-US" sz="1200" kern="0" spc="-3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the</a:t>
            </a:r>
            <a:r>
              <a:rPr lang="en-US" sz="1200" kern="0" spc="-4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clearing </a:t>
            </a:r>
            <a:r>
              <a:rPr lang="en-US" sz="1200" kern="0" dirty="0">
                <a:solidFill>
                  <a:schemeClr val="tx1">
                    <a:lumMod val="85000"/>
                    <a:lumOff val="15000"/>
                  </a:schemeClr>
                </a:solidFill>
                <a:latin typeface="Arial"/>
                <a:cs typeface="Arial"/>
              </a:rPr>
              <a:t>of</a:t>
            </a:r>
            <a:r>
              <a:rPr lang="en-US" sz="1200" kern="0" spc="-2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electronic</a:t>
            </a:r>
            <a:r>
              <a:rPr lang="en-US" sz="1200" kern="0" spc="-4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entries </a:t>
            </a:r>
            <a:r>
              <a:rPr lang="en-US" sz="1200" kern="0" dirty="0">
                <a:solidFill>
                  <a:schemeClr val="tx1">
                    <a:lumMod val="85000"/>
                    <a:lumOff val="15000"/>
                  </a:schemeClr>
                </a:solidFill>
                <a:latin typeface="Arial"/>
                <a:cs typeface="Arial"/>
              </a:rPr>
              <a:t>for</a:t>
            </a:r>
            <a:r>
              <a:rPr lang="en-US" sz="1200" kern="0" spc="-2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participating </a:t>
            </a:r>
            <a:r>
              <a:rPr lang="en-US" sz="1200" kern="0" dirty="0">
                <a:solidFill>
                  <a:schemeClr val="tx1">
                    <a:lumMod val="85000"/>
                    <a:lumOff val="15000"/>
                  </a:schemeClr>
                </a:solidFill>
                <a:latin typeface="Arial"/>
                <a:cs typeface="Arial"/>
              </a:rPr>
              <a:t>financial</a:t>
            </a:r>
            <a:r>
              <a:rPr lang="en-US" sz="1200" kern="0" spc="-8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institutions.</a:t>
            </a:r>
            <a:endParaRPr lang="en-US" sz="1200" kern="0" dirty="0">
              <a:solidFill>
                <a:schemeClr val="tx1">
                  <a:lumMod val="85000"/>
                  <a:lumOff val="15000"/>
                </a:schemeClr>
              </a:solidFill>
              <a:latin typeface="Arial"/>
              <a:cs typeface="Arial"/>
            </a:endParaRPr>
          </a:p>
          <a:p>
            <a:pPr>
              <a:spcBef>
                <a:spcPts val="60"/>
              </a:spcBef>
              <a:buFont typeface="Arial"/>
              <a:buChar char="•"/>
            </a:pPr>
            <a:endParaRPr lang="en-US" sz="1200" kern="0" dirty="0">
              <a:solidFill>
                <a:schemeClr val="tx1">
                  <a:lumMod val="85000"/>
                  <a:lumOff val="15000"/>
                </a:schemeClr>
              </a:solidFill>
              <a:latin typeface="Arial"/>
              <a:cs typeface="Arial"/>
            </a:endParaRPr>
          </a:p>
          <a:p>
            <a:pPr marL="184785" marR="5080" indent="-172720">
              <a:buFont typeface="Arial"/>
              <a:buChar char="•"/>
              <a:tabLst>
                <a:tab pos="184785" algn="l"/>
              </a:tabLst>
            </a:pPr>
            <a:r>
              <a:rPr lang="en-US" sz="1200" kern="0" dirty="0">
                <a:solidFill>
                  <a:schemeClr val="tx1">
                    <a:lumMod val="85000"/>
                    <a:lumOff val="15000"/>
                  </a:schemeClr>
                </a:solidFill>
                <a:latin typeface="Arial"/>
                <a:cs typeface="Arial"/>
              </a:rPr>
              <a:t>Virtually</a:t>
            </a:r>
            <a:r>
              <a:rPr lang="en-US" sz="1200" kern="0" spc="-5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every</a:t>
            </a:r>
            <a:r>
              <a:rPr lang="en-US" sz="1200" kern="0" spc="-45"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major </a:t>
            </a:r>
            <a:r>
              <a:rPr lang="en-US" sz="1200" kern="0" dirty="0">
                <a:solidFill>
                  <a:schemeClr val="tx1">
                    <a:lumMod val="85000"/>
                    <a:lumOff val="15000"/>
                  </a:schemeClr>
                </a:solidFill>
                <a:latin typeface="Arial"/>
                <a:cs typeface="Arial"/>
              </a:rPr>
              <a:t>bank</a:t>
            </a:r>
            <a:r>
              <a:rPr lang="en-US" sz="1200" kern="0" spc="-2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is</a:t>
            </a:r>
            <a:r>
              <a:rPr lang="en-US" sz="1200" kern="0" spc="-1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affiliated</a:t>
            </a:r>
            <a:r>
              <a:rPr lang="en-US" sz="1200" kern="0" spc="-25" dirty="0">
                <a:solidFill>
                  <a:schemeClr val="tx1">
                    <a:lumMod val="85000"/>
                    <a:lumOff val="15000"/>
                  </a:schemeClr>
                </a:solidFill>
                <a:latin typeface="Arial"/>
                <a:cs typeface="Arial"/>
              </a:rPr>
              <a:t> </a:t>
            </a:r>
            <a:r>
              <a:rPr lang="en-US" sz="1200" kern="0" spc="-20" dirty="0">
                <a:solidFill>
                  <a:schemeClr val="tx1">
                    <a:lumMod val="85000"/>
                    <a:lumOff val="15000"/>
                  </a:schemeClr>
                </a:solidFill>
                <a:latin typeface="Arial"/>
                <a:cs typeface="Arial"/>
              </a:rPr>
              <a:t>with </a:t>
            </a:r>
            <a:r>
              <a:rPr lang="en-US" sz="1200" kern="0" dirty="0">
                <a:solidFill>
                  <a:schemeClr val="tx1">
                    <a:lumMod val="85000"/>
                    <a:lumOff val="15000"/>
                  </a:schemeClr>
                </a:solidFill>
                <a:latin typeface="Arial"/>
                <a:cs typeface="Arial"/>
              </a:rPr>
              <a:t>NACHA</a:t>
            </a:r>
            <a:r>
              <a:rPr lang="en-US" sz="1200" kern="0" spc="-40"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or</a:t>
            </a:r>
            <a:r>
              <a:rPr lang="en-US" sz="1200" kern="0" spc="-15" dirty="0">
                <a:solidFill>
                  <a:schemeClr val="tx1">
                    <a:lumMod val="85000"/>
                    <a:lumOff val="15000"/>
                  </a:schemeClr>
                </a:solidFill>
                <a:latin typeface="Arial"/>
                <a:cs typeface="Arial"/>
              </a:rPr>
              <a:t> </a:t>
            </a:r>
            <a:r>
              <a:rPr lang="en-US" sz="1200" kern="0" dirty="0">
                <a:solidFill>
                  <a:schemeClr val="tx1">
                    <a:lumMod val="85000"/>
                    <a:lumOff val="15000"/>
                  </a:schemeClr>
                </a:solidFill>
                <a:latin typeface="Arial"/>
                <a:cs typeface="Arial"/>
              </a:rPr>
              <a:t>works</a:t>
            </a:r>
            <a:r>
              <a:rPr lang="en-US" sz="1200" kern="0" spc="-20" dirty="0">
                <a:solidFill>
                  <a:schemeClr val="tx1">
                    <a:lumMod val="85000"/>
                    <a:lumOff val="15000"/>
                  </a:schemeClr>
                </a:solidFill>
                <a:latin typeface="Arial"/>
                <a:cs typeface="Arial"/>
              </a:rPr>
              <a:t> with </a:t>
            </a:r>
            <a:r>
              <a:rPr lang="en-US" sz="1200" kern="0" dirty="0">
                <a:solidFill>
                  <a:schemeClr val="tx1">
                    <a:lumMod val="85000"/>
                    <a:lumOff val="15000"/>
                  </a:schemeClr>
                </a:solidFill>
                <a:latin typeface="Arial"/>
                <a:cs typeface="Arial"/>
              </a:rPr>
              <a:t>a</a:t>
            </a:r>
            <a:r>
              <a:rPr lang="en-US" sz="1200" kern="0" spc="-10" dirty="0">
                <a:solidFill>
                  <a:schemeClr val="tx1">
                    <a:lumMod val="85000"/>
                    <a:lumOff val="15000"/>
                  </a:schemeClr>
                </a:solidFill>
                <a:latin typeface="Arial"/>
                <a:cs typeface="Arial"/>
              </a:rPr>
              <a:t> local</a:t>
            </a:r>
            <a:r>
              <a:rPr lang="en-US" sz="1200" kern="0" spc="500" dirty="0">
                <a:solidFill>
                  <a:schemeClr val="tx1">
                    <a:lumMod val="85000"/>
                    <a:lumOff val="15000"/>
                  </a:schemeClr>
                </a:solidFill>
                <a:latin typeface="Arial"/>
                <a:cs typeface="Arial"/>
              </a:rPr>
              <a:t> </a:t>
            </a:r>
            <a:r>
              <a:rPr lang="en-US" sz="1200" kern="0" spc="-10" dirty="0">
                <a:solidFill>
                  <a:schemeClr val="tx1">
                    <a:lumMod val="85000"/>
                    <a:lumOff val="15000"/>
                  </a:schemeClr>
                </a:solidFill>
                <a:latin typeface="Arial"/>
                <a:cs typeface="Arial"/>
              </a:rPr>
              <a:t>clearinghouse.</a:t>
            </a:r>
          </a:p>
        </p:txBody>
      </p:sp>
      <p:sp>
        <p:nvSpPr>
          <p:cNvPr id="3" name="TextBox 2">
            <a:extLst>
              <a:ext uri="{FF2B5EF4-FFF2-40B4-BE49-F238E27FC236}">
                <a16:creationId xmlns:a16="http://schemas.microsoft.com/office/drawing/2014/main" id="{34594464-F246-59D1-17CA-9C3E649F52D2}"/>
              </a:ext>
            </a:extLst>
          </p:cNvPr>
          <p:cNvSpPr txBox="1"/>
          <p:nvPr/>
        </p:nvSpPr>
        <p:spPr>
          <a:xfrm>
            <a:off x="974685" y="2001083"/>
            <a:ext cx="3090228" cy="307777"/>
          </a:xfrm>
          <a:prstGeom prst="rect">
            <a:avLst/>
          </a:prstGeom>
          <a:solidFill>
            <a:srgbClr val="0057B7"/>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ACH</a:t>
            </a:r>
          </a:p>
        </p:txBody>
      </p:sp>
      <p:sp>
        <p:nvSpPr>
          <p:cNvPr id="5" name="TextBox 4">
            <a:extLst>
              <a:ext uri="{FF2B5EF4-FFF2-40B4-BE49-F238E27FC236}">
                <a16:creationId xmlns:a16="http://schemas.microsoft.com/office/drawing/2014/main" id="{B9971FC1-C704-35A4-53C8-515785ED8CD5}"/>
              </a:ext>
            </a:extLst>
          </p:cNvPr>
          <p:cNvSpPr txBox="1"/>
          <p:nvPr/>
        </p:nvSpPr>
        <p:spPr>
          <a:xfrm>
            <a:off x="4511220" y="2001083"/>
            <a:ext cx="3090228" cy="307777"/>
          </a:xfrm>
          <a:prstGeom prst="rect">
            <a:avLst/>
          </a:prstGeom>
          <a:solidFill>
            <a:srgbClr val="0057B7"/>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NACHA</a:t>
            </a:r>
          </a:p>
        </p:txBody>
      </p:sp>
      <p:sp>
        <p:nvSpPr>
          <p:cNvPr id="6" name="TextBox 5">
            <a:extLst>
              <a:ext uri="{FF2B5EF4-FFF2-40B4-BE49-F238E27FC236}">
                <a16:creationId xmlns:a16="http://schemas.microsoft.com/office/drawing/2014/main" id="{81AF27C9-3CA5-4640-54B6-AC31BC2B6D3E}"/>
              </a:ext>
            </a:extLst>
          </p:cNvPr>
          <p:cNvSpPr txBox="1"/>
          <p:nvPr/>
        </p:nvSpPr>
        <p:spPr>
          <a:xfrm>
            <a:off x="8047755" y="1998364"/>
            <a:ext cx="3090228" cy="307777"/>
          </a:xfrm>
          <a:prstGeom prst="rect">
            <a:avLst/>
          </a:prstGeom>
          <a:solidFill>
            <a:srgbClr val="0057B7"/>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ACH Network</a:t>
            </a:r>
          </a:p>
        </p:txBody>
      </p:sp>
      <p:sp>
        <p:nvSpPr>
          <p:cNvPr id="7" name="object 9">
            <a:extLst>
              <a:ext uri="{FF2B5EF4-FFF2-40B4-BE49-F238E27FC236}">
                <a16:creationId xmlns:a16="http://schemas.microsoft.com/office/drawing/2014/main" id="{D6011AB5-37A1-92E8-5E59-0ECDE784468A}"/>
              </a:ext>
            </a:extLst>
          </p:cNvPr>
          <p:cNvSpPr txBox="1"/>
          <p:nvPr/>
        </p:nvSpPr>
        <p:spPr>
          <a:xfrm>
            <a:off x="700755" y="6075769"/>
            <a:ext cx="6520441" cy="382156"/>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chemeClr val="tx1">
                    <a:lumMod val="85000"/>
                    <a:lumOff val="15000"/>
                  </a:schemeClr>
                </a:solidFill>
                <a:latin typeface="Arial"/>
                <a:cs typeface="Arial"/>
              </a:rPr>
              <a:t>*</a:t>
            </a:r>
            <a:r>
              <a:rPr sz="1200" b="1" dirty="0">
                <a:solidFill>
                  <a:schemeClr val="tx1">
                    <a:lumMod val="85000"/>
                    <a:lumOff val="15000"/>
                  </a:schemeClr>
                </a:solidFill>
                <a:latin typeface="Arial"/>
                <a:cs typeface="Arial"/>
              </a:rPr>
              <a:t>NACHA</a:t>
            </a:r>
            <a:r>
              <a:rPr sz="1200" b="1" spc="-5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manages</a:t>
            </a:r>
            <a:r>
              <a:rPr sz="1200" b="1" spc="-60"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the</a:t>
            </a:r>
            <a:r>
              <a:rPr sz="1200" b="1" spc="-30"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development,</a:t>
            </a:r>
            <a:r>
              <a:rPr sz="1200" b="1" spc="-10"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administration,</a:t>
            </a:r>
            <a:r>
              <a:rPr sz="1200" b="1" spc="-30"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and</a:t>
            </a:r>
            <a:r>
              <a:rPr sz="1200" b="1" spc="-2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governance</a:t>
            </a:r>
            <a:r>
              <a:rPr sz="1200" b="1" spc="-2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of</a:t>
            </a:r>
            <a:r>
              <a:rPr sz="1200" b="1" spc="-2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the</a:t>
            </a:r>
            <a:r>
              <a:rPr sz="1200" b="1" spc="-6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ACH Network,</a:t>
            </a:r>
            <a:r>
              <a:rPr sz="1200" b="1" spc="-60"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the</a:t>
            </a:r>
            <a:r>
              <a:rPr sz="1200" b="1" spc="-2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backbone</a:t>
            </a:r>
            <a:r>
              <a:rPr sz="1200" b="1" spc="-40"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for</a:t>
            </a:r>
            <a:r>
              <a:rPr sz="1200" b="1" spc="-25" dirty="0">
                <a:solidFill>
                  <a:schemeClr val="tx1">
                    <a:lumMod val="85000"/>
                    <a:lumOff val="15000"/>
                  </a:schemeClr>
                </a:solidFill>
                <a:latin typeface="Arial"/>
                <a:cs typeface="Arial"/>
              </a:rPr>
              <a:t> the</a:t>
            </a:r>
            <a:r>
              <a:rPr lang="en-US" sz="1200" spc="-2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electronic</a:t>
            </a:r>
            <a:r>
              <a:rPr sz="1200" b="1" spc="-4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movement</a:t>
            </a:r>
            <a:r>
              <a:rPr sz="1200" b="1" spc="-30"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of</a:t>
            </a:r>
            <a:r>
              <a:rPr sz="1200" b="1" spc="-1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money</a:t>
            </a:r>
            <a:r>
              <a:rPr sz="1200" b="1" spc="-35" dirty="0">
                <a:solidFill>
                  <a:schemeClr val="tx1">
                    <a:lumMod val="85000"/>
                    <a:lumOff val="15000"/>
                  </a:schemeClr>
                </a:solidFill>
                <a:latin typeface="Arial"/>
                <a:cs typeface="Arial"/>
              </a:rPr>
              <a:t> </a:t>
            </a:r>
            <a:r>
              <a:rPr sz="1200" b="1" dirty="0">
                <a:solidFill>
                  <a:schemeClr val="tx1">
                    <a:lumMod val="85000"/>
                    <a:lumOff val="15000"/>
                  </a:schemeClr>
                </a:solidFill>
                <a:latin typeface="Arial"/>
                <a:cs typeface="Arial"/>
              </a:rPr>
              <a:t>and</a:t>
            </a:r>
            <a:r>
              <a:rPr sz="1200" b="1" spc="-25" dirty="0">
                <a:solidFill>
                  <a:schemeClr val="tx1">
                    <a:lumMod val="85000"/>
                    <a:lumOff val="15000"/>
                  </a:schemeClr>
                </a:solidFill>
                <a:latin typeface="Arial"/>
                <a:cs typeface="Arial"/>
              </a:rPr>
              <a:t> </a:t>
            </a:r>
            <a:r>
              <a:rPr sz="1200" b="1" spc="-10" dirty="0">
                <a:solidFill>
                  <a:schemeClr val="tx1">
                    <a:lumMod val="85000"/>
                    <a:lumOff val="15000"/>
                  </a:schemeClr>
                </a:solidFill>
                <a:latin typeface="Arial"/>
                <a:cs typeface="Arial"/>
              </a:rPr>
              <a:t>data.</a:t>
            </a:r>
            <a:endParaRPr sz="1200" dirty="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200026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EA9F0-6FC8-03C6-4BC4-7F3BD272A7A4}"/>
              </a:ext>
            </a:extLst>
          </p:cNvPr>
          <p:cNvSpPr>
            <a:spLocks noGrp="1"/>
          </p:cNvSpPr>
          <p:nvPr>
            <p:ph idx="1"/>
          </p:nvPr>
        </p:nvSpPr>
        <p:spPr>
          <a:xfrm>
            <a:off x="1319918" y="1699575"/>
            <a:ext cx="4978332" cy="1729425"/>
          </a:xfrm>
        </p:spPr>
        <p:txBody>
          <a:bodyPr/>
          <a:lstStyle/>
          <a:p>
            <a:pPr marL="0" indent="0">
              <a:lnSpc>
                <a:spcPct val="100000"/>
              </a:lnSpc>
              <a:spcBef>
                <a:spcPts val="520"/>
              </a:spcBef>
              <a:buNone/>
            </a:pPr>
            <a:r>
              <a:rPr lang="en-US" sz="1800" b="1" dirty="0">
                <a:latin typeface="Arial"/>
                <a:cs typeface="Arial"/>
              </a:rPr>
              <a:t>Five</a:t>
            </a:r>
            <a:r>
              <a:rPr lang="en-US" sz="1800" b="1" spc="-15" dirty="0">
                <a:latin typeface="Arial"/>
                <a:cs typeface="Arial"/>
              </a:rPr>
              <a:t> </a:t>
            </a:r>
            <a:r>
              <a:rPr lang="en-US" sz="1800" b="1" spc="-10" dirty="0">
                <a:latin typeface="Arial"/>
                <a:cs typeface="Arial"/>
              </a:rPr>
              <a:t>Participants</a:t>
            </a:r>
            <a:r>
              <a:rPr lang="en-US" sz="1800" b="1" spc="-55" dirty="0">
                <a:latin typeface="Arial"/>
                <a:cs typeface="Arial"/>
              </a:rPr>
              <a:t> </a:t>
            </a:r>
            <a:r>
              <a:rPr lang="en-US" sz="1800" b="1" dirty="0">
                <a:latin typeface="Arial"/>
                <a:cs typeface="Arial"/>
              </a:rPr>
              <a:t>in</a:t>
            </a:r>
            <a:r>
              <a:rPr lang="en-US" sz="1800" b="1" spc="-65" dirty="0">
                <a:latin typeface="Arial"/>
                <a:cs typeface="Arial"/>
              </a:rPr>
              <a:t> </a:t>
            </a:r>
            <a:r>
              <a:rPr lang="en-US" sz="1800" b="1" dirty="0">
                <a:latin typeface="Arial"/>
                <a:cs typeface="Arial"/>
              </a:rPr>
              <a:t>ACH</a:t>
            </a:r>
            <a:r>
              <a:rPr lang="en-US" sz="1800" b="1" spc="35" dirty="0">
                <a:latin typeface="Arial"/>
                <a:cs typeface="Arial"/>
              </a:rPr>
              <a:t> </a:t>
            </a:r>
            <a:r>
              <a:rPr lang="en-US" sz="1800" b="1" spc="-10" dirty="0">
                <a:latin typeface="Arial"/>
                <a:cs typeface="Arial"/>
              </a:rPr>
              <a:t>Process:</a:t>
            </a:r>
            <a:endParaRPr lang="en-US" sz="1800" dirty="0">
              <a:latin typeface="Arial"/>
              <a:cs typeface="Arial"/>
            </a:endParaRPr>
          </a:p>
          <a:p>
            <a:pPr marL="926465" indent="-457200">
              <a:lnSpc>
                <a:spcPct val="100000"/>
              </a:lnSpc>
              <a:spcBef>
                <a:spcPts val="420"/>
              </a:spcBef>
              <a:buAutoNum type="arabicPeriod"/>
              <a:tabLst>
                <a:tab pos="926465" algn="l"/>
              </a:tabLst>
            </a:pPr>
            <a:r>
              <a:rPr lang="en-US" sz="1400" dirty="0">
                <a:latin typeface="Arial"/>
                <a:cs typeface="Arial"/>
              </a:rPr>
              <a:t>Originator</a:t>
            </a:r>
            <a:r>
              <a:rPr lang="en-US" sz="1400" spc="-70" dirty="0">
                <a:latin typeface="Arial"/>
                <a:cs typeface="Arial"/>
              </a:rPr>
              <a:t> </a:t>
            </a:r>
            <a:r>
              <a:rPr lang="en-US" sz="1400" dirty="0">
                <a:latin typeface="Arial"/>
                <a:cs typeface="Arial"/>
              </a:rPr>
              <a:t>company</a:t>
            </a:r>
            <a:r>
              <a:rPr lang="en-US" sz="1400" spc="-50" dirty="0">
                <a:latin typeface="Arial"/>
                <a:cs typeface="Arial"/>
              </a:rPr>
              <a:t> </a:t>
            </a:r>
            <a:r>
              <a:rPr lang="en-US" sz="1400" dirty="0">
                <a:latin typeface="Arial"/>
                <a:cs typeface="Arial"/>
              </a:rPr>
              <a:t>or</a:t>
            </a:r>
            <a:r>
              <a:rPr lang="en-US" sz="1400" spc="-45" dirty="0">
                <a:latin typeface="Arial"/>
                <a:cs typeface="Arial"/>
              </a:rPr>
              <a:t> </a:t>
            </a:r>
            <a:r>
              <a:rPr lang="en-US" sz="1400" spc="-10" dirty="0">
                <a:latin typeface="Arial"/>
                <a:cs typeface="Arial"/>
              </a:rPr>
              <a:t>individual</a:t>
            </a:r>
            <a:endParaRPr lang="en-US" sz="1400" dirty="0">
              <a:latin typeface="Arial"/>
              <a:cs typeface="Arial"/>
            </a:endParaRPr>
          </a:p>
          <a:p>
            <a:pPr marL="926465" indent="-457200">
              <a:lnSpc>
                <a:spcPct val="100000"/>
              </a:lnSpc>
              <a:spcBef>
                <a:spcPts val="420"/>
              </a:spcBef>
              <a:buAutoNum type="arabicPeriod"/>
              <a:tabLst>
                <a:tab pos="926465" algn="l"/>
              </a:tabLst>
            </a:pPr>
            <a:r>
              <a:rPr lang="en-US" sz="1400" spc="-20" dirty="0">
                <a:latin typeface="Arial"/>
                <a:cs typeface="Arial"/>
              </a:rPr>
              <a:t>ODFI (Originating Depository Financial Institution)</a:t>
            </a:r>
            <a:endParaRPr lang="en-US" sz="1400" dirty="0">
              <a:latin typeface="Arial"/>
              <a:cs typeface="Arial"/>
            </a:endParaRPr>
          </a:p>
          <a:p>
            <a:pPr marL="926465" indent="-457200">
              <a:lnSpc>
                <a:spcPct val="100000"/>
              </a:lnSpc>
              <a:spcBef>
                <a:spcPts val="420"/>
              </a:spcBef>
              <a:buAutoNum type="arabicPeriod"/>
              <a:tabLst>
                <a:tab pos="926465" algn="l"/>
              </a:tabLst>
            </a:pPr>
            <a:r>
              <a:rPr lang="en-US" sz="1400" dirty="0">
                <a:latin typeface="Arial"/>
                <a:cs typeface="Arial"/>
              </a:rPr>
              <a:t>ACH</a:t>
            </a:r>
            <a:r>
              <a:rPr lang="en-US" sz="1400" spc="-10" dirty="0">
                <a:latin typeface="Arial"/>
                <a:cs typeface="Arial"/>
              </a:rPr>
              <a:t> </a:t>
            </a:r>
            <a:r>
              <a:rPr lang="en-US" sz="1400" dirty="0">
                <a:latin typeface="Arial"/>
                <a:cs typeface="Arial"/>
              </a:rPr>
              <a:t>Operator</a:t>
            </a:r>
            <a:r>
              <a:rPr lang="en-US" sz="1400" spc="-65" dirty="0">
                <a:latin typeface="Arial"/>
                <a:cs typeface="Arial"/>
              </a:rPr>
              <a:t> </a:t>
            </a:r>
            <a:r>
              <a:rPr lang="en-US" sz="1400" spc="-10" dirty="0">
                <a:latin typeface="Arial"/>
                <a:cs typeface="Arial"/>
              </a:rPr>
              <a:t>(FED)</a:t>
            </a:r>
            <a:endParaRPr lang="en-US" sz="1400" dirty="0">
              <a:latin typeface="Arial"/>
              <a:cs typeface="Arial"/>
            </a:endParaRPr>
          </a:p>
          <a:p>
            <a:pPr marL="926465" indent="-457200">
              <a:lnSpc>
                <a:spcPct val="100000"/>
              </a:lnSpc>
              <a:spcBef>
                <a:spcPts val="420"/>
              </a:spcBef>
              <a:buAutoNum type="arabicPeriod"/>
              <a:tabLst>
                <a:tab pos="926465" algn="l"/>
              </a:tabLst>
            </a:pPr>
            <a:r>
              <a:rPr lang="en-US" sz="1400" spc="-20" dirty="0">
                <a:latin typeface="Arial"/>
                <a:cs typeface="Arial"/>
              </a:rPr>
              <a:t>RDFI (Receiving Depository Financial Institution)</a:t>
            </a:r>
            <a:endParaRPr lang="en-US" sz="1400" dirty="0">
              <a:latin typeface="Arial"/>
              <a:cs typeface="Arial"/>
            </a:endParaRPr>
          </a:p>
          <a:p>
            <a:pPr marL="926465" indent="-457200">
              <a:lnSpc>
                <a:spcPct val="100000"/>
              </a:lnSpc>
              <a:spcBef>
                <a:spcPts val="420"/>
              </a:spcBef>
              <a:buAutoNum type="arabicPeriod"/>
              <a:tabLst>
                <a:tab pos="926465" algn="l"/>
              </a:tabLst>
            </a:pPr>
            <a:r>
              <a:rPr lang="en-US" sz="1400" spc="-10" dirty="0">
                <a:latin typeface="Arial"/>
                <a:cs typeface="Arial"/>
              </a:rPr>
              <a:t>Receiver</a:t>
            </a:r>
            <a:endParaRPr lang="en-US" sz="1400" dirty="0">
              <a:latin typeface="Arial"/>
              <a:cs typeface="Arial"/>
            </a:endParaRPr>
          </a:p>
        </p:txBody>
      </p:sp>
      <p:sp>
        <p:nvSpPr>
          <p:cNvPr id="3" name="Title 2">
            <a:extLst>
              <a:ext uri="{FF2B5EF4-FFF2-40B4-BE49-F238E27FC236}">
                <a16:creationId xmlns:a16="http://schemas.microsoft.com/office/drawing/2014/main" id="{399C2F0B-A267-4DFA-D74A-3CC8B19A2913}"/>
              </a:ext>
            </a:extLst>
          </p:cNvPr>
          <p:cNvSpPr>
            <a:spLocks noGrp="1"/>
          </p:cNvSpPr>
          <p:nvPr>
            <p:ph type="title"/>
          </p:nvPr>
        </p:nvSpPr>
        <p:spPr/>
        <p:txBody>
          <a:bodyPr>
            <a:normAutofit/>
          </a:bodyPr>
          <a:lstStyle/>
          <a:p>
            <a:r>
              <a:rPr lang="en-US" sz="2200" dirty="0"/>
              <a:t>ACH</a:t>
            </a:r>
            <a:r>
              <a:rPr lang="en-US" sz="2200" spc="-60" dirty="0"/>
              <a:t> </a:t>
            </a:r>
            <a:r>
              <a:rPr lang="en-US" sz="2200" spc="-10" dirty="0"/>
              <a:t>Network</a:t>
            </a:r>
            <a:endParaRPr lang="en-US" sz="2200" dirty="0"/>
          </a:p>
        </p:txBody>
      </p:sp>
      <p:grpSp>
        <p:nvGrpSpPr>
          <p:cNvPr id="4" name="object 5">
            <a:extLst>
              <a:ext uri="{FF2B5EF4-FFF2-40B4-BE49-F238E27FC236}">
                <a16:creationId xmlns:a16="http://schemas.microsoft.com/office/drawing/2014/main" id="{83B4C978-F35A-CC3F-307D-845C7A888290}"/>
              </a:ext>
            </a:extLst>
          </p:cNvPr>
          <p:cNvGrpSpPr/>
          <p:nvPr/>
        </p:nvGrpSpPr>
        <p:grpSpPr>
          <a:xfrm>
            <a:off x="3320040" y="3429000"/>
            <a:ext cx="5956419" cy="2914116"/>
            <a:chOff x="2534411" y="2909316"/>
            <a:chExt cx="6106795" cy="3055620"/>
          </a:xfrm>
        </p:grpSpPr>
        <p:pic>
          <p:nvPicPr>
            <p:cNvPr id="5" name="object 6">
              <a:extLst>
                <a:ext uri="{FF2B5EF4-FFF2-40B4-BE49-F238E27FC236}">
                  <a16:creationId xmlns:a16="http://schemas.microsoft.com/office/drawing/2014/main" id="{937EAEB2-C287-5EF6-1A4C-BD251AED56FF}"/>
                </a:ext>
              </a:extLst>
            </p:cNvPr>
            <p:cNvPicPr/>
            <p:nvPr/>
          </p:nvPicPr>
          <p:blipFill>
            <a:blip r:embed="rId2" cstate="print"/>
            <a:stretch>
              <a:fillRect/>
            </a:stretch>
          </p:blipFill>
          <p:spPr>
            <a:xfrm>
              <a:off x="2543555" y="2918460"/>
              <a:ext cx="6088380" cy="3037331"/>
            </a:xfrm>
            <a:prstGeom prst="rect">
              <a:avLst/>
            </a:prstGeom>
          </p:spPr>
        </p:pic>
        <p:sp>
          <p:nvSpPr>
            <p:cNvPr id="6" name="object 7">
              <a:extLst>
                <a:ext uri="{FF2B5EF4-FFF2-40B4-BE49-F238E27FC236}">
                  <a16:creationId xmlns:a16="http://schemas.microsoft.com/office/drawing/2014/main" id="{F5CD9E4D-7CFC-3763-A48A-E21C9EC39094}"/>
                </a:ext>
              </a:extLst>
            </p:cNvPr>
            <p:cNvSpPr/>
            <p:nvPr/>
          </p:nvSpPr>
          <p:spPr>
            <a:xfrm>
              <a:off x="2538983" y="2913888"/>
              <a:ext cx="6097905" cy="3046730"/>
            </a:xfrm>
            <a:custGeom>
              <a:avLst/>
              <a:gdLst/>
              <a:ahLst/>
              <a:cxnLst/>
              <a:rect l="l" t="t" r="r" b="b"/>
              <a:pathLst>
                <a:path w="6097905" h="3046729">
                  <a:moveTo>
                    <a:pt x="0" y="3046476"/>
                  </a:moveTo>
                  <a:lnTo>
                    <a:pt x="6097524" y="3046476"/>
                  </a:lnTo>
                  <a:lnTo>
                    <a:pt x="6097524" y="0"/>
                  </a:lnTo>
                  <a:lnTo>
                    <a:pt x="0" y="0"/>
                  </a:lnTo>
                  <a:lnTo>
                    <a:pt x="0" y="3046476"/>
                  </a:lnTo>
                  <a:close/>
                </a:path>
              </a:pathLst>
            </a:custGeom>
            <a:ln w="9143">
              <a:solidFill>
                <a:srgbClr val="000000"/>
              </a:solidFill>
            </a:ln>
          </p:spPr>
          <p:txBody>
            <a:bodyPr wrap="square" lIns="0" tIns="0" rIns="0" bIns="0" rtlCol="0"/>
            <a:lstStyle/>
            <a:p>
              <a:endParaRPr dirty="0"/>
            </a:p>
          </p:txBody>
        </p:sp>
      </p:grpSp>
    </p:spTree>
    <p:extLst>
      <p:ext uri="{BB962C8B-B14F-4D97-AF65-F5344CB8AC3E}">
        <p14:creationId xmlns:p14="http://schemas.microsoft.com/office/powerpoint/2010/main" val="35019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6F94C08-49A7-1D2B-E534-183F59AAA276}"/>
              </a:ext>
            </a:extLst>
          </p:cNvPr>
          <p:cNvSpPr/>
          <p:nvPr/>
        </p:nvSpPr>
        <p:spPr>
          <a:xfrm>
            <a:off x="715256" y="5927414"/>
            <a:ext cx="842494" cy="567463"/>
          </a:xfrm>
          <a:prstGeom prst="rect">
            <a:avLst/>
          </a:prstGeom>
          <a:solidFill>
            <a:srgbClr val="43B02A"/>
          </a:solidFill>
          <a:ln>
            <a:solidFill>
              <a:srgbClr val="43B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348507B-FA75-0B06-E8D1-D09DD17C8B47}"/>
              </a:ext>
            </a:extLst>
          </p:cNvPr>
          <p:cNvSpPr/>
          <p:nvPr/>
        </p:nvSpPr>
        <p:spPr>
          <a:xfrm>
            <a:off x="720282" y="4890684"/>
            <a:ext cx="842494" cy="567463"/>
          </a:xfrm>
          <a:prstGeom prst="rect">
            <a:avLst/>
          </a:prstGeom>
          <a:solidFill>
            <a:srgbClr val="43B02A"/>
          </a:solidFill>
          <a:ln>
            <a:solidFill>
              <a:srgbClr val="43B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C004C81-D033-B0DD-5A31-6DAEF43214D7}"/>
              </a:ext>
            </a:extLst>
          </p:cNvPr>
          <p:cNvSpPr/>
          <p:nvPr/>
        </p:nvSpPr>
        <p:spPr>
          <a:xfrm>
            <a:off x="721758" y="3868697"/>
            <a:ext cx="842494" cy="567463"/>
          </a:xfrm>
          <a:prstGeom prst="rect">
            <a:avLst/>
          </a:prstGeom>
          <a:solidFill>
            <a:srgbClr val="43B02A"/>
          </a:solidFill>
          <a:ln>
            <a:solidFill>
              <a:srgbClr val="43B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E96F5E4-CDE3-72C2-0962-0A779A9CAA9E}"/>
              </a:ext>
            </a:extLst>
          </p:cNvPr>
          <p:cNvSpPr/>
          <p:nvPr/>
        </p:nvSpPr>
        <p:spPr>
          <a:xfrm>
            <a:off x="723256" y="2837117"/>
            <a:ext cx="842494" cy="567463"/>
          </a:xfrm>
          <a:prstGeom prst="rect">
            <a:avLst/>
          </a:prstGeom>
          <a:solidFill>
            <a:srgbClr val="43B02A"/>
          </a:solidFill>
          <a:ln>
            <a:solidFill>
              <a:srgbClr val="43B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77F816-5D3C-E1FE-EF9F-9F48B14A701C}"/>
              </a:ext>
            </a:extLst>
          </p:cNvPr>
          <p:cNvSpPr/>
          <p:nvPr/>
        </p:nvSpPr>
        <p:spPr>
          <a:xfrm>
            <a:off x="723256" y="1826204"/>
            <a:ext cx="842494" cy="567463"/>
          </a:xfrm>
          <a:prstGeom prst="rect">
            <a:avLst/>
          </a:prstGeom>
          <a:solidFill>
            <a:srgbClr val="43B02A"/>
          </a:solidFill>
          <a:ln>
            <a:solidFill>
              <a:srgbClr val="43B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278734E-09B3-07AA-4FFE-B4A4B1B756ED}"/>
              </a:ext>
            </a:extLst>
          </p:cNvPr>
          <p:cNvSpPr>
            <a:spLocks noGrp="1"/>
          </p:cNvSpPr>
          <p:nvPr>
            <p:ph type="title"/>
          </p:nvPr>
        </p:nvSpPr>
        <p:spPr/>
        <p:txBody>
          <a:bodyPr>
            <a:normAutofit/>
          </a:bodyPr>
          <a:lstStyle/>
          <a:p>
            <a:r>
              <a:rPr lang="en-US" sz="2200" dirty="0"/>
              <a:t>Standard</a:t>
            </a:r>
            <a:r>
              <a:rPr lang="en-US" sz="2200" spc="-50" dirty="0"/>
              <a:t> </a:t>
            </a:r>
            <a:r>
              <a:rPr lang="en-US" sz="2200" dirty="0"/>
              <a:t>Entry</a:t>
            </a:r>
            <a:r>
              <a:rPr lang="en-US" sz="2200" spc="-35" dirty="0"/>
              <a:t> </a:t>
            </a:r>
            <a:r>
              <a:rPr lang="en-US" sz="2200" dirty="0"/>
              <a:t>Class</a:t>
            </a:r>
            <a:r>
              <a:rPr lang="en-US" sz="2200" spc="-45" dirty="0"/>
              <a:t> </a:t>
            </a:r>
            <a:r>
              <a:rPr lang="en-US" sz="2200" dirty="0"/>
              <a:t>(SEC)</a:t>
            </a:r>
            <a:r>
              <a:rPr lang="en-US" sz="2200" spc="-25" dirty="0"/>
              <a:t> </a:t>
            </a:r>
            <a:r>
              <a:rPr lang="en-US" sz="2200" spc="-10" dirty="0"/>
              <a:t>Codes</a:t>
            </a:r>
            <a:endParaRPr lang="en-US" sz="2200" dirty="0"/>
          </a:p>
        </p:txBody>
      </p:sp>
      <p:sp>
        <p:nvSpPr>
          <p:cNvPr id="7" name="object 7">
            <a:extLst>
              <a:ext uri="{FF2B5EF4-FFF2-40B4-BE49-F238E27FC236}">
                <a16:creationId xmlns:a16="http://schemas.microsoft.com/office/drawing/2014/main" id="{DD8EC178-AB1C-AC1B-FDF7-92D149E5D387}"/>
              </a:ext>
            </a:extLst>
          </p:cNvPr>
          <p:cNvSpPr txBox="1"/>
          <p:nvPr/>
        </p:nvSpPr>
        <p:spPr>
          <a:xfrm>
            <a:off x="731257" y="1893000"/>
            <a:ext cx="826493" cy="464184"/>
          </a:xfrm>
          <a:prstGeom prst="rect">
            <a:avLst/>
          </a:prstGeom>
        </p:spPr>
        <p:txBody>
          <a:bodyPr vert="horz" wrap="square" lIns="0" tIns="13335" rIns="0" bIns="0" rtlCol="0">
            <a:spAutoFit/>
          </a:bodyPr>
          <a:lstStyle/>
          <a:p>
            <a:pPr marL="1270" algn="ctr">
              <a:lnSpc>
                <a:spcPts val="894"/>
              </a:lnSpc>
              <a:spcBef>
                <a:spcPts val="105"/>
              </a:spcBef>
            </a:pPr>
            <a:r>
              <a:rPr sz="1000" b="1" spc="-25" dirty="0">
                <a:solidFill>
                  <a:srgbClr val="FFFFFF"/>
                </a:solidFill>
                <a:latin typeface="Arial"/>
                <a:cs typeface="Arial"/>
              </a:rPr>
              <a:t>PPD</a:t>
            </a:r>
            <a:endParaRPr sz="1000" b="1" dirty="0">
              <a:latin typeface="Arial"/>
              <a:cs typeface="Arial"/>
            </a:endParaRPr>
          </a:p>
          <a:p>
            <a:pPr marL="12700" marR="5080" indent="635" algn="ctr">
              <a:lnSpc>
                <a:spcPct val="86400"/>
              </a:lnSpc>
              <a:spcBef>
                <a:spcPts val="60"/>
              </a:spcBef>
            </a:pPr>
            <a:r>
              <a:rPr sz="800" spc="-10" dirty="0">
                <a:solidFill>
                  <a:srgbClr val="FFFFFF"/>
                </a:solidFill>
                <a:latin typeface="Arial"/>
                <a:cs typeface="Arial"/>
              </a:rPr>
              <a:t>Prearranged </a:t>
            </a:r>
            <a:r>
              <a:rPr sz="800" dirty="0">
                <a:solidFill>
                  <a:srgbClr val="FFFFFF"/>
                </a:solidFill>
                <a:latin typeface="Arial"/>
                <a:cs typeface="Arial"/>
              </a:rPr>
              <a:t>Payment</a:t>
            </a:r>
            <a:r>
              <a:rPr sz="800" spc="-30" dirty="0">
                <a:solidFill>
                  <a:srgbClr val="FFFFFF"/>
                </a:solidFill>
                <a:latin typeface="Arial"/>
                <a:cs typeface="Arial"/>
              </a:rPr>
              <a:t> </a:t>
            </a:r>
            <a:r>
              <a:rPr sz="800" spc="-25" dirty="0">
                <a:solidFill>
                  <a:srgbClr val="FFFFFF"/>
                </a:solidFill>
                <a:latin typeface="Arial"/>
                <a:cs typeface="Arial"/>
              </a:rPr>
              <a:t>and</a:t>
            </a:r>
            <a:r>
              <a:rPr sz="800" spc="-10" dirty="0">
                <a:solidFill>
                  <a:srgbClr val="FFFFFF"/>
                </a:solidFill>
                <a:latin typeface="Arial"/>
                <a:cs typeface="Arial"/>
              </a:rPr>
              <a:t> Deposit</a:t>
            </a:r>
            <a:endParaRPr sz="800" dirty="0">
              <a:latin typeface="Arial"/>
              <a:cs typeface="Arial"/>
            </a:endParaRPr>
          </a:p>
        </p:txBody>
      </p:sp>
      <p:grpSp>
        <p:nvGrpSpPr>
          <p:cNvPr id="8" name="object 8">
            <a:extLst>
              <a:ext uri="{FF2B5EF4-FFF2-40B4-BE49-F238E27FC236}">
                <a16:creationId xmlns:a16="http://schemas.microsoft.com/office/drawing/2014/main" id="{332F5420-B98C-86B2-DB87-F7ECEDF9076B}"/>
              </a:ext>
            </a:extLst>
          </p:cNvPr>
          <p:cNvGrpSpPr/>
          <p:nvPr/>
        </p:nvGrpSpPr>
        <p:grpSpPr>
          <a:xfrm>
            <a:off x="1552755" y="1727411"/>
            <a:ext cx="7453313" cy="768350"/>
            <a:chOff x="1248092" y="963104"/>
            <a:chExt cx="7466330" cy="768350"/>
          </a:xfrm>
        </p:grpSpPr>
        <p:sp>
          <p:nvSpPr>
            <p:cNvPr id="9" name="object 9">
              <a:extLst>
                <a:ext uri="{FF2B5EF4-FFF2-40B4-BE49-F238E27FC236}">
                  <a16:creationId xmlns:a16="http://schemas.microsoft.com/office/drawing/2014/main" id="{B4F7F55B-7E40-53F0-4C0D-4B47602FCDAA}"/>
                </a:ext>
              </a:extLst>
            </p:cNvPr>
            <p:cNvSpPr/>
            <p:nvPr/>
          </p:nvSpPr>
          <p:spPr>
            <a:xfrm>
              <a:off x="1261110" y="976121"/>
              <a:ext cx="7440295" cy="742315"/>
            </a:xfrm>
            <a:custGeom>
              <a:avLst/>
              <a:gdLst/>
              <a:ahLst/>
              <a:cxnLst/>
              <a:rect l="l" t="t" r="r" b="b"/>
              <a:pathLst>
                <a:path w="7440295" h="742314">
                  <a:moveTo>
                    <a:pt x="7316470" y="0"/>
                  </a:moveTo>
                  <a:lnTo>
                    <a:pt x="0" y="0"/>
                  </a:lnTo>
                  <a:lnTo>
                    <a:pt x="0" y="742188"/>
                  </a:lnTo>
                  <a:lnTo>
                    <a:pt x="7316470" y="742188"/>
                  </a:lnTo>
                  <a:lnTo>
                    <a:pt x="7364622" y="732468"/>
                  </a:lnTo>
                  <a:lnTo>
                    <a:pt x="7403941" y="705961"/>
                  </a:lnTo>
                  <a:lnTo>
                    <a:pt x="7430448" y="666642"/>
                  </a:lnTo>
                  <a:lnTo>
                    <a:pt x="7440168" y="618489"/>
                  </a:lnTo>
                  <a:lnTo>
                    <a:pt x="7440168" y="123698"/>
                  </a:lnTo>
                  <a:lnTo>
                    <a:pt x="7430448" y="75545"/>
                  </a:lnTo>
                  <a:lnTo>
                    <a:pt x="7403941" y="36226"/>
                  </a:lnTo>
                  <a:lnTo>
                    <a:pt x="7364622" y="9719"/>
                  </a:lnTo>
                  <a:lnTo>
                    <a:pt x="7316470" y="0"/>
                  </a:lnTo>
                  <a:close/>
                </a:path>
              </a:pathLst>
            </a:custGeom>
            <a:solidFill>
              <a:srgbClr val="FFFFFF">
                <a:alpha val="90194"/>
              </a:srgbClr>
            </a:solidFill>
            <a:ln>
              <a:solidFill>
                <a:srgbClr val="43B02A"/>
              </a:solidFill>
            </a:ln>
          </p:spPr>
          <p:txBody>
            <a:bodyPr wrap="square" lIns="0" tIns="0" rIns="0" bIns="0" rtlCol="0"/>
            <a:lstStyle/>
            <a:p>
              <a:endParaRPr dirty="0"/>
            </a:p>
          </p:txBody>
        </p:sp>
        <p:sp>
          <p:nvSpPr>
            <p:cNvPr id="10" name="object 10">
              <a:extLst>
                <a:ext uri="{FF2B5EF4-FFF2-40B4-BE49-F238E27FC236}">
                  <a16:creationId xmlns:a16="http://schemas.microsoft.com/office/drawing/2014/main" id="{20721B0D-454A-84FF-08E9-BBEA1BF3614C}"/>
                </a:ext>
              </a:extLst>
            </p:cNvPr>
            <p:cNvSpPr/>
            <p:nvPr/>
          </p:nvSpPr>
          <p:spPr>
            <a:xfrm>
              <a:off x="1261110" y="976121"/>
              <a:ext cx="7440295" cy="742315"/>
            </a:xfrm>
            <a:custGeom>
              <a:avLst/>
              <a:gdLst/>
              <a:ahLst/>
              <a:cxnLst/>
              <a:rect l="l" t="t" r="r" b="b"/>
              <a:pathLst>
                <a:path w="7440295" h="742314">
                  <a:moveTo>
                    <a:pt x="7440168" y="123698"/>
                  </a:moveTo>
                  <a:lnTo>
                    <a:pt x="7440168" y="618489"/>
                  </a:lnTo>
                  <a:lnTo>
                    <a:pt x="7430448" y="666642"/>
                  </a:lnTo>
                  <a:lnTo>
                    <a:pt x="7403941" y="705961"/>
                  </a:lnTo>
                  <a:lnTo>
                    <a:pt x="7364622" y="732468"/>
                  </a:lnTo>
                  <a:lnTo>
                    <a:pt x="7316470" y="742188"/>
                  </a:lnTo>
                  <a:lnTo>
                    <a:pt x="0" y="742188"/>
                  </a:lnTo>
                  <a:lnTo>
                    <a:pt x="0" y="0"/>
                  </a:lnTo>
                  <a:lnTo>
                    <a:pt x="7316470" y="0"/>
                  </a:lnTo>
                  <a:lnTo>
                    <a:pt x="7364622" y="9719"/>
                  </a:lnTo>
                  <a:lnTo>
                    <a:pt x="7403941" y="36226"/>
                  </a:lnTo>
                  <a:lnTo>
                    <a:pt x="7430448" y="75545"/>
                  </a:lnTo>
                  <a:lnTo>
                    <a:pt x="7440168" y="123698"/>
                  </a:lnTo>
                  <a:close/>
                </a:path>
              </a:pathLst>
            </a:custGeom>
            <a:ln w="25908">
              <a:solidFill>
                <a:srgbClr val="43B02A"/>
              </a:solidFill>
            </a:ln>
          </p:spPr>
          <p:txBody>
            <a:bodyPr wrap="square" lIns="0" tIns="0" rIns="0" bIns="0" rtlCol="0"/>
            <a:lstStyle/>
            <a:p>
              <a:endParaRPr dirty="0"/>
            </a:p>
          </p:txBody>
        </p:sp>
      </p:grpSp>
      <p:sp>
        <p:nvSpPr>
          <p:cNvPr id="11" name="object 11">
            <a:extLst>
              <a:ext uri="{FF2B5EF4-FFF2-40B4-BE49-F238E27FC236}">
                <a16:creationId xmlns:a16="http://schemas.microsoft.com/office/drawing/2014/main" id="{A2CD2C7E-9090-6AF1-9839-7E7A5CEA4439}"/>
              </a:ext>
            </a:extLst>
          </p:cNvPr>
          <p:cNvSpPr txBox="1"/>
          <p:nvPr/>
        </p:nvSpPr>
        <p:spPr>
          <a:xfrm>
            <a:off x="1609968" y="1843426"/>
            <a:ext cx="7359650" cy="567463"/>
          </a:xfrm>
          <a:prstGeom prst="rect">
            <a:avLst/>
          </a:prstGeom>
        </p:spPr>
        <p:txBody>
          <a:bodyPr vert="horz" wrap="square" lIns="0" tIns="13335" rIns="0" bIns="0" rtlCol="0">
            <a:spAutoFit/>
          </a:bodyPr>
          <a:lstStyle/>
          <a:p>
            <a:pPr marL="70485" indent="-57785">
              <a:lnSpc>
                <a:spcPct val="100000"/>
              </a:lnSpc>
              <a:spcBef>
                <a:spcPts val="105"/>
              </a:spcBef>
              <a:buFont typeface="Arial"/>
              <a:buChar char="•"/>
              <a:tabLst>
                <a:tab pos="70485" algn="l"/>
              </a:tabLst>
            </a:pPr>
            <a:r>
              <a:rPr sz="900" i="1" spc="-10" dirty="0">
                <a:latin typeface="Arial"/>
                <a:cs typeface="Arial"/>
              </a:rPr>
              <a:t>Prearranged</a:t>
            </a:r>
            <a:r>
              <a:rPr sz="900" i="1" spc="-15" dirty="0">
                <a:latin typeface="Arial"/>
                <a:cs typeface="Arial"/>
              </a:rPr>
              <a:t> </a:t>
            </a:r>
            <a:r>
              <a:rPr sz="900" i="1" dirty="0">
                <a:latin typeface="Arial"/>
                <a:cs typeface="Arial"/>
              </a:rPr>
              <a:t>payment</a:t>
            </a:r>
            <a:r>
              <a:rPr sz="900" i="1" spc="-20" dirty="0">
                <a:latin typeface="Arial"/>
                <a:cs typeface="Arial"/>
              </a:rPr>
              <a:t> </a:t>
            </a:r>
            <a:r>
              <a:rPr sz="900" i="1" dirty="0">
                <a:latin typeface="Arial"/>
                <a:cs typeface="Arial"/>
              </a:rPr>
              <a:t>and</a:t>
            </a:r>
            <a:r>
              <a:rPr sz="900" i="1" spc="-10" dirty="0">
                <a:latin typeface="Arial"/>
                <a:cs typeface="Arial"/>
              </a:rPr>
              <a:t> </a:t>
            </a:r>
            <a:r>
              <a:rPr sz="900" i="1" dirty="0">
                <a:latin typeface="Arial"/>
                <a:cs typeface="Arial"/>
              </a:rPr>
              <a:t>deposits</a:t>
            </a:r>
            <a:r>
              <a:rPr sz="900" dirty="0">
                <a:latin typeface="Arial"/>
                <a:cs typeface="Arial"/>
              </a:rPr>
              <a:t>.</a:t>
            </a:r>
            <a:r>
              <a:rPr sz="900" spc="-30" dirty="0">
                <a:latin typeface="Arial"/>
                <a:cs typeface="Arial"/>
              </a:rPr>
              <a:t> </a:t>
            </a:r>
            <a:r>
              <a:rPr sz="900" dirty="0">
                <a:latin typeface="Arial"/>
                <a:cs typeface="Arial"/>
              </a:rPr>
              <a:t>Used</a:t>
            </a:r>
            <a:r>
              <a:rPr sz="900" spc="-20" dirty="0">
                <a:latin typeface="Arial"/>
                <a:cs typeface="Arial"/>
              </a:rPr>
              <a:t> </a:t>
            </a:r>
            <a:r>
              <a:rPr sz="900" dirty="0">
                <a:latin typeface="Arial"/>
                <a:cs typeface="Arial"/>
              </a:rPr>
              <a:t>to</a:t>
            </a:r>
            <a:r>
              <a:rPr sz="900" spc="-25" dirty="0">
                <a:latin typeface="Arial"/>
                <a:cs typeface="Arial"/>
              </a:rPr>
              <a:t> </a:t>
            </a:r>
            <a:r>
              <a:rPr sz="900" dirty="0">
                <a:latin typeface="Arial"/>
                <a:cs typeface="Arial"/>
              </a:rPr>
              <a:t>credit</a:t>
            </a:r>
            <a:r>
              <a:rPr sz="900" spc="-20" dirty="0">
                <a:latin typeface="Arial"/>
                <a:cs typeface="Arial"/>
              </a:rPr>
              <a:t> </a:t>
            </a:r>
            <a:r>
              <a:rPr sz="900" dirty="0">
                <a:latin typeface="Arial"/>
                <a:cs typeface="Arial"/>
              </a:rPr>
              <a:t>or</a:t>
            </a:r>
            <a:r>
              <a:rPr sz="900" spc="-20" dirty="0">
                <a:latin typeface="Arial"/>
                <a:cs typeface="Arial"/>
              </a:rPr>
              <a:t> </a:t>
            </a:r>
            <a:r>
              <a:rPr sz="900" dirty="0">
                <a:latin typeface="Arial"/>
                <a:cs typeface="Arial"/>
              </a:rPr>
              <a:t>debit</a:t>
            </a:r>
            <a:r>
              <a:rPr sz="900" spc="-5" dirty="0">
                <a:latin typeface="Arial"/>
                <a:cs typeface="Arial"/>
              </a:rPr>
              <a:t> </a:t>
            </a:r>
            <a:r>
              <a:rPr sz="900" dirty="0">
                <a:latin typeface="Arial"/>
                <a:cs typeface="Arial"/>
              </a:rPr>
              <a:t>a</a:t>
            </a:r>
            <a:r>
              <a:rPr sz="900" spc="-20" dirty="0">
                <a:latin typeface="Arial"/>
                <a:cs typeface="Arial"/>
              </a:rPr>
              <a:t> </a:t>
            </a:r>
            <a:r>
              <a:rPr sz="900" dirty="0">
                <a:latin typeface="Arial"/>
                <a:cs typeface="Arial"/>
              </a:rPr>
              <a:t>consumer</a:t>
            </a:r>
            <a:r>
              <a:rPr sz="900" spc="-40" dirty="0">
                <a:latin typeface="Arial"/>
                <a:cs typeface="Arial"/>
              </a:rPr>
              <a:t> </a:t>
            </a:r>
            <a:r>
              <a:rPr sz="900" spc="-10" dirty="0">
                <a:latin typeface="Arial"/>
                <a:cs typeface="Arial"/>
              </a:rPr>
              <a:t>account.</a:t>
            </a:r>
            <a:r>
              <a:rPr sz="900" spc="-40" dirty="0">
                <a:latin typeface="Arial"/>
                <a:cs typeface="Arial"/>
              </a:rPr>
              <a:t> </a:t>
            </a:r>
            <a:r>
              <a:rPr sz="900" dirty="0">
                <a:latin typeface="Arial"/>
                <a:cs typeface="Arial"/>
              </a:rPr>
              <a:t>Primarily</a:t>
            </a:r>
            <a:r>
              <a:rPr sz="900" spc="-40" dirty="0">
                <a:latin typeface="Arial"/>
                <a:cs typeface="Arial"/>
              </a:rPr>
              <a:t> </a:t>
            </a:r>
            <a:r>
              <a:rPr sz="900" dirty="0">
                <a:latin typeface="Arial"/>
                <a:cs typeface="Arial"/>
              </a:rPr>
              <a:t>used</a:t>
            </a:r>
            <a:r>
              <a:rPr sz="900" spc="-20" dirty="0">
                <a:latin typeface="Arial"/>
                <a:cs typeface="Arial"/>
              </a:rPr>
              <a:t> </a:t>
            </a:r>
            <a:r>
              <a:rPr sz="900" dirty="0">
                <a:latin typeface="Arial"/>
                <a:cs typeface="Arial"/>
              </a:rPr>
              <a:t>for</a:t>
            </a:r>
            <a:r>
              <a:rPr sz="900" spc="-25" dirty="0">
                <a:latin typeface="Arial"/>
                <a:cs typeface="Arial"/>
              </a:rPr>
              <a:t> </a:t>
            </a:r>
            <a:r>
              <a:rPr sz="900" dirty="0">
                <a:latin typeface="Arial"/>
                <a:cs typeface="Arial"/>
              </a:rPr>
              <a:t>payroll</a:t>
            </a:r>
            <a:r>
              <a:rPr sz="900" spc="-5" dirty="0">
                <a:latin typeface="Arial"/>
                <a:cs typeface="Arial"/>
              </a:rPr>
              <a:t> </a:t>
            </a:r>
            <a:r>
              <a:rPr sz="900" dirty="0">
                <a:latin typeface="Arial"/>
                <a:cs typeface="Arial"/>
              </a:rPr>
              <a:t>direct</a:t>
            </a:r>
            <a:r>
              <a:rPr sz="900" spc="-20" dirty="0">
                <a:latin typeface="Arial"/>
                <a:cs typeface="Arial"/>
              </a:rPr>
              <a:t> </a:t>
            </a:r>
            <a:r>
              <a:rPr sz="900" spc="-10" dirty="0">
                <a:latin typeface="Arial"/>
                <a:cs typeface="Arial"/>
              </a:rPr>
              <a:t>deposits</a:t>
            </a:r>
            <a:r>
              <a:rPr lang="en-US" sz="900" spc="-10" dirty="0">
                <a:latin typeface="Arial"/>
                <a:cs typeface="Arial"/>
              </a:rPr>
              <a:t>.</a:t>
            </a:r>
            <a:endParaRPr sz="900" dirty="0">
              <a:latin typeface="Arial"/>
              <a:cs typeface="Arial"/>
            </a:endParaRPr>
          </a:p>
          <a:p>
            <a:pPr marL="70485" indent="-57785">
              <a:lnSpc>
                <a:spcPct val="100000"/>
              </a:lnSpc>
              <a:buChar char="•"/>
              <a:tabLst>
                <a:tab pos="70485" algn="l"/>
              </a:tabLst>
            </a:pPr>
            <a:r>
              <a:rPr sz="900" dirty="0">
                <a:latin typeface="Arial"/>
                <a:cs typeface="Arial"/>
              </a:rPr>
              <a:t>Used</a:t>
            </a:r>
            <a:r>
              <a:rPr sz="900" spc="-20" dirty="0">
                <a:latin typeface="Arial"/>
                <a:cs typeface="Arial"/>
              </a:rPr>
              <a:t> </a:t>
            </a:r>
            <a:r>
              <a:rPr sz="900" dirty="0">
                <a:latin typeface="Arial"/>
                <a:cs typeface="Arial"/>
              </a:rPr>
              <a:t>for</a:t>
            </a:r>
            <a:r>
              <a:rPr sz="900" spc="-5" dirty="0">
                <a:latin typeface="Arial"/>
                <a:cs typeface="Arial"/>
              </a:rPr>
              <a:t> </a:t>
            </a:r>
            <a:r>
              <a:rPr sz="900" dirty="0">
                <a:latin typeface="Arial"/>
                <a:cs typeface="Arial"/>
              </a:rPr>
              <a:t>Payroll,</a:t>
            </a:r>
            <a:r>
              <a:rPr sz="900" spc="-25" dirty="0">
                <a:latin typeface="Arial"/>
                <a:cs typeface="Arial"/>
              </a:rPr>
              <a:t> </a:t>
            </a:r>
            <a:r>
              <a:rPr sz="900" spc="-10" dirty="0">
                <a:latin typeface="Arial"/>
                <a:cs typeface="Arial"/>
              </a:rPr>
              <a:t>Pensions,</a:t>
            </a:r>
            <a:r>
              <a:rPr sz="900" spc="-20" dirty="0">
                <a:latin typeface="Arial"/>
                <a:cs typeface="Arial"/>
              </a:rPr>
              <a:t> </a:t>
            </a:r>
            <a:r>
              <a:rPr sz="900" dirty="0">
                <a:latin typeface="Arial"/>
                <a:cs typeface="Arial"/>
              </a:rPr>
              <a:t>Electric</a:t>
            </a:r>
            <a:r>
              <a:rPr sz="900" spc="-30" dirty="0">
                <a:latin typeface="Arial"/>
                <a:cs typeface="Arial"/>
              </a:rPr>
              <a:t> </a:t>
            </a:r>
            <a:r>
              <a:rPr sz="900" dirty="0">
                <a:latin typeface="Arial"/>
                <a:cs typeface="Arial"/>
              </a:rPr>
              <a:t>Bill,</a:t>
            </a:r>
            <a:r>
              <a:rPr sz="900" spc="-25" dirty="0">
                <a:latin typeface="Arial"/>
                <a:cs typeface="Arial"/>
              </a:rPr>
              <a:t> </a:t>
            </a:r>
            <a:r>
              <a:rPr sz="900" spc="-20" dirty="0">
                <a:latin typeface="Arial"/>
                <a:cs typeface="Arial"/>
              </a:rPr>
              <a:t>etc.</a:t>
            </a:r>
            <a:endParaRPr sz="900" dirty="0">
              <a:latin typeface="Arial"/>
              <a:cs typeface="Arial"/>
            </a:endParaRPr>
          </a:p>
          <a:p>
            <a:pPr marL="70485" indent="-57785">
              <a:lnSpc>
                <a:spcPct val="100000"/>
              </a:lnSpc>
              <a:spcBef>
                <a:spcPts val="10"/>
              </a:spcBef>
              <a:buChar char="•"/>
              <a:tabLst>
                <a:tab pos="70485" algn="l"/>
              </a:tabLst>
            </a:pPr>
            <a:r>
              <a:rPr sz="900" dirty="0">
                <a:latin typeface="Arial"/>
                <a:cs typeface="Arial"/>
              </a:rPr>
              <a:t>Allows</a:t>
            </a:r>
            <a:r>
              <a:rPr sz="900" spc="-20" dirty="0">
                <a:latin typeface="Arial"/>
                <a:cs typeface="Arial"/>
              </a:rPr>
              <a:t> </a:t>
            </a:r>
            <a:r>
              <a:rPr sz="900" dirty="0">
                <a:latin typeface="Arial"/>
                <a:cs typeface="Arial"/>
              </a:rPr>
              <a:t>for</a:t>
            </a:r>
            <a:r>
              <a:rPr sz="900" spc="-25" dirty="0">
                <a:latin typeface="Arial"/>
                <a:cs typeface="Arial"/>
              </a:rPr>
              <a:t> </a:t>
            </a:r>
            <a:r>
              <a:rPr sz="900" dirty="0">
                <a:latin typeface="Arial"/>
                <a:cs typeface="Arial"/>
              </a:rPr>
              <a:t>one</a:t>
            </a:r>
            <a:r>
              <a:rPr sz="900" spc="-10" dirty="0">
                <a:latin typeface="Arial"/>
                <a:cs typeface="Arial"/>
              </a:rPr>
              <a:t> Addenda</a:t>
            </a:r>
            <a:r>
              <a:rPr sz="900" spc="-15" dirty="0">
                <a:latin typeface="Arial"/>
                <a:cs typeface="Arial"/>
              </a:rPr>
              <a:t> </a:t>
            </a:r>
            <a:r>
              <a:rPr sz="900" spc="-10" dirty="0">
                <a:latin typeface="Arial"/>
                <a:cs typeface="Arial"/>
              </a:rPr>
              <a:t>Record</a:t>
            </a:r>
            <a:r>
              <a:rPr lang="en-US" sz="900" spc="-10" dirty="0">
                <a:latin typeface="Arial"/>
                <a:cs typeface="Arial"/>
              </a:rPr>
              <a:t>.</a:t>
            </a:r>
            <a:endParaRPr sz="900" dirty="0">
              <a:latin typeface="Arial"/>
              <a:cs typeface="Arial"/>
            </a:endParaRPr>
          </a:p>
          <a:p>
            <a:pPr marL="70485" indent="-57785">
              <a:lnSpc>
                <a:spcPct val="100000"/>
              </a:lnSpc>
              <a:buChar char="•"/>
              <a:tabLst>
                <a:tab pos="70485" algn="l"/>
              </a:tabLst>
            </a:pPr>
            <a:r>
              <a:rPr sz="900" dirty="0">
                <a:latin typeface="Arial"/>
                <a:cs typeface="Arial"/>
              </a:rPr>
              <a:t>Written</a:t>
            </a:r>
            <a:r>
              <a:rPr sz="900" spc="-40" dirty="0">
                <a:latin typeface="Arial"/>
                <a:cs typeface="Arial"/>
              </a:rPr>
              <a:t> </a:t>
            </a:r>
            <a:r>
              <a:rPr sz="900" spc="-10" dirty="0">
                <a:latin typeface="Arial"/>
                <a:cs typeface="Arial"/>
              </a:rPr>
              <a:t>authorization</a:t>
            </a:r>
            <a:r>
              <a:rPr sz="900" spc="-20" dirty="0">
                <a:latin typeface="Arial"/>
                <a:cs typeface="Arial"/>
              </a:rPr>
              <a:t> </a:t>
            </a:r>
            <a:r>
              <a:rPr sz="900" dirty="0">
                <a:latin typeface="Arial"/>
                <a:cs typeface="Arial"/>
              </a:rPr>
              <a:t>required for</a:t>
            </a:r>
            <a:r>
              <a:rPr sz="900" spc="-5" dirty="0">
                <a:latin typeface="Arial"/>
                <a:cs typeface="Arial"/>
              </a:rPr>
              <a:t> </a:t>
            </a:r>
            <a:r>
              <a:rPr sz="900" dirty="0">
                <a:latin typeface="Arial"/>
                <a:cs typeface="Arial"/>
              </a:rPr>
              <a:t>debits</a:t>
            </a:r>
            <a:r>
              <a:rPr sz="900" spc="-20" dirty="0">
                <a:latin typeface="Arial"/>
                <a:cs typeface="Arial"/>
              </a:rPr>
              <a:t> </a:t>
            </a:r>
            <a:r>
              <a:rPr sz="900" dirty="0">
                <a:latin typeface="Arial"/>
                <a:cs typeface="Arial"/>
              </a:rPr>
              <a:t>and</a:t>
            </a:r>
            <a:r>
              <a:rPr sz="900" spc="-5" dirty="0">
                <a:latin typeface="Arial"/>
                <a:cs typeface="Arial"/>
              </a:rPr>
              <a:t> </a:t>
            </a:r>
            <a:r>
              <a:rPr sz="900" dirty="0">
                <a:latin typeface="Arial"/>
                <a:cs typeface="Arial"/>
              </a:rPr>
              <a:t>highly </a:t>
            </a:r>
            <a:r>
              <a:rPr sz="900" spc="-10" dirty="0">
                <a:latin typeface="Arial"/>
                <a:cs typeface="Arial"/>
              </a:rPr>
              <a:t>recommended</a:t>
            </a:r>
            <a:r>
              <a:rPr sz="900" spc="-40" dirty="0">
                <a:latin typeface="Arial"/>
                <a:cs typeface="Arial"/>
              </a:rPr>
              <a:t> </a:t>
            </a:r>
            <a:r>
              <a:rPr sz="900" dirty="0">
                <a:latin typeface="Arial"/>
                <a:cs typeface="Arial"/>
              </a:rPr>
              <a:t>for</a:t>
            </a:r>
            <a:r>
              <a:rPr sz="900" spc="-5" dirty="0">
                <a:latin typeface="Arial"/>
                <a:cs typeface="Arial"/>
              </a:rPr>
              <a:t> </a:t>
            </a:r>
            <a:r>
              <a:rPr sz="900" spc="-10" dirty="0">
                <a:latin typeface="Arial"/>
                <a:cs typeface="Arial"/>
              </a:rPr>
              <a:t>credits.</a:t>
            </a:r>
            <a:endParaRPr sz="900" dirty="0">
              <a:latin typeface="Arial"/>
              <a:cs typeface="Arial"/>
            </a:endParaRPr>
          </a:p>
        </p:txBody>
      </p:sp>
      <p:sp>
        <p:nvSpPr>
          <p:cNvPr id="15" name="object 15">
            <a:extLst>
              <a:ext uri="{FF2B5EF4-FFF2-40B4-BE49-F238E27FC236}">
                <a16:creationId xmlns:a16="http://schemas.microsoft.com/office/drawing/2014/main" id="{68257DAC-8A1D-E7E6-1C1E-B01204EBBE25}"/>
              </a:ext>
            </a:extLst>
          </p:cNvPr>
          <p:cNvSpPr txBox="1"/>
          <p:nvPr/>
        </p:nvSpPr>
        <p:spPr>
          <a:xfrm>
            <a:off x="723233" y="2894399"/>
            <a:ext cx="842493" cy="466794"/>
          </a:xfrm>
          <a:prstGeom prst="rect">
            <a:avLst/>
          </a:prstGeom>
        </p:spPr>
        <p:txBody>
          <a:bodyPr vert="horz" wrap="square" lIns="0" tIns="30480" rIns="0" bIns="0" rtlCol="0">
            <a:spAutoFit/>
          </a:bodyPr>
          <a:lstStyle/>
          <a:p>
            <a:pPr marL="12700" marR="5080" indent="-635" algn="ctr">
              <a:lnSpc>
                <a:spcPts val="830"/>
              </a:lnSpc>
              <a:spcBef>
                <a:spcPts val="240"/>
              </a:spcBef>
            </a:pPr>
            <a:r>
              <a:rPr sz="1000" b="1" dirty="0">
                <a:solidFill>
                  <a:srgbClr val="FFFFFF"/>
                </a:solidFill>
                <a:latin typeface="Arial"/>
                <a:cs typeface="Arial"/>
              </a:rPr>
              <a:t>CCD</a:t>
            </a:r>
            <a:r>
              <a:rPr sz="800" b="1" spc="-20" dirty="0">
                <a:solidFill>
                  <a:srgbClr val="FFFFFF"/>
                </a:solidFill>
                <a:latin typeface="Arial"/>
                <a:cs typeface="Arial"/>
              </a:rPr>
              <a:t> </a:t>
            </a:r>
            <a:endParaRPr lang="en-US" sz="800" b="1" spc="-20" dirty="0">
              <a:solidFill>
                <a:srgbClr val="FFFFFF"/>
              </a:solidFill>
              <a:latin typeface="Arial"/>
              <a:cs typeface="Arial"/>
            </a:endParaRPr>
          </a:p>
          <a:p>
            <a:pPr marL="12700" marR="5080" indent="-635" algn="ctr">
              <a:lnSpc>
                <a:spcPts val="830"/>
              </a:lnSpc>
              <a:spcBef>
                <a:spcPts val="240"/>
              </a:spcBef>
            </a:pPr>
            <a:r>
              <a:rPr sz="800" spc="-10" dirty="0">
                <a:solidFill>
                  <a:srgbClr val="FFFFFF"/>
                </a:solidFill>
                <a:latin typeface="Arial"/>
                <a:cs typeface="Arial"/>
              </a:rPr>
              <a:t>Cash Concentration </a:t>
            </a:r>
            <a:r>
              <a:rPr sz="800" spc="-25" dirty="0">
                <a:solidFill>
                  <a:srgbClr val="FFFFFF"/>
                </a:solidFill>
                <a:latin typeface="Arial"/>
                <a:cs typeface="Arial"/>
              </a:rPr>
              <a:t>or</a:t>
            </a:r>
            <a:r>
              <a:rPr sz="800" spc="-10" dirty="0">
                <a:solidFill>
                  <a:srgbClr val="FFFFFF"/>
                </a:solidFill>
                <a:latin typeface="Arial"/>
                <a:cs typeface="Arial"/>
              </a:rPr>
              <a:t> Disbursement</a:t>
            </a:r>
            <a:endParaRPr sz="800" dirty="0">
              <a:latin typeface="Arial"/>
              <a:cs typeface="Arial"/>
            </a:endParaRPr>
          </a:p>
        </p:txBody>
      </p:sp>
      <p:grpSp>
        <p:nvGrpSpPr>
          <p:cNvPr id="16" name="object 16">
            <a:extLst>
              <a:ext uri="{FF2B5EF4-FFF2-40B4-BE49-F238E27FC236}">
                <a16:creationId xmlns:a16="http://schemas.microsoft.com/office/drawing/2014/main" id="{E37A9A62-92E4-38B4-ECE6-9EEAB5C953F8}"/>
              </a:ext>
            </a:extLst>
          </p:cNvPr>
          <p:cNvGrpSpPr/>
          <p:nvPr/>
        </p:nvGrpSpPr>
        <p:grpSpPr>
          <a:xfrm>
            <a:off x="1552755" y="2751539"/>
            <a:ext cx="7466330" cy="768350"/>
            <a:chOff x="1248092" y="1987232"/>
            <a:chExt cx="7466330" cy="768350"/>
          </a:xfrm>
        </p:grpSpPr>
        <p:sp>
          <p:nvSpPr>
            <p:cNvPr id="17" name="object 17">
              <a:extLst>
                <a:ext uri="{FF2B5EF4-FFF2-40B4-BE49-F238E27FC236}">
                  <a16:creationId xmlns:a16="http://schemas.microsoft.com/office/drawing/2014/main" id="{C4D6862A-C334-2E77-A416-EA5B52AE6CFA}"/>
                </a:ext>
              </a:extLst>
            </p:cNvPr>
            <p:cNvSpPr/>
            <p:nvPr/>
          </p:nvSpPr>
          <p:spPr>
            <a:xfrm>
              <a:off x="1261110" y="2000250"/>
              <a:ext cx="7440295" cy="742315"/>
            </a:xfrm>
            <a:custGeom>
              <a:avLst/>
              <a:gdLst/>
              <a:ahLst/>
              <a:cxnLst/>
              <a:rect l="l" t="t" r="r" b="b"/>
              <a:pathLst>
                <a:path w="7440295" h="742314">
                  <a:moveTo>
                    <a:pt x="7316470" y="0"/>
                  </a:moveTo>
                  <a:lnTo>
                    <a:pt x="0" y="0"/>
                  </a:lnTo>
                  <a:lnTo>
                    <a:pt x="0" y="742188"/>
                  </a:lnTo>
                  <a:lnTo>
                    <a:pt x="7316470" y="742188"/>
                  </a:lnTo>
                  <a:lnTo>
                    <a:pt x="7364622" y="732468"/>
                  </a:lnTo>
                  <a:lnTo>
                    <a:pt x="7403941" y="705961"/>
                  </a:lnTo>
                  <a:lnTo>
                    <a:pt x="7430448" y="666642"/>
                  </a:lnTo>
                  <a:lnTo>
                    <a:pt x="7440168" y="618489"/>
                  </a:lnTo>
                  <a:lnTo>
                    <a:pt x="7440168" y="123698"/>
                  </a:lnTo>
                  <a:lnTo>
                    <a:pt x="7430448" y="75545"/>
                  </a:lnTo>
                  <a:lnTo>
                    <a:pt x="7403941" y="36226"/>
                  </a:lnTo>
                  <a:lnTo>
                    <a:pt x="7364622" y="9719"/>
                  </a:lnTo>
                  <a:lnTo>
                    <a:pt x="7316470" y="0"/>
                  </a:lnTo>
                  <a:close/>
                </a:path>
              </a:pathLst>
            </a:custGeom>
            <a:solidFill>
              <a:srgbClr val="FFFFFF">
                <a:alpha val="90194"/>
              </a:srgbClr>
            </a:solidFill>
            <a:ln>
              <a:solidFill>
                <a:srgbClr val="43B02A"/>
              </a:solidFill>
            </a:ln>
          </p:spPr>
          <p:txBody>
            <a:bodyPr wrap="square" lIns="0" tIns="0" rIns="0" bIns="0" rtlCol="0"/>
            <a:lstStyle/>
            <a:p>
              <a:endParaRPr dirty="0"/>
            </a:p>
          </p:txBody>
        </p:sp>
        <p:sp>
          <p:nvSpPr>
            <p:cNvPr id="18" name="object 18">
              <a:extLst>
                <a:ext uri="{FF2B5EF4-FFF2-40B4-BE49-F238E27FC236}">
                  <a16:creationId xmlns:a16="http://schemas.microsoft.com/office/drawing/2014/main" id="{156B6C1A-5806-3963-54C7-C68A1D6E69EE}"/>
                </a:ext>
              </a:extLst>
            </p:cNvPr>
            <p:cNvSpPr/>
            <p:nvPr/>
          </p:nvSpPr>
          <p:spPr>
            <a:xfrm>
              <a:off x="1261110" y="2000250"/>
              <a:ext cx="7440295" cy="742315"/>
            </a:xfrm>
            <a:custGeom>
              <a:avLst/>
              <a:gdLst/>
              <a:ahLst/>
              <a:cxnLst/>
              <a:rect l="l" t="t" r="r" b="b"/>
              <a:pathLst>
                <a:path w="7440295" h="742314">
                  <a:moveTo>
                    <a:pt x="7440168" y="123698"/>
                  </a:moveTo>
                  <a:lnTo>
                    <a:pt x="7440168" y="618489"/>
                  </a:lnTo>
                  <a:lnTo>
                    <a:pt x="7430448" y="666642"/>
                  </a:lnTo>
                  <a:lnTo>
                    <a:pt x="7403941" y="705961"/>
                  </a:lnTo>
                  <a:lnTo>
                    <a:pt x="7364622" y="732468"/>
                  </a:lnTo>
                  <a:lnTo>
                    <a:pt x="7316470" y="742188"/>
                  </a:lnTo>
                  <a:lnTo>
                    <a:pt x="0" y="742188"/>
                  </a:lnTo>
                  <a:lnTo>
                    <a:pt x="0" y="0"/>
                  </a:lnTo>
                  <a:lnTo>
                    <a:pt x="7316470" y="0"/>
                  </a:lnTo>
                  <a:lnTo>
                    <a:pt x="7364622" y="9719"/>
                  </a:lnTo>
                  <a:lnTo>
                    <a:pt x="7403941" y="36226"/>
                  </a:lnTo>
                  <a:lnTo>
                    <a:pt x="7430448" y="75545"/>
                  </a:lnTo>
                  <a:lnTo>
                    <a:pt x="7440168" y="123698"/>
                  </a:lnTo>
                  <a:close/>
                </a:path>
              </a:pathLst>
            </a:custGeom>
            <a:ln w="25908">
              <a:solidFill>
                <a:srgbClr val="43B02A"/>
              </a:solidFill>
            </a:ln>
          </p:spPr>
          <p:txBody>
            <a:bodyPr wrap="square" lIns="0" tIns="0" rIns="0" bIns="0" rtlCol="0"/>
            <a:lstStyle/>
            <a:p>
              <a:endParaRPr dirty="0"/>
            </a:p>
          </p:txBody>
        </p:sp>
      </p:grpSp>
      <p:sp>
        <p:nvSpPr>
          <p:cNvPr id="19" name="object 19">
            <a:extLst>
              <a:ext uri="{FF2B5EF4-FFF2-40B4-BE49-F238E27FC236}">
                <a16:creationId xmlns:a16="http://schemas.microsoft.com/office/drawing/2014/main" id="{DFAD1C2F-D0F5-FE52-05A0-526B3DAFB7C1}"/>
              </a:ext>
            </a:extLst>
          </p:cNvPr>
          <p:cNvSpPr txBox="1"/>
          <p:nvPr/>
        </p:nvSpPr>
        <p:spPr>
          <a:xfrm>
            <a:off x="1609968" y="2807229"/>
            <a:ext cx="7117715" cy="638810"/>
          </a:xfrm>
          <a:prstGeom prst="rect">
            <a:avLst/>
          </a:prstGeom>
        </p:spPr>
        <p:txBody>
          <a:bodyPr vert="horz" wrap="square" lIns="0" tIns="13335" rIns="0" bIns="0" rtlCol="0">
            <a:spAutoFit/>
          </a:bodyPr>
          <a:lstStyle/>
          <a:p>
            <a:pPr marL="70485" indent="-57785">
              <a:lnSpc>
                <a:spcPct val="100000"/>
              </a:lnSpc>
              <a:spcBef>
                <a:spcPts val="105"/>
              </a:spcBef>
              <a:buFont typeface="Arial"/>
              <a:buChar char="•"/>
              <a:tabLst>
                <a:tab pos="70485" algn="l"/>
              </a:tabLst>
            </a:pPr>
            <a:r>
              <a:rPr sz="800" i="1" dirty="0">
                <a:latin typeface="Arial"/>
                <a:cs typeface="Arial"/>
              </a:rPr>
              <a:t>Corporate</a:t>
            </a:r>
            <a:r>
              <a:rPr sz="800" i="1" spc="-5" dirty="0">
                <a:latin typeface="Arial"/>
                <a:cs typeface="Arial"/>
              </a:rPr>
              <a:t> </a:t>
            </a:r>
            <a:r>
              <a:rPr sz="800" i="1" dirty="0">
                <a:latin typeface="Arial"/>
                <a:cs typeface="Arial"/>
              </a:rPr>
              <a:t>credit</a:t>
            </a:r>
            <a:r>
              <a:rPr sz="800" i="1" spc="-10" dirty="0">
                <a:latin typeface="Arial"/>
                <a:cs typeface="Arial"/>
              </a:rPr>
              <a:t> </a:t>
            </a:r>
            <a:r>
              <a:rPr sz="800" i="1" dirty="0">
                <a:latin typeface="Arial"/>
                <a:cs typeface="Arial"/>
              </a:rPr>
              <a:t>or</a:t>
            </a:r>
            <a:r>
              <a:rPr sz="800" i="1" spc="-10" dirty="0">
                <a:latin typeface="Arial"/>
                <a:cs typeface="Arial"/>
              </a:rPr>
              <a:t> </a:t>
            </a:r>
            <a:r>
              <a:rPr sz="800" i="1" dirty="0">
                <a:latin typeface="Arial"/>
                <a:cs typeface="Arial"/>
              </a:rPr>
              <a:t>debit</a:t>
            </a:r>
            <a:r>
              <a:rPr sz="800" dirty="0">
                <a:latin typeface="Arial"/>
                <a:cs typeface="Arial"/>
              </a:rPr>
              <a:t>.</a:t>
            </a:r>
            <a:r>
              <a:rPr sz="800" spc="-10" dirty="0">
                <a:latin typeface="Arial"/>
                <a:cs typeface="Arial"/>
              </a:rPr>
              <a:t> </a:t>
            </a:r>
            <a:r>
              <a:rPr sz="800" dirty="0">
                <a:latin typeface="Arial"/>
                <a:cs typeface="Arial"/>
              </a:rPr>
              <a:t>Primarily</a:t>
            </a:r>
            <a:r>
              <a:rPr sz="800" spc="-25" dirty="0">
                <a:latin typeface="Arial"/>
                <a:cs typeface="Arial"/>
              </a:rPr>
              <a:t> </a:t>
            </a:r>
            <a:r>
              <a:rPr sz="800" dirty="0">
                <a:latin typeface="Arial"/>
                <a:cs typeface="Arial"/>
              </a:rPr>
              <a:t>used</a:t>
            </a:r>
            <a:r>
              <a:rPr sz="800" spc="-15" dirty="0">
                <a:latin typeface="Arial"/>
                <a:cs typeface="Arial"/>
              </a:rPr>
              <a:t> </a:t>
            </a:r>
            <a:r>
              <a:rPr sz="800" dirty="0">
                <a:latin typeface="Arial"/>
                <a:cs typeface="Arial"/>
              </a:rPr>
              <a:t>for</a:t>
            </a:r>
            <a:r>
              <a:rPr sz="800" spc="-10" dirty="0">
                <a:latin typeface="Arial"/>
                <a:cs typeface="Arial"/>
              </a:rPr>
              <a:t> business-to-business</a:t>
            </a:r>
            <a:r>
              <a:rPr sz="800" spc="-45" dirty="0">
                <a:latin typeface="Arial"/>
                <a:cs typeface="Arial"/>
              </a:rPr>
              <a:t> </a:t>
            </a:r>
            <a:r>
              <a:rPr sz="800" spc="-10" dirty="0">
                <a:latin typeface="Arial"/>
                <a:cs typeface="Arial"/>
              </a:rPr>
              <a:t>transactions.</a:t>
            </a:r>
            <a:endParaRPr sz="800" dirty="0">
              <a:latin typeface="Arial"/>
              <a:cs typeface="Arial"/>
            </a:endParaRPr>
          </a:p>
          <a:p>
            <a:pPr marL="70485" indent="-57785">
              <a:lnSpc>
                <a:spcPct val="100000"/>
              </a:lnSpc>
              <a:buChar char="•"/>
              <a:tabLst>
                <a:tab pos="70485" algn="l"/>
              </a:tabLst>
            </a:pPr>
            <a:r>
              <a:rPr sz="800" spc="-10" dirty="0">
                <a:latin typeface="Arial"/>
                <a:cs typeface="Arial"/>
              </a:rPr>
              <a:t>Designed</a:t>
            </a:r>
            <a:r>
              <a:rPr sz="800" spc="-15" dirty="0">
                <a:latin typeface="Arial"/>
                <a:cs typeface="Arial"/>
              </a:rPr>
              <a:t> </a:t>
            </a:r>
            <a:r>
              <a:rPr sz="800" dirty="0">
                <a:latin typeface="Arial"/>
                <a:cs typeface="Arial"/>
              </a:rPr>
              <a:t>for simple</a:t>
            </a:r>
            <a:r>
              <a:rPr sz="800" spc="-40" dirty="0">
                <a:latin typeface="Arial"/>
                <a:cs typeface="Arial"/>
              </a:rPr>
              <a:t> </a:t>
            </a:r>
            <a:r>
              <a:rPr sz="800" dirty="0">
                <a:latin typeface="Arial"/>
                <a:cs typeface="Arial"/>
              </a:rPr>
              <a:t>electronic</a:t>
            </a:r>
            <a:r>
              <a:rPr sz="800" spc="-15" dirty="0">
                <a:latin typeface="Arial"/>
                <a:cs typeface="Arial"/>
              </a:rPr>
              <a:t> </a:t>
            </a:r>
            <a:r>
              <a:rPr sz="800" spc="-10" dirty="0">
                <a:latin typeface="Arial"/>
                <a:cs typeface="Arial"/>
              </a:rPr>
              <a:t>payments.</a:t>
            </a:r>
            <a:endParaRPr sz="800" dirty="0">
              <a:latin typeface="Arial"/>
              <a:cs typeface="Arial"/>
            </a:endParaRPr>
          </a:p>
          <a:p>
            <a:pPr marL="70485" indent="-57785">
              <a:lnSpc>
                <a:spcPct val="100000"/>
              </a:lnSpc>
              <a:spcBef>
                <a:spcPts val="10"/>
              </a:spcBef>
              <a:buChar char="•"/>
              <a:tabLst>
                <a:tab pos="70485" algn="l"/>
              </a:tabLst>
            </a:pPr>
            <a:r>
              <a:rPr sz="800" dirty="0">
                <a:latin typeface="Arial"/>
                <a:cs typeface="Arial"/>
              </a:rPr>
              <a:t>An</a:t>
            </a:r>
            <a:r>
              <a:rPr sz="800" spc="-25" dirty="0">
                <a:latin typeface="Arial"/>
                <a:cs typeface="Arial"/>
              </a:rPr>
              <a:t> </a:t>
            </a:r>
            <a:r>
              <a:rPr sz="800" spc="-10" dirty="0">
                <a:latin typeface="Arial"/>
                <a:cs typeface="Arial"/>
              </a:rPr>
              <a:t>agreement</a:t>
            </a:r>
            <a:r>
              <a:rPr sz="800" spc="-30" dirty="0">
                <a:latin typeface="Arial"/>
                <a:cs typeface="Arial"/>
              </a:rPr>
              <a:t> </a:t>
            </a:r>
            <a:r>
              <a:rPr sz="800" dirty="0">
                <a:latin typeface="Arial"/>
                <a:cs typeface="Arial"/>
              </a:rPr>
              <a:t>must</a:t>
            </a:r>
            <a:r>
              <a:rPr sz="800" spc="-45" dirty="0">
                <a:latin typeface="Arial"/>
                <a:cs typeface="Arial"/>
              </a:rPr>
              <a:t> </a:t>
            </a:r>
            <a:r>
              <a:rPr sz="800" dirty="0">
                <a:latin typeface="Arial"/>
                <a:cs typeface="Arial"/>
              </a:rPr>
              <a:t>be</a:t>
            </a:r>
            <a:r>
              <a:rPr sz="800" spc="-15" dirty="0">
                <a:latin typeface="Arial"/>
                <a:cs typeface="Arial"/>
              </a:rPr>
              <a:t> </a:t>
            </a:r>
            <a:r>
              <a:rPr sz="800" dirty="0">
                <a:latin typeface="Arial"/>
                <a:cs typeface="Arial"/>
              </a:rPr>
              <a:t>in</a:t>
            </a:r>
            <a:r>
              <a:rPr sz="800" spc="-15" dirty="0">
                <a:latin typeface="Arial"/>
                <a:cs typeface="Arial"/>
              </a:rPr>
              <a:t> </a:t>
            </a:r>
            <a:r>
              <a:rPr sz="800" dirty="0">
                <a:latin typeface="Arial"/>
                <a:cs typeface="Arial"/>
              </a:rPr>
              <a:t>place</a:t>
            </a:r>
            <a:r>
              <a:rPr sz="800" spc="-40" dirty="0">
                <a:latin typeface="Arial"/>
                <a:cs typeface="Arial"/>
              </a:rPr>
              <a:t> </a:t>
            </a:r>
            <a:r>
              <a:rPr sz="800" dirty="0">
                <a:latin typeface="Arial"/>
                <a:cs typeface="Arial"/>
              </a:rPr>
              <a:t>between</a:t>
            </a:r>
            <a:r>
              <a:rPr sz="800" spc="-5" dirty="0">
                <a:latin typeface="Arial"/>
                <a:cs typeface="Arial"/>
              </a:rPr>
              <a:t> </a:t>
            </a:r>
            <a:r>
              <a:rPr sz="800" dirty="0">
                <a:latin typeface="Arial"/>
                <a:cs typeface="Arial"/>
              </a:rPr>
              <a:t>the</a:t>
            </a:r>
            <a:r>
              <a:rPr sz="800" spc="-25" dirty="0">
                <a:latin typeface="Arial"/>
                <a:cs typeface="Arial"/>
              </a:rPr>
              <a:t> </a:t>
            </a:r>
            <a:r>
              <a:rPr sz="800" dirty="0">
                <a:latin typeface="Arial"/>
                <a:cs typeface="Arial"/>
              </a:rPr>
              <a:t>originator</a:t>
            </a:r>
            <a:r>
              <a:rPr sz="800" spc="-15" dirty="0">
                <a:latin typeface="Arial"/>
                <a:cs typeface="Arial"/>
              </a:rPr>
              <a:t> </a:t>
            </a:r>
            <a:r>
              <a:rPr sz="800" dirty="0">
                <a:latin typeface="Arial"/>
                <a:cs typeface="Arial"/>
              </a:rPr>
              <a:t>and</a:t>
            </a:r>
            <a:r>
              <a:rPr sz="800" spc="-15" dirty="0">
                <a:latin typeface="Arial"/>
                <a:cs typeface="Arial"/>
              </a:rPr>
              <a:t> </a:t>
            </a:r>
            <a:r>
              <a:rPr sz="800" spc="-10" dirty="0">
                <a:latin typeface="Arial"/>
                <a:cs typeface="Arial"/>
              </a:rPr>
              <a:t>receiver.</a:t>
            </a:r>
            <a:endParaRPr sz="800" dirty="0">
              <a:latin typeface="Arial"/>
              <a:cs typeface="Arial"/>
            </a:endParaRPr>
          </a:p>
          <a:p>
            <a:pPr marL="70485" indent="-57785">
              <a:lnSpc>
                <a:spcPct val="100000"/>
              </a:lnSpc>
              <a:buChar char="•"/>
              <a:tabLst>
                <a:tab pos="70485" algn="l"/>
              </a:tabLst>
            </a:pPr>
            <a:r>
              <a:rPr sz="800" dirty="0">
                <a:latin typeface="Arial"/>
                <a:cs typeface="Arial"/>
              </a:rPr>
              <a:t>Can</a:t>
            </a:r>
            <a:r>
              <a:rPr sz="800" spc="-20" dirty="0">
                <a:latin typeface="Arial"/>
                <a:cs typeface="Arial"/>
              </a:rPr>
              <a:t> </a:t>
            </a:r>
            <a:r>
              <a:rPr sz="800" dirty="0">
                <a:latin typeface="Arial"/>
                <a:cs typeface="Arial"/>
              </a:rPr>
              <a:t>contain</a:t>
            </a:r>
            <a:r>
              <a:rPr sz="800" spc="-35" dirty="0">
                <a:latin typeface="Arial"/>
                <a:cs typeface="Arial"/>
              </a:rPr>
              <a:t> </a:t>
            </a:r>
            <a:r>
              <a:rPr sz="800" dirty="0">
                <a:latin typeface="Arial"/>
                <a:cs typeface="Arial"/>
              </a:rPr>
              <a:t>one</a:t>
            </a:r>
            <a:r>
              <a:rPr sz="800" spc="-20" dirty="0">
                <a:latin typeface="Arial"/>
                <a:cs typeface="Arial"/>
              </a:rPr>
              <a:t> </a:t>
            </a:r>
            <a:r>
              <a:rPr sz="800" spc="-10" dirty="0">
                <a:latin typeface="Arial"/>
                <a:cs typeface="Arial"/>
              </a:rPr>
              <a:t>addenda</a:t>
            </a:r>
            <a:r>
              <a:rPr sz="800" spc="-15" dirty="0">
                <a:latin typeface="Arial"/>
                <a:cs typeface="Arial"/>
              </a:rPr>
              <a:t> </a:t>
            </a:r>
            <a:r>
              <a:rPr sz="800" spc="-10" dirty="0">
                <a:latin typeface="Arial"/>
                <a:cs typeface="Arial"/>
              </a:rPr>
              <a:t>record.</a:t>
            </a:r>
            <a:endParaRPr sz="800" dirty="0">
              <a:latin typeface="Arial"/>
              <a:cs typeface="Arial"/>
            </a:endParaRPr>
          </a:p>
          <a:p>
            <a:pPr marL="70485" indent="-57785">
              <a:lnSpc>
                <a:spcPct val="100000"/>
              </a:lnSpc>
              <a:spcBef>
                <a:spcPts val="10"/>
              </a:spcBef>
              <a:buChar char="•"/>
              <a:tabLst>
                <a:tab pos="70485" algn="l"/>
              </a:tabLst>
            </a:pPr>
            <a:r>
              <a:rPr sz="800" dirty="0">
                <a:latin typeface="Arial"/>
                <a:cs typeface="Arial"/>
              </a:rPr>
              <a:t>An</a:t>
            </a:r>
            <a:r>
              <a:rPr sz="800" spc="-5" dirty="0">
                <a:latin typeface="Arial"/>
                <a:cs typeface="Arial"/>
              </a:rPr>
              <a:t> </a:t>
            </a:r>
            <a:r>
              <a:rPr sz="800" spc="-10" dirty="0">
                <a:latin typeface="Arial"/>
                <a:cs typeface="Arial"/>
              </a:rPr>
              <a:t>addenda</a:t>
            </a:r>
            <a:r>
              <a:rPr sz="800" spc="5" dirty="0">
                <a:latin typeface="Arial"/>
                <a:cs typeface="Arial"/>
              </a:rPr>
              <a:t> </a:t>
            </a:r>
            <a:r>
              <a:rPr sz="800" dirty="0">
                <a:latin typeface="Arial"/>
                <a:cs typeface="Arial"/>
              </a:rPr>
              <a:t>record</a:t>
            </a:r>
            <a:r>
              <a:rPr sz="800" spc="5" dirty="0">
                <a:latin typeface="Arial"/>
                <a:cs typeface="Arial"/>
              </a:rPr>
              <a:t> </a:t>
            </a:r>
            <a:r>
              <a:rPr sz="800" dirty="0">
                <a:latin typeface="Arial"/>
                <a:cs typeface="Arial"/>
              </a:rPr>
              <a:t>contains</a:t>
            </a:r>
            <a:r>
              <a:rPr sz="800" spc="-10" dirty="0">
                <a:latin typeface="Arial"/>
                <a:cs typeface="Arial"/>
              </a:rPr>
              <a:t> additional</a:t>
            </a:r>
            <a:r>
              <a:rPr sz="800" dirty="0">
                <a:latin typeface="Arial"/>
                <a:cs typeface="Arial"/>
              </a:rPr>
              <a:t> </a:t>
            </a:r>
            <a:r>
              <a:rPr sz="800" spc="-10" dirty="0">
                <a:latin typeface="Arial"/>
                <a:cs typeface="Arial"/>
              </a:rPr>
              <a:t>remittance</a:t>
            </a:r>
            <a:r>
              <a:rPr sz="800" spc="-45" dirty="0">
                <a:latin typeface="Arial"/>
                <a:cs typeface="Arial"/>
              </a:rPr>
              <a:t> </a:t>
            </a:r>
            <a:r>
              <a:rPr sz="800" spc="-10" dirty="0">
                <a:latin typeface="Arial"/>
                <a:cs typeface="Arial"/>
              </a:rPr>
              <a:t>information</a:t>
            </a:r>
            <a:r>
              <a:rPr sz="800" spc="-20" dirty="0">
                <a:latin typeface="Arial"/>
                <a:cs typeface="Arial"/>
              </a:rPr>
              <a:t> </a:t>
            </a:r>
            <a:r>
              <a:rPr sz="800" dirty="0">
                <a:latin typeface="Arial"/>
                <a:cs typeface="Arial"/>
              </a:rPr>
              <a:t>for</a:t>
            </a:r>
            <a:r>
              <a:rPr sz="800" spc="-5" dirty="0">
                <a:latin typeface="Arial"/>
                <a:cs typeface="Arial"/>
              </a:rPr>
              <a:t> </a:t>
            </a:r>
            <a:r>
              <a:rPr sz="800" dirty="0">
                <a:latin typeface="Arial"/>
                <a:cs typeface="Arial"/>
              </a:rPr>
              <a:t>the</a:t>
            </a:r>
            <a:r>
              <a:rPr sz="800" spc="-5" dirty="0">
                <a:latin typeface="Arial"/>
                <a:cs typeface="Arial"/>
              </a:rPr>
              <a:t> </a:t>
            </a:r>
            <a:r>
              <a:rPr sz="800" spc="-10" dirty="0">
                <a:latin typeface="Arial"/>
                <a:cs typeface="Arial"/>
              </a:rPr>
              <a:t>preceding</a:t>
            </a:r>
            <a:r>
              <a:rPr sz="800" spc="5" dirty="0">
                <a:latin typeface="Arial"/>
                <a:cs typeface="Arial"/>
              </a:rPr>
              <a:t> </a:t>
            </a:r>
            <a:r>
              <a:rPr sz="800" spc="-10" dirty="0">
                <a:latin typeface="Arial"/>
                <a:cs typeface="Arial"/>
              </a:rPr>
              <a:t>payment/collection</a:t>
            </a:r>
            <a:r>
              <a:rPr sz="800" spc="-35" dirty="0">
                <a:latin typeface="Arial"/>
                <a:cs typeface="Arial"/>
              </a:rPr>
              <a:t> </a:t>
            </a:r>
            <a:r>
              <a:rPr sz="800" dirty="0">
                <a:latin typeface="Arial"/>
                <a:cs typeface="Arial"/>
              </a:rPr>
              <a:t>record.</a:t>
            </a:r>
            <a:r>
              <a:rPr sz="800" spc="5" dirty="0">
                <a:latin typeface="Arial"/>
                <a:cs typeface="Arial"/>
              </a:rPr>
              <a:t> </a:t>
            </a:r>
            <a:r>
              <a:rPr sz="800" dirty="0">
                <a:latin typeface="Arial"/>
                <a:cs typeface="Arial"/>
              </a:rPr>
              <a:t>When</a:t>
            </a:r>
            <a:r>
              <a:rPr sz="800" spc="-50" dirty="0">
                <a:latin typeface="Arial"/>
                <a:cs typeface="Arial"/>
              </a:rPr>
              <a:t> </a:t>
            </a:r>
            <a:r>
              <a:rPr sz="800" dirty="0">
                <a:latin typeface="Arial"/>
                <a:cs typeface="Arial"/>
              </a:rPr>
              <a:t>included this</a:t>
            </a:r>
            <a:r>
              <a:rPr sz="800" spc="40" dirty="0">
                <a:latin typeface="Arial"/>
                <a:cs typeface="Arial"/>
              </a:rPr>
              <a:t> </a:t>
            </a:r>
            <a:r>
              <a:rPr sz="800" dirty="0">
                <a:latin typeface="Arial"/>
                <a:cs typeface="Arial"/>
              </a:rPr>
              <a:t>format</a:t>
            </a:r>
            <a:r>
              <a:rPr sz="800" spc="-25" dirty="0">
                <a:latin typeface="Arial"/>
                <a:cs typeface="Arial"/>
              </a:rPr>
              <a:t> </a:t>
            </a:r>
            <a:r>
              <a:rPr sz="800" dirty="0">
                <a:latin typeface="Arial"/>
                <a:cs typeface="Arial"/>
              </a:rPr>
              <a:t>is</a:t>
            </a:r>
            <a:r>
              <a:rPr sz="800" spc="5" dirty="0">
                <a:latin typeface="Arial"/>
                <a:cs typeface="Arial"/>
              </a:rPr>
              <a:t> </a:t>
            </a:r>
            <a:r>
              <a:rPr sz="800" dirty="0">
                <a:latin typeface="Arial"/>
                <a:cs typeface="Arial"/>
              </a:rPr>
              <a:t>called</a:t>
            </a:r>
            <a:r>
              <a:rPr sz="800" spc="-20" dirty="0">
                <a:latin typeface="Arial"/>
                <a:cs typeface="Arial"/>
              </a:rPr>
              <a:t> </a:t>
            </a:r>
            <a:r>
              <a:rPr sz="800" dirty="0">
                <a:latin typeface="Arial"/>
                <a:cs typeface="Arial"/>
              </a:rPr>
              <a:t>the</a:t>
            </a:r>
            <a:r>
              <a:rPr sz="800" spc="5" dirty="0">
                <a:latin typeface="Arial"/>
                <a:cs typeface="Arial"/>
              </a:rPr>
              <a:t> </a:t>
            </a:r>
            <a:r>
              <a:rPr sz="800" dirty="0">
                <a:latin typeface="Arial"/>
                <a:cs typeface="Arial"/>
              </a:rPr>
              <a:t>CCD</a:t>
            </a:r>
            <a:r>
              <a:rPr sz="800" spc="5" dirty="0">
                <a:latin typeface="Arial"/>
                <a:cs typeface="Arial"/>
              </a:rPr>
              <a:t> </a:t>
            </a:r>
            <a:r>
              <a:rPr sz="800" spc="-10" dirty="0">
                <a:latin typeface="Arial"/>
                <a:cs typeface="Arial"/>
              </a:rPr>
              <a:t>plus.</a:t>
            </a:r>
            <a:endParaRPr sz="800" dirty="0">
              <a:latin typeface="Arial"/>
              <a:cs typeface="Arial"/>
            </a:endParaRPr>
          </a:p>
        </p:txBody>
      </p:sp>
      <p:sp>
        <p:nvSpPr>
          <p:cNvPr id="23" name="object 23">
            <a:extLst>
              <a:ext uri="{FF2B5EF4-FFF2-40B4-BE49-F238E27FC236}">
                <a16:creationId xmlns:a16="http://schemas.microsoft.com/office/drawing/2014/main" id="{690E45F5-CFC8-7991-DD5B-9E20F16D7DD2}"/>
              </a:ext>
            </a:extLst>
          </p:cNvPr>
          <p:cNvSpPr txBox="1"/>
          <p:nvPr/>
        </p:nvSpPr>
        <p:spPr>
          <a:xfrm>
            <a:off x="720237" y="3969804"/>
            <a:ext cx="844015" cy="364202"/>
          </a:xfrm>
          <a:prstGeom prst="rect">
            <a:avLst/>
          </a:prstGeom>
        </p:spPr>
        <p:txBody>
          <a:bodyPr vert="horz" wrap="square" lIns="0" tIns="30480" rIns="0" bIns="0" rtlCol="0">
            <a:spAutoFit/>
          </a:bodyPr>
          <a:lstStyle/>
          <a:p>
            <a:pPr marL="12700" marR="5080" algn="ctr">
              <a:lnSpc>
                <a:spcPts val="830"/>
              </a:lnSpc>
              <a:spcBef>
                <a:spcPts val="240"/>
              </a:spcBef>
            </a:pPr>
            <a:r>
              <a:rPr sz="1000" b="1" dirty="0">
                <a:solidFill>
                  <a:srgbClr val="FFFFFF"/>
                </a:solidFill>
                <a:latin typeface="Arial"/>
                <a:cs typeface="Arial"/>
              </a:rPr>
              <a:t>CTX</a:t>
            </a:r>
            <a:r>
              <a:rPr sz="1000" b="1" spc="195" dirty="0">
                <a:solidFill>
                  <a:srgbClr val="FFFFFF"/>
                </a:solidFill>
                <a:latin typeface="Arial"/>
                <a:cs typeface="Arial"/>
              </a:rPr>
              <a:t> </a:t>
            </a:r>
            <a:endParaRPr lang="en-US" sz="1000" b="1" spc="-10" dirty="0">
              <a:solidFill>
                <a:srgbClr val="FFFFFF"/>
              </a:solidFill>
              <a:latin typeface="Arial"/>
              <a:cs typeface="Arial"/>
            </a:endParaRPr>
          </a:p>
          <a:p>
            <a:pPr marL="12700" marR="5080" algn="ctr">
              <a:lnSpc>
                <a:spcPts val="830"/>
              </a:lnSpc>
              <a:spcBef>
                <a:spcPts val="240"/>
              </a:spcBef>
            </a:pPr>
            <a:r>
              <a:rPr sz="800" spc="-10" dirty="0">
                <a:solidFill>
                  <a:srgbClr val="FFFFFF"/>
                </a:solidFill>
                <a:latin typeface="Arial"/>
                <a:cs typeface="Arial"/>
              </a:rPr>
              <a:t>Corporate Trade</a:t>
            </a:r>
            <a:r>
              <a:rPr sz="800" spc="500" dirty="0">
                <a:solidFill>
                  <a:srgbClr val="FFFFFF"/>
                </a:solidFill>
                <a:latin typeface="Arial"/>
                <a:cs typeface="Arial"/>
              </a:rPr>
              <a:t> </a:t>
            </a:r>
            <a:r>
              <a:rPr sz="800" spc="-10" dirty="0">
                <a:solidFill>
                  <a:srgbClr val="FFFFFF"/>
                </a:solidFill>
                <a:latin typeface="Arial"/>
                <a:cs typeface="Arial"/>
              </a:rPr>
              <a:t>Exchange</a:t>
            </a:r>
            <a:endParaRPr sz="800" dirty="0">
              <a:latin typeface="Arial"/>
              <a:cs typeface="Arial"/>
            </a:endParaRPr>
          </a:p>
        </p:txBody>
      </p:sp>
      <p:grpSp>
        <p:nvGrpSpPr>
          <p:cNvPr id="24" name="object 24">
            <a:extLst>
              <a:ext uri="{FF2B5EF4-FFF2-40B4-BE49-F238E27FC236}">
                <a16:creationId xmlns:a16="http://schemas.microsoft.com/office/drawing/2014/main" id="{9698F7E9-5D69-276F-D985-6DB75E9C7F77}"/>
              </a:ext>
            </a:extLst>
          </p:cNvPr>
          <p:cNvGrpSpPr/>
          <p:nvPr/>
        </p:nvGrpSpPr>
        <p:grpSpPr>
          <a:xfrm>
            <a:off x="1552755" y="3777191"/>
            <a:ext cx="7466330" cy="768350"/>
            <a:chOff x="1248092" y="3012884"/>
            <a:chExt cx="7466330" cy="768350"/>
          </a:xfrm>
        </p:grpSpPr>
        <p:sp>
          <p:nvSpPr>
            <p:cNvPr id="25" name="object 25">
              <a:extLst>
                <a:ext uri="{FF2B5EF4-FFF2-40B4-BE49-F238E27FC236}">
                  <a16:creationId xmlns:a16="http://schemas.microsoft.com/office/drawing/2014/main" id="{6B697B95-6B66-CB87-4243-0910E0D91373}"/>
                </a:ext>
              </a:extLst>
            </p:cNvPr>
            <p:cNvSpPr/>
            <p:nvPr/>
          </p:nvSpPr>
          <p:spPr>
            <a:xfrm>
              <a:off x="1261110" y="3025902"/>
              <a:ext cx="7440295" cy="742315"/>
            </a:xfrm>
            <a:custGeom>
              <a:avLst/>
              <a:gdLst/>
              <a:ahLst/>
              <a:cxnLst/>
              <a:rect l="l" t="t" r="r" b="b"/>
              <a:pathLst>
                <a:path w="7440295" h="742314">
                  <a:moveTo>
                    <a:pt x="7316470" y="0"/>
                  </a:moveTo>
                  <a:lnTo>
                    <a:pt x="0" y="0"/>
                  </a:lnTo>
                  <a:lnTo>
                    <a:pt x="0" y="742188"/>
                  </a:lnTo>
                  <a:lnTo>
                    <a:pt x="7316470" y="742188"/>
                  </a:lnTo>
                  <a:lnTo>
                    <a:pt x="7364622" y="732468"/>
                  </a:lnTo>
                  <a:lnTo>
                    <a:pt x="7403941" y="705961"/>
                  </a:lnTo>
                  <a:lnTo>
                    <a:pt x="7430448" y="666642"/>
                  </a:lnTo>
                  <a:lnTo>
                    <a:pt x="7440168" y="618490"/>
                  </a:lnTo>
                  <a:lnTo>
                    <a:pt x="7440168" y="123698"/>
                  </a:lnTo>
                  <a:lnTo>
                    <a:pt x="7430448" y="75545"/>
                  </a:lnTo>
                  <a:lnTo>
                    <a:pt x="7403941" y="36226"/>
                  </a:lnTo>
                  <a:lnTo>
                    <a:pt x="7364622" y="9719"/>
                  </a:lnTo>
                  <a:lnTo>
                    <a:pt x="7316470" y="0"/>
                  </a:lnTo>
                  <a:close/>
                </a:path>
              </a:pathLst>
            </a:custGeom>
            <a:solidFill>
              <a:srgbClr val="FFFFFF">
                <a:alpha val="90194"/>
              </a:srgbClr>
            </a:solidFill>
            <a:ln>
              <a:solidFill>
                <a:srgbClr val="43B02A"/>
              </a:solidFill>
            </a:ln>
          </p:spPr>
          <p:txBody>
            <a:bodyPr wrap="square" lIns="0" tIns="0" rIns="0" bIns="0" rtlCol="0"/>
            <a:lstStyle/>
            <a:p>
              <a:endParaRPr dirty="0"/>
            </a:p>
          </p:txBody>
        </p:sp>
        <p:sp>
          <p:nvSpPr>
            <p:cNvPr id="26" name="object 26">
              <a:extLst>
                <a:ext uri="{FF2B5EF4-FFF2-40B4-BE49-F238E27FC236}">
                  <a16:creationId xmlns:a16="http://schemas.microsoft.com/office/drawing/2014/main" id="{4FC0063C-4138-7644-FFDF-98F0DCD396ED}"/>
                </a:ext>
              </a:extLst>
            </p:cNvPr>
            <p:cNvSpPr/>
            <p:nvPr/>
          </p:nvSpPr>
          <p:spPr>
            <a:xfrm>
              <a:off x="1261110" y="3025902"/>
              <a:ext cx="7440295" cy="742315"/>
            </a:xfrm>
            <a:custGeom>
              <a:avLst/>
              <a:gdLst/>
              <a:ahLst/>
              <a:cxnLst/>
              <a:rect l="l" t="t" r="r" b="b"/>
              <a:pathLst>
                <a:path w="7440295" h="742314">
                  <a:moveTo>
                    <a:pt x="7440168" y="123698"/>
                  </a:moveTo>
                  <a:lnTo>
                    <a:pt x="7440168" y="618490"/>
                  </a:lnTo>
                  <a:lnTo>
                    <a:pt x="7430448" y="666642"/>
                  </a:lnTo>
                  <a:lnTo>
                    <a:pt x="7403941" y="705961"/>
                  </a:lnTo>
                  <a:lnTo>
                    <a:pt x="7364622" y="732468"/>
                  </a:lnTo>
                  <a:lnTo>
                    <a:pt x="7316470" y="742188"/>
                  </a:lnTo>
                  <a:lnTo>
                    <a:pt x="0" y="742188"/>
                  </a:lnTo>
                  <a:lnTo>
                    <a:pt x="0" y="0"/>
                  </a:lnTo>
                  <a:lnTo>
                    <a:pt x="7316470" y="0"/>
                  </a:lnTo>
                  <a:lnTo>
                    <a:pt x="7364622" y="9719"/>
                  </a:lnTo>
                  <a:lnTo>
                    <a:pt x="7403941" y="36226"/>
                  </a:lnTo>
                  <a:lnTo>
                    <a:pt x="7430448" y="75545"/>
                  </a:lnTo>
                  <a:lnTo>
                    <a:pt x="7440168" y="123698"/>
                  </a:lnTo>
                  <a:close/>
                </a:path>
              </a:pathLst>
            </a:custGeom>
            <a:ln w="25908">
              <a:solidFill>
                <a:srgbClr val="43B02A"/>
              </a:solidFill>
            </a:ln>
          </p:spPr>
          <p:txBody>
            <a:bodyPr wrap="square" lIns="0" tIns="0" rIns="0" bIns="0" rtlCol="0"/>
            <a:lstStyle/>
            <a:p>
              <a:endParaRPr dirty="0"/>
            </a:p>
          </p:txBody>
        </p:sp>
      </p:grpSp>
      <p:sp>
        <p:nvSpPr>
          <p:cNvPr id="27" name="object 27">
            <a:extLst>
              <a:ext uri="{FF2B5EF4-FFF2-40B4-BE49-F238E27FC236}">
                <a16:creationId xmlns:a16="http://schemas.microsoft.com/office/drawing/2014/main" id="{8DD7FACD-CD86-89C9-72F2-9FDCD0B282CE}"/>
              </a:ext>
            </a:extLst>
          </p:cNvPr>
          <p:cNvSpPr txBox="1"/>
          <p:nvPr/>
        </p:nvSpPr>
        <p:spPr>
          <a:xfrm>
            <a:off x="1609968" y="3955055"/>
            <a:ext cx="5945505" cy="393700"/>
          </a:xfrm>
          <a:prstGeom prst="rect">
            <a:avLst/>
          </a:prstGeom>
        </p:spPr>
        <p:txBody>
          <a:bodyPr vert="horz" wrap="square" lIns="0" tIns="13335" rIns="0" bIns="0" rtlCol="0">
            <a:spAutoFit/>
          </a:bodyPr>
          <a:lstStyle/>
          <a:p>
            <a:pPr marL="70485" indent="-57785">
              <a:lnSpc>
                <a:spcPct val="100000"/>
              </a:lnSpc>
              <a:spcBef>
                <a:spcPts val="105"/>
              </a:spcBef>
              <a:buChar char="•"/>
              <a:tabLst>
                <a:tab pos="70485" algn="l"/>
              </a:tabLst>
            </a:pPr>
            <a:r>
              <a:rPr sz="800" spc="-10" dirty="0">
                <a:latin typeface="Arial"/>
                <a:cs typeface="Arial"/>
              </a:rPr>
              <a:t>Designed</a:t>
            </a:r>
            <a:r>
              <a:rPr sz="800" spc="-15" dirty="0">
                <a:latin typeface="Arial"/>
                <a:cs typeface="Arial"/>
              </a:rPr>
              <a:t> </a:t>
            </a:r>
            <a:r>
              <a:rPr sz="800" dirty="0">
                <a:latin typeface="Arial"/>
                <a:cs typeface="Arial"/>
              </a:rPr>
              <a:t>for</a:t>
            </a:r>
            <a:r>
              <a:rPr sz="800" spc="-10" dirty="0">
                <a:latin typeface="Arial"/>
                <a:cs typeface="Arial"/>
              </a:rPr>
              <a:t> </a:t>
            </a:r>
            <a:r>
              <a:rPr sz="800" dirty="0">
                <a:latin typeface="Arial"/>
                <a:cs typeface="Arial"/>
              </a:rPr>
              <a:t>companies</a:t>
            </a:r>
            <a:r>
              <a:rPr sz="800" spc="-30" dirty="0">
                <a:latin typeface="Arial"/>
                <a:cs typeface="Arial"/>
              </a:rPr>
              <a:t> </a:t>
            </a:r>
            <a:r>
              <a:rPr sz="800" dirty="0">
                <a:latin typeface="Arial"/>
                <a:cs typeface="Arial"/>
              </a:rPr>
              <a:t>with</a:t>
            </a:r>
            <a:r>
              <a:rPr sz="800" spc="-10" dirty="0">
                <a:latin typeface="Arial"/>
                <a:cs typeface="Arial"/>
              </a:rPr>
              <a:t> trading</a:t>
            </a:r>
            <a:r>
              <a:rPr sz="800" spc="-20" dirty="0">
                <a:latin typeface="Arial"/>
                <a:cs typeface="Arial"/>
              </a:rPr>
              <a:t> </a:t>
            </a:r>
            <a:r>
              <a:rPr sz="800" spc="-10" dirty="0">
                <a:latin typeface="Arial"/>
                <a:cs typeface="Arial"/>
              </a:rPr>
              <a:t>partnership</a:t>
            </a:r>
            <a:r>
              <a:rPr sz="800" spc="-15" dirty="0">
                <a:latin typeface="Arial"/>
                <a:cs typeface="Arial"/>
              </a:rPr>
              <a:t> </a:t>
            </a:r>
            <a:r>
              <a:rPr sz="800" dirty="0">
                <a:latin typeface="Arial"/>
                <a:cs typeface="Arial"/>
              </a:rPr>
              <a:t>or</a:t>
            </a:r>
            <a:r>
              <a:rPr sz="800" spc="-5" dirty="0">
                <a:latin typeface="Arial"/>
                <a:cs typeface="Arial"/>
              </a:rPr>
              <a:t> </a:t>
            </a:r>
            <a:r>
              <a:rPr sz="800" dirty="0">
                <a:latin typeface="Arial"/>
                <a:cs typeface="Arial"/>
              </a:rPr>
              <a:t>used</a:t>
            </a:r>
            <a:r>
              <a:rPr sz="800" spc="-15" dirty="0">
                <a:latin typeface="Arial"/>
                <a:cs typeface="Arial"/>
              </a:rPr>
              <a:t> </a:t>
            </a:r>
            <a:r>
              <a:rPr sz="800" dirty="0">
                <a:latin typeface="Arial"/>
                <a:cs typeface="Arial"/>
              </a:rPr>
              <a:t>when</a:t>
            </a:r>
            <a:r>
              <a:rPr sz="800" spc="5" dirty="0">
                <a:latin typeface="Arial"/>
                <a:cs typeface="Arial"/>
              </a:rPr>
              <a:t> </a:t>
            </a:r>
            <a:r>
              <a:rPr sz="800" spc="-10" dirty="0">
                <a:latin typeface="Arial"/>
                <a:cs typeface="Arial"/>
              </a:rPr>
              <a:t>sending</a:t>
            </a:r>
            <a:r>
              <a:rPr sz="800" spc="-20" dirty="0">
                <a:latin typeface="Arial"/>
                <a:cs typeface="Arial"/>
              </a:rPr>
              <a:t> </a:t>
            </a:r>
            <a:r>
              <a:rPr sz="800" dirty="0">
                <a:latin typeface="Arial"/>
                <a:cs typeface="Arial"/>
              </a:rPr>
              <a:t>payments</a:t>
            </a:r>
            <a:r>
              <a:rPr sz="800" spc="-20" dirty="0">
                <a:latin typeface="Arial"/>
                <a:cs typeface="Arial"/>
              </a:rPr>
              <a:t> </a:t>
            </a:r>
            <a:r>
              <a:rPr sz="800" dirty="0">
                <a:latin typeface="Arial"/>
                <a:cs typeface="Arial"/>
              </a:rPr>
              <a:t>to</a:t>
            </a:r>
            <a:r>
              <a:rPr sz="800" spc="-15" dirty="0">
                <a:latin typeface="Arial"/>
                <a:cs typeface="Arial"/>
              </a:rPr>
              <a:t> </a:t>
            </a:r>
            <a:r>
              <a:rPr sz="800" dirty="0">
                <a:latin typeface="Arial"/>
                <a:cs typeface="Arial"/>
              </a:rPr>
              <a:t>the</a:t>
            </a:r>
            <a:r>
              <a:rPr sz="800" spc="-15" dirty="0">
                <a:latin typeface="Arial"/>
                <a:cs typeface="Arial"/>
              </a:rPr>
              <a:t> </a:t>
            </a:r>
            <a:r>
              <a:rPr sz="800" spc="-10" dirty="0">
                <a:latin typeface="Arial"/>
                <a:cs typeface="Arial"/>
              </a:rPr>
              <a:t>government </a:t>
            </a:r>
            <a:r>
              <a:rPr sz="800" dirty="0">
                <a:latin typeface="Arial"/>
                <a:cs typeface="Arial"/>
              </a:rPr>
              <a:t>(I.e.</a:t>
            </a:r>
            <a:r>
              <a:rPr sz="800" spc="-20" dirty="0">
                <a:latin typeface="Arial"/>
                <a:cs typeface="Arial"/>
              </a:rPr>
              <a:t> </a:t>
            </a:r>
            <a:r>
              <a:rPr sz="800" dirty="0">
                <a:latin typeface="Arial"/>
                <a:cs typeface="Arial"/>
              </a:rPr>
              <a:t>child</a:t>
            </a:r>
            <a:r>
              <a:rPr sz="800" spc="-15" dirty="0">
                <a:latin typeface="Arial"/>
                <a:cs typeface="Arial"/>
              </a:rPr>
              <a:t> </a:t>
            </a:r>
            <a:r>
              <a:rPr sz="800" dirty="0">
                <a:latin typeface="Arial"/>
                <a:cs typeface="Arial"/>
              </a:rPr>
              <a:t>support</a:t>
            </a:r>
            <a:r>
              <a:rPr sz="800" spc="-10" dirty="0">
                <a:latin typeface="Arial"/>
                <a:cs typeface="Arial"/>
              </a:rPr>
              <a:t> payments).</a:t>
            </a:r>
            <a:endParaRPr sz="800" dirty="0">
              <a:latin typeface="Arial"/>
              <a:cs typeface="Arial"/>
            </a:endParaRPr>
          </a:p>
          <a:p>
            <a:pPr marL="70485" indent="-57785">
              <a:lnSpc>
                <a:spcPct val="100000"/>
              </a:lnSpc>
              <a:buChar char="•"/>
              <a:tabLst>
                <a:tab pos="70485" algn="l"/>
              </a:tabLst>
            </a:pPr>
            <a:r>
              <a:rPr sz="800" dirty="0">
                <a:latin typeface="Arial"/>
                <a:cs typeface="Arial"/>
              </a:rPr>
              <a:t>Allows</a:t>
            </a:r>
            <a:r>
              <a:rPr sz="800" spc="-25" dirty="0">
                <a:latin typeface="Arial"/>
                <a:cs typeface="Arial"/>
              </a:rPr>
              <a:t> </a:t>
            </a:r>
            <a:r>
              <a:rPr sz="800" dirty="0">
                <a:latin typeface="Arial"/>
                <a:cs typeface="Arial"/>
              </a:rPr>
              <a:t>for</a:t>
            </a:r>
            <a:r>
              <a:rPr sz="800" spc="-30" dirty="0">
                <a:latin typeface="Arial"/>
                <a:cs typeface="Arial"/>
              </a:rPr>
              <a:t> </a:t>
            </a:r>
            <a:r>
              <a:rPr sz="800" dirty="0">
                <a:latin typeface="Arial"/>
                <a:cs typeface="Arial"/>
              </a:rPr>
              <a:t>9,999</a:t>
            </a:r>
            <a:r>
              <a:rPr sz="800" spc="-20" dirty="0">
                <a:latin typeface="Arial"/>
                <a:cs typeface="Arial"/>
              </a:rPr>
              <a:t> </a:t>
            </a:r>
            <a:r>
              <a:rPr sz="800" spc="-10" dirty="0">
                <a:latin typeface="Arial"/>
                <a:cs typeface="Arial"/>
              </a:rPr>
              <a:t>addenda</a:t>
            </a:r>
            <a:r>
              <a:rPr sz="800" spc="-15" dirty="0">
                <a:latin typeface="Arial"/>
                <a:cs typeface="Arial"/>
              </a:rPr>
              <a:t> </a:t>
            </a:r>
            <a:r>
              <a:rPr sz="800" dirty="0">
                <a:latin typeface="Arial"/>
                <a:cs typeface="Arial"/>
              </a:rPr>
              <a:t>records</a:t>
            </a:r>
            <a:r>
              <a:rPr sz="800" spc="-25" dirty="0">
                <a:latin typeface="Arial"/>
                <a:cs typeface="Arial"/>
              </a:rPr>
              <a:t> </a:t>
            </a:r>
            <a:r>
              <a:rPr sz="800" dirty="0">
                <a:latin typeface="Arial"/>
                <a:cs typeface="Arial"/>
              </a:rPr>
              <a:t>per</a:t>
            </a:r>
            <a:r>
              <a:rPr sz="800" spc="-20" dirty="0">
                <a:latin typeface="Arial"/>
                <a:cs typeface="Arial"/>
              </a:rPr>
              <a:t> </a:t>
            </a:r>
            <a:r>
              <a:rPr sz="800" dirty="0">
                <a:latin typeface="Arial"/>
                <a:cs typeface="Arial"/>
              </a:rPr>
              <a:t>ACH</a:t>
            </a:r>
            <a:r>
              <a:rPr sz="800" spc="-30" dirty="0">
                <a:latin typeface="Arial"/>
                <a:cs typeface="Arial"/>
              </a:rPr>
              <a:t> </a:t>
            </a:r>
            <a:r>
              <a:rPr sz="800" spc="-10" dirty="0">
                <a:latin typeface="Arial"/>
                <a:cs typeface="Arial"/>
              </a:rPr>
              <a:t>payment.</a:t>
            </a:r>
            <a:endParaRPr sz="800" dirty="0">
              <a:latin typeface="Arial"/>
              <a:cs typeface="Arial"/>
            </a:endParaRPr>
          </a:p>
          <a:p>
            <a:pPr marL="70485" indent="-57785">
              <a:lnSpc>
                <a:spcPct val="100000"/>
              </a:lnSpc>
              <a:spcBef>
                <a:spcPts val="10"/>
              </a:spcBef>
              <a:buChar char="•"/>
              <a:tabLst>
                <a:tab pos="70485" algn="l"/>
              </a:tabLst>
            </a:pPr>
            <a:r>
              <a:rPr sz="800" dirty="0">
                <a:latin typeface="Arial"/>
                <a:cs typeface="Arial"/>
              </a:rPr>
              <a:t>Child</a:t>
            </a:r>
            <a:r>
              <a:rPr sz="800" spc="-35" dirty="0">
                <a:latin typeface="Arial"/>
                <a:cs typeface="Arial"/>
              </a:rPr>
              <a:t> </a:t>
            </a:r>
            <a:r>
              <a:rPr sz="800" dirty="0">
                <a:latin typeface="Arial"/>
                <a:cs typeface="Arial"/>
              </a:rPr>
              <a:t>Support</a:t>
            </a:r>
            <a:r>
              <a:rPr sz="800" spc="-25" dirty="0">
                <a:latin typeface="Arial"/>
                <a:cs typeface="Arial"/>
              </a:rPr>
              <a:t> </a:t>
            </a:r>
            <a:r>
              <a:rPr sz="800" dirty="0">
                <a:latin typeface="Arial"/>
                <a:cs typeface="Arial"/>
              </a:rPr>
              <a:t>payments</a:t>
            </a:r>
            <a:r>
              <a:rPr sz="800" spc="-35" dirty="0">
                <a:latin typeface="Arial"/>
                <a:cs typeface="Arial"/>
              </a:rPr>
              <a:t> </a:t>
            </a:r>
            <a:r>
              <a:rPr sz="800" dirty="0">
                <a:latin typeface="Arial"/>
                <a:cs typeface="Arial"/>
              </a:rPr>
              <a:t>are</a:t>
            </a:r>
            <a:r>
              <a:rPr sz="800" spc="-25" dirty="0">
                <a:latin typeface="Arial"/>
                <a:cs typeface="Arial"/>
              </a:rPr>
              <a:t> </a:t>
            </a:r>
            <a:r>
              <a:rPr sz="800" dirty="0">
                <a:latin typeface="Arial"/>
                <a:cs typeface="Arial"/>
              </a:rPr>
              <a:t>either</a:t>
            </a:r>
            <a:r>
              <a:rPr sz="800" spc="-30" dirty="0">
                <a:latin typeface="Arial"/>
                <a:cs typeface="Arial"/>
              </a:rPr>
              <a:t> </a:t>
            </a:r>
            <a:r>
              <a:rPr sz="800" dirty="0">
                <a:latin typeface="Arial"/>
                <a:cs typeface="Arial"/>
              </a:rPr>
              <a:t>CCD+</a:t>
            </a:r>
            <a:r>
              <a:rPr sz="800" spc="-25" dirty="0">
                <a:latin typeface="Arial"/>
                <a:cs typeface="Arial"/>
              </a:rPr>
              <a:t> </a:t>
            </a:r>
            <a:r>
              <a:rPr sz="800" dirty="0">
                <a:latin typeface="Arial"/>
                <a:cs typeface="Arial"/>
              </a:rPr>
              <a:t>or</a:t>
            </a:r>
            <a:r>
              <a:rPr sz="800" spc="-20" dirty="0">
                <a:latin typeface="Arial"/>
                <a:cs typeface="Arial"/>
              </a:rPr>
              <a:t> </a:t>
            </a:r>
            <a:r>
              <a:rPr sz="800" spc="-25" dirty="0">
                <a:latin typeface="Arial"/>
                <a:cs typeface="Arial"/>
              </a:rPr>
              <a:t>CTX</a:t>
            </a:r>
            <a:r>
              <a:rPr lang="en-US" sz="800" spc="-25" dirty="0">
                <a:latin typeface="Arial"/>
                <a:cs typeface="Arial"/>
              </a:rPr>
              <a:t>.</a:t>
            </a:r>
            <a:endParaRPr sz="800" dirty="0">
              <a:latin typeface="Arial"/>
              <a:cs typeface="Arial"/>
            </a:endParaRPr>
          </a:p>
        </p:txBody>
      </p:sp>
      <p:sp>
        <p:nvSpPr>
          <p:cNvPr id="31" name="object 31">
            <a:extLst>
              <a:ext uri="{FF2B5EF4-FFF2-40B4-BE49-F238E27FC236}">
                <a16:creationId xmlns:a16="http://schemas.microsoft.com/office/drawing/2014/main" id="{8E9109A5-098A-E918-67BF-A0EF2BDFCC6E}"/>
              </a:ext>
            </a:extLst>
          </p:cNvPr>
          <p:cNvSpPr txBox="1"/>
          <p:nvPr/>
        </p:nvSpPr>
        <p:spPr>
          <a:xfrm>
            <a:off x="720237" y="4986868"/>
            <a:ext cx="837513" cy="371897"/>
          </a:xfrm>
          <a:prstGeom prst="rect">
            <a:avLst/>
          </a:prstGeom>
        </p:spPr>
        <p:txBody>
          <a:bodyPr vert="horz" wrap="square" lIns="0" tIns="12700" rIns="0" bIns="0" rtlCol="0">
            <a:spAutoFit/>
          </a:bodyPr>
          <a:lstStyle/>
          <a:p>
            <a:pPr marL="1905" algn="ctr">
              <a:lnSpc>
                <a:spcPts val="894"/>
              </a:lnSpc>
              <a:spcBef>
                <a:spcPts val="100"/>
              </a:spcBef>
            </a:pPr>
            <a:r>
              <a:rPr sz="1000" b="1" dirty="0">
                <a:solidFill>
                  <a:srgbClr val="FFFFFF"/>
                </a:solidFill>
                <a:latin typeface="Arial"/>
                <a:cs typeface="Arial"/>
              </a:rPr>
              <a:t>RCK</a:t>
            </a:r>
            <a:r>
              <a:rPr sz="1000" b="1" spc="-25" dirty="0">
                <a:solidFill>
                  <a:srgbClr val="FFFFFF"/>
                </a:solidFill>
                <a:latin typeface="Arial"/>
                <a:cs typeface="Arial"/>
              </a:rPr>
              <a:t> </a:t>
            </a:r>
            <a:endParaRPr lang="en-US" sz="1000" b="1" spc="-20" dirty="0">
              <a:solidFill>
                <a:srgbClr val="FFFFFF"/>
              </a:solidFill>
              <a:latin typeface="Arial"/>
              <a:cs typeface="Arial"/>
            </a:endParaRPr>
          </a:p>
          <a:p>
            <a:pPr marL="1905" algn="ctr">
              <a:lnSpc>
                <a:spcPts val="894"/>
              </a:lnSpc>
              <a:spcBef>
                <a:spcPts val="100"/>
              </a:spcBef>
            </a:pPr>
            <a:r>
              <a:rPr sz="800" spc="-20" dirty="0">
                <a:solidFill>
                  <a:srgbClr val="FFFFFF"/>
                </a:solidFill>
                <a:latin typeface="Arial"/>
                <a:cs typeface="Arial"/>
              </a:rPr>
              <a:t>Re-</a:t>
            </a:r>
            <a:r>
              <a:rPr sz="800" spc="-10" dirty="0">
                <a:solidFill>
                  <a:srgbClr val="FFFFFF"/>
                </a:solidFill>
                <a:latin typeface="Arial"/>
                <a:cs typeface="Arial"/>
              </a:rPr>
              <a:t>Presentation </a:t>
            </a:r>
            <a:r>
              <a:rPr sz="800" dirty="0">
                <a:solidFill>
                  <a:srgbClr val="FFFFFF"/>
                </a:solidFill>
                <a:latin typeface="Arial"/>
                <a:cs typeface="Arial"/>
              </a:rPr>
              <a:t>Check</a:t>
            </a:r>
            <a:r>
              <a:rPr sz="800" spc="-40" dirty="0">
                <a:solidFill>
                  <a:srgbClr val="FFFFFF"/>
                </a:solidFill>
                <a:latin typeface="Arial"/>
                <a:cs typeface="Arial"/>
              </a:rPr>
              <a:t> </a:t>
            </a:r>
            <a:r>
              <a:rPr sz="800" spc="-10" dirty="0">
                <a:solidFill>
                  <a:srgbClr val="FFFFFF"/>
                </a:solidFill>
                <a:latin typeface="Arial"/>
                <a:cs typeface="Arial"/>
              </a:rPr>
              <a:t>Entry</a:t>
            </a:r>
            <a:endParaRPr sz="800" dirty="0">
              <a:latin typeface="Arial"/>
              <a:cs typeface="Arial"/>
            </a:endParaRPr>
          </a:p>
        </p:txBody>
      </p:sp>
      <p:grpSp>
        <p:nvGrpSpPr>
          <p:cNvPr id="32" name="object 32">
            <a:extLst>
              <a:ext uri="{FF2B5EF4-FFF2-40B4-BE49-F238E27FC236}">
                <a16:creationId xmlns:a16="http://schemas.microsoft.com/office/drawing/2014/main" id="{AD403506-A057-5A11-D8EB-97F98F590431}"/>
              </a:ext>
            </a:extLst>
          </p:cNvPr>
          <p:cNvGrpSpPr/>
          <p:nvPr/>
        </p:nvGrpSpPr>
        <p:grpSpPr>
          <a:xfrm>
            <a:off x="1552755" y="4802843"/>
            <a:ext cx="7466330" cy="767080"/>
            <a:chOff x="1248092" y="4038536"/>
            <a:chExt cx="7466330" cy="767080"/>
          </a:xfrm>
        </p:grpSpPr>
        <p:sp>
          <p:nvSpPr>
            <p:cNvPr id="33" name="object 33">
              <a:extLst>
                <a:ext uri="{FF2B5EF4-FFF2-40B4-BE49-F238E27FC236}">
                  <a16:creationId xmlns:a16="http://schemas.microsoft.com/office/drawing/2014/main" id="{E3758AF5-943E-DAA3-1CC1-5A84AF843A4F}"/>
                </a:ext>
              </a:extLst>
            </p:cNvPr>
            <p:cNvSpPr/>
            <p:nvPr/>
          </p:nvSpPr>
          <p:spPr>
            <a:xfrm>
              <a:off x="1261110" y="4051553"/>
              <a:ext cx="7440295" cy="741045"/>
            </a:xfrm>
            <a:custGeom>
              <a:avLst/>
              <a:gdLst/>
              <a:ahLst/>
              <a:cxnLst/>
              <a:rect l="l" t="t" r="r" b="b"/>
              <a:pathLst>
                <a:path w="7440295" h="741045">
                  <a:moveTo>
                    <a:pt x="7316724" y="0"/>
                  </a:moveTo>
                  <a:lnTo>
                    <a:pt x="0" y="0"/>
                  </a:lnTo>
                  <a:lnTo>
                    <a:pt x="0" y="740664"/>
                  </a:lnTo>
                  <a:lnTo>
                    <a:pt x="7316724" y="740664"/>
                  </a:lnTo>
                  <a:lnTo>
                    <a:pt x="7364783" y="730966"/>
                  </a:lnTo>
                  <a:lnTo>
                    <a:pt x="7404020" y="704516"/>
                  </a:lnTo>
                  <a:lnTo>
                    <a:pt x="7430470" y="665279"/>
                  </a:lnTo>
                  <a:lnTo>
                    <a:pt x="7440168" y="617220"/>
                  </a:lnTo>
                  <a:lnTo>
                    <a:pt x="7440168" y="123444"/>
                  </a:lnTo>
                  <a:lnTo>
                    <a:pt x="7430470" y="75384"/>
                  </a:lnTo>
                  <a:lnTo>
                    <a:pt x="7404020" y="36147"/>
                  </a:lnTo>
                  <a:lnTo>
                    <a:pt x="7364783" y="9697"/>
                  </a:lnTo>
                  <a:lnTo>
                    <a:pt x="7316724" y="0"/>
                  </a:lnTo>
                  <a:close/>
                </a:path>
              </a:pathLst>
            </a:custGeom>
            <a:solidFill>
              <a:srgbClr val="FFFFFF">
                <a:alpha val="90194"/>
              </a:srgbClr>
            </a:solidFill>
            <a:ln>
              <a:solidFill>
                <a:srgbClr val="43B02A"/>
              </a:solidFill>
            </a:ln>
          </p:spPr>
          <p:txBody>
            <a:bodyPr wrap="square" lIns="0" tIns="0" rIns="0" bIns="0" rtlCol="0"/>
            <a:lstStyle/>
            <a:p>
              <a:endParaRPr dirty="0"/>
            </a:p>
          </p:txBody>
        </p:sp>
        <p:sp>
          <p:nvSpPr>
            <p:cNvPr id="34" name="object 34">
              <a:extLst>
                <a:ext uri="{FF2B5EF4-FFF2-40B4-BE49-F238E27FC236}">
                  <a16:creationId xmlns:a16="http://schemas.microsoft.com/office/drawing/2014/main" id="{BEFCC458-A113-3E6F-178F-72329C5E8F36}"/>
                </a:ext>
              </a:extLst>
            </p:cNvPr>
            <p:cNvSpPr/>
            <p:nvPr/>
          </p:nvSpPr>
          <p:spPr>
            <a:xfrm>
              <a:off x="1261110" y="4051553"/>
              <a:ext cx="7440295" cy="741045"/>
            </a:xfrm>
            <a:custGeom>
              <a:avLst/>
              <a:gdLst/>
              <a:ahLst/>
              <a:cxnLst/>
              <a:rect l="l" t="t" r="r" b="b"/>
              <a:pathLst>
                <a:path w="7440295" h="741045">
                  <a:moveTo>
                    <a:pt x="7440168" y="123444"/>
                  </a:moveTo>
                  <a:lnTo>
                    <a:pt x="7440168" y="617220"/>
                  </a:lnTo>
                  <a:lnTo>
                    <a:pt x="7430470" y="665279"/>
                  </a:lnTo>
                  <a:lnTo>
                    <a:pt x="7404020" y="704516"/>
                  </a:lnTo>
                  <a:lnTo>
                    <a:pt x="7364783" y="730966"/>
                  </a:lnTo>
                  <a:lnTo>
                    <a:pt x="7316724" y="740664"/>
                  </a:lnTo>
                  <a:lnTo>
                    <a:pt x="0" y="740664"/>
                  </a:lnTo>
                  <a:lnTo>
                    <a:pt x="0" y="0"/>
                  </a:lnTo>
                  <a:lnTo>
                    <a:pt x="7316724" y="0"/>
                  </a:lnTo>
                  <a:lnTo>
                    <a:pt x="7364783" y="9697"/>
                  </a:lnTo>
                  <a:lnTo>
                    <a:pt x="7404020" y="36147"/>
                  </a:lnTo>
                  <a:lnTo>
                    <a:pt x="7430470" y="75384"/>
                  </a:lnTo>
                  <a:lnTo>
                    <a:pt x="7440168" y="123444"/>
                  </a:lnTo>
                  <a:close/>
                </a:path>
              </a:pathLst>
            </a:custGeom>
            <a:ln w="25908">
              <a:solidFill>
                <a:srgbClr val="43B02A"/>
              </a:solidFill>
            </a:ln>
          </p:spPr>
          <p:txBody>
            <a:bodyPr wrap="square" lIns="0" tIns="0" rIns="0" bIns="0" rtlCol="0"/>
            <a:lstStyle/>
            <a:p>
              <a:endParaRPr dirty="0"/>
            </a:p>
          </p:txBody>
        </p:sp>
      </p:grpSp>
      <p:sp>
        <p:nvSpPr>
          <p:cNvPr id="35" name="object 35">
            <a:extLst>
              <a:ext uri="{FF2B5EF4-FFF2-40B4-BE49-F238E27FC236}">
                <a16:creationId xmlns:a16="http://schemas.microsoft.com/office/drawing/2014/main" id="{93AE0D6A-07B7-03D0-C06A-2310A96BFE9A}"/>
              </a:ext>
            </a:extLst>
          </p:cNvPr>
          <p:cNvSpPr txBox="1"/>
          <p:nvPr/>
        </p:nvSpPr>
        <p:spPr>
          <a:xfrm>
            <a:off x="1609968" y="4927621"/>
            <a:ext cx="7359650" cy="499109"/>
          </a:xfrm>
          <a:prstGeom prst="rect">
            <a:avLst/>
          </a:prstGeom>
        </p:spPr>
        <p:txBody>
          <a:bodyPr vert="horz" wrap="square" lIns="0" tIns="30480" rIns="0" bIns="0" rtlCol="0">
            <a:spAutoFit/>
          </a:bodyPr>
          <a:lstStyle/>
          <a:p>
            <a:pPr marL="70485" marR="5080" indent="-58419">
              <a:lnSpc>
                <a:spcPts val="830"/>
              </a:lnSpc>
              <a:spcBef>
                <a:spcPts val="240"/>
              </a:spcBef>
              <a:buChar char="•"/>
              <a:tabLst>
                <a:tab pos="70485" algn="l"/>
              </a:tabLst>
            </a:pPr>
            <a:r>
              <a:rPr sz="800" dirty="0">
                <a:latin typeface="Arial"/>
                <a:cs typeface="Arial"/>
              </a:rPr>
              <a:t>Format</a:t>
            </a:r>
            <a:r>
              <a:rPr sz="800" spc="-25"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used</a:t>
            </a:r>
            <a:r>
              <a:rPr sz="800" spc="-15" dirty="0">
                <a:latin typeface="Arial"/>
                <a:cs typeface="Arial"/>
              </a:rPr>
              <a:t> </a:t>
            </a:r>
            <a:r>
              <a:rPr sz="800" dirty="0">
                <a:latin typeface="Arial"/>
                <a:cs typeface="Arial"/>
              </a:rPr>
              <a:t>to</a:t>
            </a:r>
            <a:r>
              <a:rPr sz="800" spc="-5" dirty="0">
                <a:latin typeface="Arial"/>
                <a:cs typeface="Arial"/>
              </a:rPr>
              <a:t> </a:t>
            </a:r>
            <a:r>
              <a:rPr sz="800" spc="-10" dirty="0">
                <a:latin typeface="Arial"/>
                <a:cs typeface="Arial"/>
              </a:rPr>
              <a:t>represent </a:t>
            </a:r>
            <a:r>
              <a:rPr sz="800" dirty="0">
                <a:latin typeface="Arial"/>
                <a:cs typeface="Arial"/>
              </a:rPr>
              <a:t>a</a:t>
            </a:r>
            <a:r>
              <a:rPr sz="800" spc="-5" dirty="0">
                <a:latin typeface="Arial"/>
                <a:cs typeface="Arial"/>
              </a:rPr>
              <a:t> </a:t>
            </a:r>
            <a:r>
              <a:rPr sz="800" spc="-10" dirty="0">
                <a:latin typeface="Arial"/>
                <a:cs typeface="Arial"/>
              </a:rPr>
              <a:t>returned</a:t>
            </a:r>
            <a:r>
              <a:rPr sz="800" spc="-15" dirty="0">
                <a:latin typeface="Arial"/>
                <a:cs typeface="Arial"/>
              </a:rPr>
              <a:t> </a:t>
            </a:r>
            <a:r>
              <a:rPr sz="800" dirty="0">
                <a:latin typeface="Arial"/>
                <a:cs typeface="Arial"/>
              </a:rPr>
              <a:t>check,</a:t>
            </a:r>
            <a:r>
              <a:rPr sz="800" spc="-25" dirty="0">
                <a:latin typeface="Arial"/>
                <a:cs typeface="Arial"/>
              </a:rPr>
              <a:t> </a:t>
            </a:r>
            <a:r>
              <a:rPr sz="800" spc="-10" dirty="0">
                <a:latin typeface="Arial"/>
                <a:cs typeface="Arial"/>
              </a:rPr>
              <a:t>through</a:t>
            </a:r>
            <a:r>
              <a:rPr sz="800" spc="-15" dirty="0">
                <a:latin typeface="Arial"/>
                <a:cs typeface="Arial"/>
              </a:rPr>
              <a:t> </a:t>
            </a:r>
            <a:r>
              <a:rPr sz="800" dirty="0">
                <a:latin typeface="Arial"/>
                <a:cs typeface="Arial"/>
              </a:rPr>
              <a:t>the</a:t>
            </a:r>
            <a:r>
              <a:rPr sz="800" spc="-5" dirty="0">
                <a:latin typeface="Arial"/>
                <a:cs typeface="Arial"/>
              </a:rPr>
              <a:t> </a:t>
            </a:r>
            <a:r>
              <a:rPr sz="800" spc="-10" dirty="0">
                <a:latin typeface="Arial"/>
                <a:cs typeface="Arial"/>
              </a:rPr>
              <a:t>generation</a:t>
            </a:r>
            <a:r>
              <a:rPr sz="800" spc="-20" dirty="0">
                <a:latin typeface="Arial"/>
                <a:cs typeface="Arial"/>
              </a:rPr>
              <a:t> </a:t>
            </a:r>
            <a:r>
              <a:rPr sz="800" dirty="0">
                <a:latin typeface="Arial"/>
                <a:cs typeface="Arial"/>
              </a:rPr>
              <a:t>of a</a:t>
            </a:r>
            <a:r>
              <a:rPr sz="800" spc="-15" dirty="0">
                <a:latin typeface="Arial"/>
                <a:cs typeface="Arial"/>
              </a:rPr>
              <a:t> </a:t>
            </a:r>
            <a:r>
              <a:rPr sz="800" dirty="0">
                <a:latin typeface="Arial"/>
                <a:cs typeface="Arial"/>
              </a:rPr>
              <a:t>single</a:t>
            </a:r>
            <a:r>
              <a:rPr sz="800" spc="-15" dirty="0">
                <a:latin typeface="Arial"/>
                <a:cs typeface="Arial"/>
              </a:rPr>
              <a:t> </a:t>
            </a:r>
            <a:r>
              <a:rPr sz="800" dirty="0">
                <a:latin typeface="Arial"/>
                <a:cs typeface="Arial"/>
              </a:rPr>
              <a:t>entry</a:t>
            </a:r>
            <a:r>
              <a:rPr sz="800" spc="-15" dirty="0">
                <a:latin typeface="Arial"/>
                <a:cs typeface="Arial"/>
              </a:rPr>
              <a:t> </a:t>
            </a:r>
            <a:r>
              <a:rPr sz="800" dirty="0">
                <a:latin typeface="Arial"/>
                <a:cs typeface="Arial"/>
              </a:rPr>
              <a:t>ACH</a:t>
            </a:r>
            <a:r>
              <a:rPr sz="800" spc="-20" dirty="0">
                <a:latin typeface="Arial"/>
                <a:cs typeface="Arial"/>
              </a:rPr>
              <a:t> </a:t>
            </a:r>
            <a:r>
              <a:rPr sz="800" dirty="0">
                <a:latin typeface="Arial"/>
                <a:cs typeface="Arial"/>
              </a:rPr>
              <a:t>debit.</a:t>
            </a:r>
            <a:r>
              <a:rPr lang="en-US" sz="800" spc="-10" dirty="0">
                <a:latin typeface="Arial"/>
                <a:cs typeface="Arial"/>
              </a:rPr>
              <a:t> </a:t>
            </a:r>
            <a:r>
              <a:rPr sz="800" dirty="0">
                <a:latin typeface="Arial"/>
                <a:cs typeface="Arial"/>
              </a:rPr>
              <a:t>The</a:t>
            </a:r>
            <a:r>
              <a:rPr sz="800" spc="-20" dirty="0">
                <a:latin typeface="Arial"/>
                <a:cs typeface="Arial"/>
              </a:rPr>
              <a:t> </a:t>
            </a:r>
            <a:r>
              <a:rPr sz="800" dirty="0">
                <a:latin typeface="Arial"/>
                <a:cs typeface="Arial"/>
              </a:rPr>
              <a:t>RCK</a:t>
            </a:r>
            <a:r>
              <a:rPr sz="800" spc="-10" dirty="0">
                <a:latin typeface="Arial"/>
                <a:cs typeface="Arial"/>
              </a:rPr>
              <a:t> </a:t>
            </a:r>
            <a:r>
              <a:rPr sz="800" dirty="0">
                <a:latin typeface="Arial"/>
                <a:cs typeface="Arial"/>
              </a:rPr>
              <a:t>SEC</a:t>
            </a:r>
            <a:r>
              <a:rPr sz="800" spc="-20" dirty="0">
                <a:latin typeface="Arial"/>
                <a:cs typeface="Arial"/>
              </a:rPr>
              <a:t> </a:t>
            </a:r>
            <a:r>
              <a:rPr sz="800" dirty="0">
                <a:latin typeface="Arial"/>
                <a:cs typeface="Arial"/>
              </a:rPr>
              <a:t>allows</a:t>
            </a:r>
            <a:r>
              <a:rPr sz="800" spc="5" dirty="0">
                <a:latin typeface="Arial"/>
                <a:cs typeface="Arial"/>
              </a:rPr>
              <a:t> </a:t>
            </a:r>
            <a:r>
              <a:rPr sz="800" dirty="0">
                <a:latin typeface="Arial"/>
                <a:cs typeface="Arial"/>
              </a:rPr>
              <a:t>for</a:t>
            </a:r>
            <a:r>
              <a:rPr sz="800" spc="-20" dirty="0">
                <a:latin typeface="Arial"/>
                <a:cs typeface="Arial"/>
              </a:rPr>
              <a:t> </a:t>
            </a:r>
            <a:r>
              <a:rPr sz="800" dirty="0">
                <a:latin typeface="Arial"/>
                <a:cs typeface="Arial"/>
              </a:rPr>
              <a:t>a</a:t>
            </a:r>
            <a:r>
              <a:rPr sz="800" spc="-5" dirty="0">
                <a:latin typeface="Arial"/>
                <a:cs typeface="Arial"/>
              </a:rPr>
              <a:t> </a:t>
            </a:r>
            <a:r>
              <a:rPr sz="800" dirty="0">
                <a:latin typeface="Arial"/>
                <a:cs typeface="Arial"/>
              </a:rPr>
              <a:t>single</a:t>
            </a:r>
            <a:r>
              <a:rPr sz="800" spc="-30" dirty="0">
                <a:latin typeface="Arial"/>
                <a:cs typeface="Arial"/>
              </a:rPr>
              <a:t> </a:t>
            </a:r>
            <a:r>
              <a:rPr sz="800" dirty="0">
                <a:latin typeface="Arial"/>
                <a:cs typeface="Arial"/>
              </a:rPr>
              <a:t>entry</a:t>
            </a:r>
            <a:r>
              <a:rPr sz="800" spc="-10" dirty="0">
                <a:latin typeface="Arial"/>
                <a:cs typeface="Arial"/>
              </a:rPr>
              <a:t> </a:t>
            </a:r>
            <a:r>
              <a:rPr sz="800" dirty="0">
                <a:latin typeface="Arial"/>
                <a:cs typeface="Arial"/>
              </a:rPr>
              <a:t>ACH</a:t>
            </a:r>
            <a:r>
              <a:rPr sz="800" spc="-20" dirty="0">
                <a:latin typeface="Arial"/>
                <a:cs typeface="Arial"/>
              </a:rPr>
              <a:t> </a:t>
            </a:r>
            <a:r>
              <a:rPr sz="800" dirty="0">
                <a:latin typeface="Arial"/>
                <a:cs typeface="Arial"/>
              </a:rPr>
              <a:t>debit</a:t>
            </a:r>
            <a:r>
              <a:rPr sz="800" spc="-10" dirty="0">
                <a:latin typeface="Arial"/>
                <a:cs typeface="Arial"/>
              </a:rPr>
              <a:t> transaction</a:t>
            </a:r>
            <a:r>
              <a:rPr sz="800" spc="-30" dirty="0">
                <a:latin typeface="Arial"/>
                <a:cs typeface="Arial"/>
              </a:rPr>
              <a:t> </a:t>
            </a:r>
            <a:r>
              <a:rPr sz="800" spc="-25" dirty="0">
                <a:latin typeface="Arial"/>
                <a:cs typeface="Arial"/>
              </a:rPr>
              <a:t>to</a:t>
            </a:r>
            <a:r>
              <a:rPr sz="800" spc="-10" dirty="0">
                <a:latin typeface="Arial"/>
                <a:cs typeface="Arial"/>
              </a:rPr>
              <a:t> re-</a:t>
            </a:r>
            <a:r>
              <a:rPr sz="800" dirty="0">
                <a:latin typeface="Arial"/>
                <a:cs typeface="Arial"/>
              </a:rPr>
              <a:t>present</a:t>
            </a:r>
            <a:r>
              <a:rPr sz="800" spc="-2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paper</a:t>
            </a:r>
            <a:r>
              <a:rPr sz="800" spc="-10" dirty="0">
                <a:latin typeface="Arial"/>
                <a:cs typeface="Arial"/>
              </a:rPr>
              <a:t> </a:t>
            </a:r>
            <a:r>
              <a:rPr sz="800" dirty="0">
                <a:latin typeface="Arial"/>
                <a:cs typeface="Arial"/>
              </a:rPr>
              <a:t>check</a:t>
            </a:r>
            <a:r>
              <a:rPr sz="800" spc="-25" dirty="0">
                <a:latin typeface="Arial"/>
                <a:cs typeface="Arial"/>
              </a:rPr>
              <a:t> </a:t>
            </a:r>
            <a:r>
              <a:rPr sz="800" dirty="0">
                <a:latin typeface="Arial"/>
                <a:cs typeface="Arial"/>
              </a:rPr>
              <a:t>after</a:t>
            </a:r>
            <a:r>
              <a:rPr sz="800" spc="-20" dirty="0">
                <a:latin typeface="Arial"/>
                <a:cs typeface="Arial"/>
              </a:rPr>
              <a:t> </a:t>
            </a:r>
            <a:r>
              <a:rPr sz="800" dirty="0">
                <a:latin typeface="Arial"/>
                <a:cs typeface="Arial"/>
              </a:rPr>
              <a:t>the</a:t>
            </a:r>
            <a:r>
              <a:rPr sz="800" spc="-25" dirty="0">
                <a:latin typeface="Arial"/>
                <a:cs typeface="Arial"/>
              </a:rPr>
              <a:t> </a:t>
            </a:r>
            <a:r>
              <a:rPr sz="800" dirty="0">
                <a:latin typeface="Arial"/>
                <a:cs typeface="Arial"/>
              </a:rPr>
              <a:t>paper</a:t>
            </a:r>
            <a:r>
              <a:rPr sz="800" spc="-10" dirty="0">
                <a:latin typeface="Arial"/>
                <a:cs typeface="Arial"/>
              </a:rPr>
              <a:t> </a:t>
            </a:r>
            <a:r>
              <a:rPr sz="800" dirty="0">
                <a:latin typeface="Arial"/>
                <a:cs typeface="Arial"/>
              </a:rPr>
              <a:t>check</a:t>
            </a:r>
            <a:r>
              <a:rPr sz="800" spc="-25" dirty="0">
                <a:latin typeface="Arial"/>
                <a:cs typeface="Arial"/>
              </a:rPr>
              <a:t> </a:t>
            </a:r>
            <a:r>
              <a:rPr sz="800" dirty="0">
                <a:latin typeface="Arial"/>
                <a:cs typeface="Arial"/>
              </a:rPr>
              <a:t>has</a:t>
            </a:r>
            <a:r>
              <a:rPr sz="800" spc="-15" dirty="0">
                <a:latin typeface="Arial"/>
                <a:cs typeface="Arial"/>
              </a:rPr>
              <a:t> </a:t>
            </a:r>
            <a:r>
              <a:rPr sz="800" dirty="0">
                <a:latin typeface="Arial"/>
                <a:cs typeface="Arial"/>
              </a:rPr>
              <a:t>been</a:t>
            </a:r>
            <a:r>
              <a:rPr sz="800" spc="-10" dirty="0">
                <a:latin typeface="Arial"/>
                <a:cs typeface="Arial"/>
              </a:rPr>
              <a:t> </a:t>
            </a:r>
            <a:r>
              <a:rPr sz="800" dirty="0">
                <a:latin typeface="Arial"/>
                <a:cs typeface="Arial"/>
              </a:rPr>
              <a:t>returned</a:t>
            </a:r>
            <a:r>
              <a:rPr sz="800" spc="-15" dirty="0">
                <a:latin typeface="Arial"/>
                <a:cs typeface="Arial"/>
              </a:rPr>
              <a:t> </a:t>
            </a:r>
            <a:r>
              <a:rPr sz="800" dirty="0">
                <a:latin typeface="Arial"/>
                <a:cs typeface="Arial"/>
              </a:rPr>
              <a:t>for</a:t>
            </a:r>
            <a:r>
              <a:rPr sz="800" spc="-20" dirty="0">
                <a:latin typeface="Arial"/>
                <a:cs typeface="Arial"/>
              </a:rPr>
              <a:t> </a:t>
            </a:r>
            <a:r>
              <a:rPr sz="800" dirty="0">
                <a:latin typeface="Arial"/>
                <a:cs typeface="Arial"/>
              </a:rPr>
              <a:t>either</a:t>
            </a:r>
            <a:r>
              <a:rPr sz="800" spc="-20" dirty="0">
                <a:latin typeface="Arial"/>
                <a:cs typeface="Arial"/>
              </a:rPr>
              <a:t> </a:t>
            </a:r>
            <a:r>
              <a:rPr sz="800" spc="-10" dirty="0">
                <a:latin typeface="Arial"/>
                <a:cs typeface="Arial"/>
              </a:rPr>
              <a:t>insufficient</a:t>
            </a:r>
            <a:r>
              <a:rPr sz="800" spc="-40" dirty="0">
                <a:latin typeface="Arial"/>
                <a:cs typeface="Arial"/>
              </a:rPr>
              <a:t> </a:t>
            </a:r>
            <a:r>
              <a:rPr sz="800" dirty="0">
                <a:latin typeface="Arial"/>
                <a:cs typeface="Arial"/>
              </a:rPr>
              <a:t>or</a:t>
            </a:r>
            <a:r>
              <a:rPr sz="800" spc="-10" dirty="0">
                <a:latin typeface="Arial"/>
                <a:cs typeface="Arial"/>
              </a:rPr>
              <a:t> uncollected</a:t>
            </a:r>
            <a:r>
              <a:rPr sz="800" spc="-35" dirty="0">
                <a:latin typeface="Arial"/>
                <a:cs typeface="Arial"/>
              </a:rPr>
              <a:t> </a:t>
            </a:r>
            <a:r>
              <a:rPr sz="800" spc="-10" dirty="0">
                <a:latin typeface="Arial"/>
                <a:cs typeface="Arial"/>
              </a:rPr>
              <a:t>funds.</a:t>
            </a:r>
            <a:endParaRPr sz="800" dirty="0">
              <a:latin typeface="Arial"/>
              <a:cs typeface="Arial"/>
            </a:endParaRPr>
          </a:p>
          <a:p>
            <a:pPr marL="70485" indent="-57785">
              <a:lnSpc>
                <a:spcPts val="950"/>
              </a:lnSpc>
              <a:buChar char="•"/>
              <a:tabLst>
                <a:tab pos="70485" algn="l"/>
              </a:tabLst>
            </a:pPr>
            <a:r>
              <a:rPr sz="800" dirty="0">
                <a:latin typeface="Arial"/>
                <a:cs typeface="Arial"/>
              </a:rPr>
              <a:t>Be</a:t>
            </a:r>
            <a:r>
              <a:rPr sz="800" spc="-20" dirty="0">
                <a:latin typeface="Arial"/>
                <a:cs typeface="Arial"/>
              </a:rPr>
              <a:t> </a:t>
            </a:r>
            <a:r>
              <a:rPr sz="800" dirty="0">
                <a:latin typeface="Arial"/>
                <a:cs typeface="Arial"/>
              </a:rPr>
              <a:t>in</a:t>
            </a:r>
            <a:r>
              <a:rPr sz="800" spc="-15" dirty="0">
                <a:latin typeface="Arial"/>
                <a:cs typeface="Arial"/>
              </a:rPr>
              <a:t> </a:t>
            </a:r>
            <a:r>
              <a:rPr sz="800" dirty="0">
                <a:latin typeface="Arial"/>
                <a:cs typeface="Arial"/>
              </a:rPr>
              <a:t>an</a:t>
            </a:r>
            <a:r>
              <a:rPr sz="800" spc="-10" dirty="0">
                <a:latin typeface="Arial"/>
                <a:cs typeface="Arial"/>
              </a:rPr>
              <a:t> </a:t>
            </a:r>
            <a:r>
              <a:rPr sz="800" dirty="0">
                <a:latin typeface="Arial"/>
                <a:cs typeface="Arial"/>
              </a:rPr>
              <a:t>amount</a:t>
            </a:r>
            <a:r>
              <a:rPr sz="800" spc="-20" dirty="0">
                <a:latin typeface="Arial"/>
                <a:cs typeface="Arial"/>
              </a:rPr>
              <a:t> </a:t>
            </a:r>
            <a:r>
              <a:rPr sz="800" dirty="0">
                <a:latin typeface="Arial"/>
                <a:cs typeface="Arial"/>
              </a:rPr>
              <a:t>up</a:t>
            </a:r>
            <a:r>
              <a:rPr sz="800" spc="-5" dirty="0">
                <a:latin typeface="Arial"/>
                <a:cs typeface="Arial"/>
              </a:rPr>
              <a:t> </a:t>
            </a:r>
            <a:r>
              <a:rPr sz="800" dirty="0">
                <a:latin typeface="Arial"/>
                <a:cs typeface="Arial"/>
              </a:rPr>
              <a:t>to</a:t>
            </a:r>
            <a:r>
              <a:rPr sz="800" spc="-25" dirty="0">
                <a:latin typeface="Arial"/>
                <a:cs typeface="Arial"/>
              </a:rPr>
              <a:t> </a:t>
            </a:r>
            <a:r>
              <a:rPr sz="800" dirty="0">
                <a:latin typeface="Arial"/>
                <a:cs typeface="Arial"/>
              </a:rPr>
              <a:t>and</a:t>
            </a:r>
            <a:r>
              <a:rPr sz="800" spc="-5" dirty="0">
                <a:latin typeface="Arial"/>
                <a:cs typeface="Arial"/>
              </a:rPr>
              <a:t> </a:t>
            </a:r>
            <a:r>
              <a:rPr sz="800" spc="-10" dirty="0">
                <a:latin typeface="Arial"/>
                <a:cs typeface="Arial"/>
              </a:rPr>
              <a:t>including</a:t>
            </a:r>
            <a:r>
              <a:rPr sz="800" spc="-25" dirty="0">
                <a:latin typeface="Arial"/>
                <a:cs typeface="Arial"/>
              </a:rPr>
              <a:t> </a:t>
            </a:r>
            <a:r>
              <a:rPr sz="800" spc="-10" dirty="0">
                <a:latin typeface="Arial"/>
                <a:cs typeface="Arial"/>
              </a:rPr>
              <a:t>$2,500.</a:t>
            </a:r>
            <a:endParaRPr sz="800" dirty="0">
              <a:latin typeface="Arial"/>
              <a:cs typeface="Arial"/>
            </a:endParaRPr>
          </a:p>
          <a:p>
            <a:pPr marL="70485" indent="-57785">
              <a:lnSpc>
                <a:spcPct val="100000"/>
              </a:lnSpc>
              <a:spcBef>
                <a:spcPts val="15"/>
              </a:spcBef>
              <a:buChar char="•"/>
              <a:tabLst>
                <a:tab pos="70485" algn="l"/>
              </a:tabLst>
            </a:pPr>
            <a:r>
              <a:rPr sz="800" dirty="0">
                <a:latin typeface="Arial"/>
                <a:cs typeface="Arial"/>
              </a:rPr>
              <a:t>Be</a:t>
            </a:r>
            <a:r>
              <a:rPr sz="800" spc="-30" dirty="0">
                <a:latin typeface="Arial"/>
                <a:cs typeface="Arial"/>
              </a:rPr>
              <a:t> </a:t>
            </a:r>
            <a:r>
              <a:rPr sz="800" dirty="0">
                <a:latin typeface="Arial"/>
                <a:cs typeface="Arial"/>
              </a:rPr>
              <a:t>dated</a:t>
            </a:r>
            <a:r>
              <a:rPr sz="800" spc="-25" dirty="0">
                <a:latin typeface="Arial"/>
                <a:cs typeface="Arial"/>
              </a:rPr>
              <a:t> </a:t>
            </a:r>
            <a:r>
              <a:rPr sz="800" dirty="0">
                <a:latin typeface="Arial"/>
                <a:cs typeface="Arial"/>
              </a:rPr>
              <a:t>less</a:t>
            </a:r>
            <a:r>
              <a:rPr sz="800" spc="-25" dirty="0">
                <a:latin typeface="Arial"/>
                <a:cs typeface="Arial"/>
              </a:rPr>
              <a:t> </a:t>
            </a:r>
            <a:r>
              <a:rPr sz="800" dirty="0">
                <a:latin typeface="Arial"/>
                <a:cs typeface="Arial"/>
              </a:rPr>
              <a:t>than</a:t>
            </a:r>
            <a:r>
              <a:rPr sz="800" spc="-25" dirty="0">
                <a:latin typeface="Arial"/>
                <a:cs typeface="Arial"/>
              </a:rPr>
              <a:t> </a:t>
            </a:r>
            <a:r>
              <a:rPr sz="800" dirty="0">
                <a:latin typeface="Arial"/>
                <a:cs typeface="Arial"/>
              </a:rPr>
              <a:t>180</a:t>
            </a:r>
            <a:r>
              <a:rPr sz="800" spc="-20" dirty="0">
                <a:latin typeface="Arial"/>
                <a:cs typeface="Arial"/>
              </a:rPr>
              <a:t> </a:t>
            </a:r>
            <a:r>
              <a:rPr sz="800" dirty="0">
                <a:latin typeface="Arial"/>
                <a:cs typeface="Arial"/>
              </a:rPr>
              <a:t>days</a:t>
            </a:r>
            <a:r>
              <a:rPr sz="800" spc="-20" dirty="0">
                <a:latin typeface="Arial"/>
                <a:cs typeface="Arial"/>
              </a:rPr>
              <a:t> </a:t>
            </a:r>
            <a:r>
              <a:rPr sz="800" dirty="0">
                <a:latin typeface="Arial"/>
                <a:cs typeface="Arial"/>
              </a:rPr>
              <a:t>from</a:t>
            </a:r>
            <a:r>
              <a:rPr sz="800" spc="-25" dirty="0">
                <a:latin typeface="Arial"/>
                <a:cs typeface="Arial"/>
              </a:rPr>
              <a:t> </a:t>
            </a:r>
            <a:r>
              <a:rPr sz="800" dirty="0">
                <a:latin typeface="Arial"/>
                <a:cs typeface="Arial"/>
              </a:rPr>
              <a:t>the</a:t>
            </a:r>
            <a:r>
              <a:rPr sz="800" spc="-25" dirty="0">
                <a:latin typeface="Arial"/>
                <a:cs typeface="Arial"/>
              </a:rPr>
              <a:t> </a:t>
            </a:r>
            <a:r>
              <a:rPr sz="800" dirty="0">
                <a:latin typeface="Arial"/>
                <a:cs typeface="Arial"/>
              </a:rPr>
              <a:t>date</a:t>
            </a:r>
            <a:r>
              <a:rPr sz="800" spc="-15" dirty="0">
                <a:latin typeface="Arial"/>
                <a:cs typeface="Arial"/>
              </a:rPr>
              <a:t> </a:t>
            </a:r>
            <a:r>
              <a:rPr sz="800" dirty="0">
                <a:latin typeface="Arial"/>
                <a:cs typeface="Arial"/>
              </a:rPr>
              <a:t>the</a:t>
            </a:r>
            <a:r>
              <a:rPr sz="800" spc="-30" dirty="0">
                <a:latin typeface="Arial"/>
                <a:cs typeface="Arial"/>
              </a:rPr>
              <a:t> </a:t>
            </a:r>
            <a:r>
              <a:rPr sz="800" dirty="0">
                <a:latin typeface="Arial"/>
                <a:cs typeface="Arial"/>
              </a:rPr>
              <a:t>entry</a:t>
            </a:r>
            <a:r>
              <a:rPr sz="800" spc="-20" dirty="0">
                <a:latin typeface="Arial"/>
                <a:cs typeface="Arial"/>
              </a:rPr>
              <a:t> </a:t>
            </a:r>
            <a:r>
              <a:rPr sz="800" dirty="0">
                <a:latin typeface="Arial"/>
                <a:cs typeface="Arial"/>
              </a:rPr>
              <a:t>is</a:t>
            </a:r>
            <a:r>
              <a:rPr sz="800" spc="-35" dirty="0">
                <a:latin typeface="Arial"/>
                <a:cs typeface="Arial"/>
              </a:rPr>
              <a:t> </a:t>
            </a:r>
            <a:r>
              <a:rPr sz="800" dirty="0">
                <a:latin typeface="Arial"/>
                <a:cs typeface="Arial"/>
              </a:rPr>
              <a:t>transmitted</a:t>
            </a:r>
            <a:r>
              <a:rPr sz="800" spc="-50" dirty="0">
                <a:latin typeface="Arial"/>
                <a:cs typeface="Arial"/>
              </a:rPr>
              <a:t> </a:t>
            </a:r>
            <a:r>
              <a:rPr sz="800" dirty="0">
                <a:latin typeface="Arial"/>
                <a:cs typeface="Arial"/>
              </a:rPr>
              <a:t>to</a:t>
            </a:r>
            <a:r>
              <a:rPr sz="800" spc="-25" dirty="0">
                <a:latin typeface="Arial"/>
                <a:cs typeface="Arial"/>
              </a:rPr>
              <a:t> </a:t>
            </a:r>
            <a:r>
              <a:rPr sz="800" dirty="0">
                <a:latin typeface="Arial"/>
                <a:cs typeface="Arial"/>
              </a:rPr>
              <a:t>the</a:t>
            </a:r>
            <a:r>
              <a:rPr sz="800" spc="-25" dirty="0">
                <a:latin typeface="Arial"/>
                <a:cs typeface="Arial"/>
              </a:rPr>
              <a:t> </a:t>
            </a:r>
            <a:r>
              <a:rPr sz="800" spc="-10" dirty="0">
                <a:latin typeface="Arial"/>
                <a:cs typeface="Arial"/>
              </a:rPr>
              <a:t>RDFI.</a:t>
            </a:r>
            <a:endParaRPr sz="800" dirty="0">
              <a:latin typeface="Arial"/>
              <a:cs typeface="Arial"/>
            </a:endParaRPr>
          </a:p>
        </p:txBody>
      </p:sp>
      <p:sp>
        <p:nvSpPr>
          <p:cNvPr id="39" name="object 39">
            <a:extLst>
              <a:ext uri="{FF2B5EF4-FFF2-40B4-BE49-F238E27FC236}">
                <a16:creationId xmlns:a16="http://schemas.microsoft.com/office/drawing/2014/main" id="{1D5FE23A-0B56-D896-9A35-02CB6B75D04C}"/>
              </a:ext>
            </a:extLst>
          </p:cNvPr>
          <p:cNvSpPr txBox="1"/>
          <p:nvPr/>
        </p:nvSpPr>
        <p:spPr>
          <a:xfrm>
            <a:off x="721758" y="6084462"/>
            <a:ext cx="835991" cy="239489"/>
          </a:xfrm>
          <a:prstGeom prst="rect">
            <a:avLst/>
          </a:prstGeom>
        </p:spPr>
        <p:txBody>
          <a:bodyPr vert="horz" wrap="square" lIns="0" tIns="30480" rIns="0" bIns="0" rtlCol="0">
            <a:spAutoFit/>
          </a:bodyPr>
          <a:lstStyle/>
          <a:p>
            <a:pPr marL="24765" marR="5080" indent="-12700" algn="ctr">
              <a:lnSpc>
                <a:spcPts val="830"/>
              </a:lnSpc>
              <a:spcBef>
                <a:spcPts val="240"/>
              </a:spcBef>
            </a:pPr>
            <a:r>
              <a:rPr sz="1000" b="1" spc="-10" dirty="0">
                <a:solidFill>
                  <a:srgbClr val="FFFFFF"/>
                </a:solidFill>
                <a:latin typeface="Arial"/>
                <a:cs typeface="Arial"/>
              </a:rPr>
              <a:t>Addenda Records</a:t>
            </a:r>
            <a:endParaRPr sz="1000" dirty="0">
              <a:latin typeface="Arial"/>
              <a:cs typeface="Arial"/>
            </a:endParaRPr>
          </a:p>
        </p:txBody>
      </p:sp>
      <p:grpSp>
        <p:nvGrpSpPr>
          <p:cNvPr id="40" name="object 40">
            <a:extLst>
              <a:ext uri="{FF2B5EF4-FFF2-40B4-BE49-F238E27FC236}">
                <a16:creationId xmlns:a16="http://schemas.microsoft.com/office/drawing/2014/main" id="{CF77D28E-6B2F-7775-04B7-A064A69A6672}"/>
              </a:ext>
            </a:extLst>
          </p:cNvPr>
          <p:cNvGrpSpPr/>
          <p:nvPr/>
        </p:nvGrpSpPr>
        <p:grpSpPr>
          <a:xfrm>
            <a:off x="1552755" y="5826971"/>
            <a:ext cx="7466330" cy="768350"/>
            <a:chOff x="1248092" y="5062664"/>
            <a:chExt cx="7466330" cy="768350"/>
          </a:xfrm>
        </p:grpSpPr>
        <p:sp>
          <p:nvSpPr>
            <p:cNvPr id="41" name="object 41">
              <a:extLst>
                <a:ext uri="{FF2B5EF4-FFF2-40B4-BE49-F238E27FC236}">
                  <a16:creationId xmlns:a16="http://schemas.microsoft.com/office/drawing/2014/main" id="{CEE5AF9F-4CE8-FEBF-6195-59068A4CDE20}"/>
                </a:ext>
              </a:extLst>
            </p:cNvPr>
            <p:cNvSpPr/>
            <p:nvPr/>
          </p:nvSpPr>
          <p:spPr>
            <a:xfrm>
              <a:off x="1261110" y="5075682"/>
              <a:ext cx="7440295" cy="742315"/>
            </a:xfrm>
            <a:custGeom>
              <a:avLst/>
              <a:gdLst/>
              <a:ahLst/>
              <a:cxnLst/>
              <a:rect l="l" t="t" r="r" b="b"/>
              <a:pathLst>
                <a:path w="7440295" h="742314">
                  <a:moveTo>
                    <a:pt x="7316470" y="0"/>
                  </a:moveTo>
                  <a:lnTo>
                    <a:pt x="0" y="0"/>
                  </a:lnTo>
                  <a:lnTo>
                    <a:pt x="0" y="742188"/>
                  </a:lnTo>
                  <a:lnTo>
                    <a:pt x="7316470" y="742188"/>
                  </a:lnTo>
                  <a:lnTo>
                    <a:pt x="7364622" y="732466"/>
                  </a:lnTo>
                  <a:lnTo>
                    <a:pt x="7403941" y="705956"/>
                  </a:lnTo>
                  <a:lnTo>
                    <a:pt x="7430448" y="666637"/>
                  </a:lnTo>
                  <a:lnTo>
                    <a:pt x="7440168" y="618490"/>
                  </a:lnTo>
                  <a:lnTo>
                    <a:pt x="7440168" y="123698"/>
                  </a:lnTo>
                  <a:lnTo>
                    <a:pt x="7430448" y="75545"/>
                  </a:lnTo>
                  <a:lnTo>
                    <a:pt x="7403941" y="36226"/>
                  </a:lnTo>
                  <a:lnTo>
                    <a:pt x="7364622" y="9719"/>
                  </a:lnTo>
                  <a:lnTo>
                    <a:pt x="7316470" y="0"/>
                  </a:lnTo>
                  <a:close/>
                </a:path>
              </a:pathLst>
            </a:custGeom>
            <a:solidFill>
              <a:srgbClr val="FFFFFF">
                <a:alpha val="90194"/>
              </a:srgbClr>
            </a:solidFill>
            <a:ln>
              <a:solidFill>
                <a:srgbClr val="43B02A"/>
              </a:solidFill>
            </a:ln>
          </p:spPr>
          <p:txBody>
            <a:bodyPr wrap="square" lIns="0" tIns="0" rIns="0" bIns="0" rtlCol="0"/>
            <a:lstStyle/>
            <a:p>
              <a:endParaRPr dirty="0"/>
            </a:p>
          </p:txBody>
        </p:sp>
        <p:sp>
          <p:nvSpPr>
            <p:cNvPr id="42" name="object 42">
              <a:extLst>
                <a:ext uri="{FF2B5EF4-FFF2-40B4-BE49-F238E27FC236}">
                  <a16:creationId xmlns:a16="http://schemas.microsoft.com/office/drawing/2014/main" id="{772D7B79-EDD6-9618-F50E-B07BEFA3DC42}"/>
                </a:ext>
              </a:extLst>
            </p:cNvPr>
            <p:cNvSpPr/>
            <p:nvPr/>
          </p:nvSpPr>
          <p:spPr>
            <a:xfrm>
              <a:off x="1261110" y="5075682"/>
              <a:ext cx="7440295" cy="742315"/>
            </a:xfrm>
            <a:custGeom>
              <a:avLst/>
              <a:gdLst/>
              <a:ahLst/>
              <a:cxnLst/>
              <a:rect l="l" t="t" r="r" b="b"/>
              <a:pathLst>
                <a:path w="7440295" h="742314">
                  <a:moveTo>
                    <a:pt x="7440168" y="123698"/>
                  </a:moveTo>
                  <a:lnTo>
                    <a:pt x="7440168" y="618490"/>
                  </a:lnTo>
                  <a:lnTo>
                    <a:pt x="7430448" y="666637"/>
                  </a:lnTo>
                  <a:lnTo>
                    <a:pt x="7403941" y="705956"/>
                  </a:lnTo>
                  <a:lnTo>
                    <a:pt x="7364622" y="732466"/>
                  </a:lnTo>
                  <a:lnTo>
                    <a:pt x="7316470" y="742188"/>
                  </a:lnTo>
                  <a:lnTo>
                    <a:pt x="0" y="742188"/>
                  </a:lnTo>
                  <a:lnTo>
                    <a:pt x="0" y="0"/>
                  </a:lnTo>
                  <a:lnTo>
                    <a:pt x="7316470" y="0"/>
                  </a:lnTo>
                  <a:lnTo>
                    <a:pt x="7364622" y="9719"/>
                  </a:lnTo>
                  <a:lnTo>
                    <a:pt x="7403941" y="36226"/>
                  </a:lnTo>
                  <a:lnTo>
                    <a:pt x="7430448" y="75545"/>
                  </a:lnTo>
                  <a:lnTo>
                    <a:pt x="7440168" y="123698"/>
                  </a:lnTo>
                  <a:close/>
                </a:path>
              </a:pathLst>
            </a:custGeom>
            <a:ln w="25908">
              <a:solidFill>
                <a:srgbClr val="43B02A"/>
              </a:solidFill>
            </a:ln>
          </p:spPr>
          <p:txBody>
            <a:bodyPr wrap="square" lIns="0" tIns="0" rIns="0" bIns="0" rtlCol="0"/>
            <a:lstStyle/>
            <a:p>
              <a:endParaRPr dirty="0"/>
            </a:p>
          </p:txBody>
        </p:sp>
      </p:grpSp>
      <p:sp>
        <p:nvSpPr>
          <p:cNvPr id="43" name="object 43">
            <a:extLst>
              <a:ext uri="{FF2B5EF4-FFF2-40B4-BE49-F238E27FC236}">
                <a16:creationId xmlns:a16="http://schemas.microsoft.com/office/drawing/2014/main" id="{65D33C35-3BC5-413F-1388-9EFCBD79DE0D}"/>
              </a:ext>
            </a:extLst>
          </p:cNvPr>
          <p:cNvSpPr txBox="1"/>
          <p:nvPr/>
        </p:nvSpPr>
        <p:spPr>
          <a:xfrm>
            <a:off x="1609968" y="6014233"/>
            <a:ext cx="7106920" cy="353943"/>
          </a:xfrm>
          <a:prstGeom prst="rect">
            <a:avLst/>
          </a:prstGeom>
        </p:spPr>
        <p:txBody>
          <a:bodyPr vert="horz" wrap="square" lIns="0" tIns="12700" rIns="0" bIns="0" rtlCol="0">
            <a:spAutoFit/>
          </a:bodyPr>
          <a:lstStyle/>
          <a:p>
            <a:pPr marL="70485" indent="-57785">
              <a:lnSpc>
                <a:spcPct val="100000"/>
              </a:lnSpc>
              <a:spcBef>
                <a:spcPts val="100"/>
              </a:spcBef>
              <a:buChar char="•"/>
              <a:tabLst>
                <a:tab pos="70485" algn="l"/>
              </a:tabLst>
            </a:pPr>
            <a:r>
              <a:rPr sz="800" spc="-10" dirty="0">
                <a:latin typeface="Arial"/>
                <a:cs typeface="Arial"/>
              </a:rPr>
              <a:t>Optional</a:t>
            </a:r>
            <a:r>
              <a:rPr lang="en-US" sz="800" spc="-10" dirty="0">
                <a:latin typeface="Arial"/>
                <a:cs typeface="Arial"/>
              </a:rPr>
              <a:t>,</a:t>
            </a:r>
            <a:r>
              <a:rPr sz="800" spc="-20" dirty="0">
                <a:latin typeface="Arial"/>
                <a:cs typeface="Arial"/>
              </a:rPr>
              <a:t> </a:t>
            </a:r>
            <a:r>
              <a:rPr sz="800" dirty="0">
                <a:latin typeface="Arial"/>
                <a:cs typeface="Arial"/>
              </a:rPr>
              <a:t>and</a:t>
            </a:r>
            <a:r>
              <a:rPr sz="800" spc="-10" dirty="0">
                <a:latin typeface="Arial"/>
                <a:cs typeface="Arial"/>
              </a:rPr>
              <a:t> </a:t>
            </a:r>
            <a:r>
              <a:rPr sz="800" dirty="0">
                <a:latin typeface="Arial"/>
                <a:cs typeface="Arial"/>
              </a:rPr>
              <a:t>they</a:t>
            </a:r>
            <a:r>
              <a:rPr sz="800" spc="-25" dirty="0">
                <a:latin typeface="Arial"/>
                <a:cs typeface="Arial"/>
              </a:rPr>
              <a:t> </a:t>
            </a:r>
            <a:r>
              <a:rPr sz="800" dirty="0">
                <a:latin typeface="Arial"/>
                <a:cs typeface="Arial"/>
              </a:rPr>
              <a:t>supply</a:t>
            </a:r>
            <a:r>
              <a:rPr sz="800" spc="-25" dirty="0">
                <a:latin typeface="Arial"/>
                <a:cs typeface="Arial"/>
              </a:rPr>
              <a:t> </a:t>
            </a:r>
            <a:r>
              <a:rPr sz="800" spc="-10" dirty="0">
                <a:latin typeface="Arial"/>
                <a:cs typeface="Arial"/>
              </a:rPr>
              <a:t>additional</a:t>
            </a:r>
            <a:r>
              <a:rPr sz="800" spc="-15" dirty="0">
                <a:latin typeface="Arial"/>
                <a:cs typeface="Arial"/>
              </a:rPr>
              <a:t> </a:t>
            </a:r>
            <a:r>
              <a:rPr sz="800" spc="-10" dirty="0">
                <a:latin typeface="Arial"/>
                <a:cs typeface="Arial"/>
              </a:rPr>
              <a:t>information</a:t>
            </a:r>
            <a:r>
              <a:rPr sz="800" spc="-30" dirty="0">
                <a:latin typeface="Arial"/>
                <a:cs typeface="Arial"/>
              </a:rPr>
              <a:t> </a:t>
            </a:r>
            <a:r>
              <a:rPr sz="800" dirty="0">
                <a:latin typeface="Arial"/>
                <a:cs typeface="Arial"/>
              </a:rPr>
              <a:t>about</a:t>
            </a:r>
            <a:r>
              <a:rPr sz="800" spc="-15"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Entry</a:t>
            </a:r>
            <a:r>
              <a:rPr sz="800" spc="-20" dirty="0">
                <a:latin typeface="Arial"/>
                <a:cs typeface="Arial"/>
              </a:rPr>
              <a:t> </a:t>
            </a:r>
            <a:r>
              <a:rPr sz="800" dirty="0">
                <a:latin typeface="Arial"/>
                <a:cs typeface="Arial"/>
              </a:rPr>
              <a:t>Detail</a:t>
            </a:r>
            <a:r>
              <a:rPr sz="800" spc="-20" dirty="0">
                <a:latin typeface="Arial"/>
                <a:cs typeface="Arial"/>
              </a:rPr>
              <a:t> </a:t>
            </a:r>
            <a:r>
              <a:rPr sz="800" dirty="0">
                <a:latin typeface="Arial"/>
                <a:cs typeface="Arial"/>
              </a:rPr>
              <a:t>Records</a:t>
            </a:r>
            <a:r>
              <a:rPr sz="800" spc="-20" dirty="0">
                <a:latin typeface="Arial"/>
                <a:cs typeface="Arial"/>
              </a:rPr>
              <a:t> </a:t>
            </a:r>
            <a:r>
              <a:rPr sz="800" dirty="0">
                <a:latin typeface="Arial"/>
                <a:cs typeface="Arial"/>
              </a:rPr>
              <a:t>or</a:t>
            </a:r>
            <a:r>
              <a:rPr sz="800" spc="-15" dirty="0">
                <a:latin typeface="Arial"/>
                <a:cs typeface="Arial"/>
              </a:rPr>
              <a:t> </a:t>
            </a:r>
            <a:r>
              <a:rPr lang="en-US" sz="800" dirty="0">
                <a:latin typeface="Arial"/>
                <a:cs typeface="Arial"/>
              </a:rPr>
              <a:t>payment-related</a:t>
            </a:r>
            <a:r>
              <a:rPr sz="800" spc="-20" dirty="0">
                <a:latin typeface="Arial"/>
                <a:cs typeface="Arial"/>
              </a:rPr>
              <a:t> </a:t>
            </a:r>
            <a:r>
              <a:rPr lang="en-US" sz="800" spc="-10" dirty="0">
                <a:latin typeface="Arial"/>
                <a:cs typeface="Arial"/>
              </a:rPr>
              <a:t>details</a:t>
            </a:r>
            <a:r>
              <a:rPr sz="800" spc="-10" dirty="0">
                <a:latin typeface="Arial"/>
                <a:cs typeface="Arial"/>
              </a:rPr>
              <a:t>.</a:t>
            </a:r>
            <a:endParaRPr sz="800" dirty="0">
              <a:latin typeface="Arial"/>
              <a:cs typeface="Arial"/>
            </a:endParaRPr>
          </a:p>
          <a:p>
            <a:pPr marL="70485" marR="5080" indent="-58419">
              <a:lnSpc>
                <a:spcPts val="830"/>
              </a:lnSpc>
              <a:spcBef>
                <a:spcPts val="140"/>
              </a:spcBef>
              <a:buChar char="•"/>
              <a:tabLst>
                <a:tab pos="70485" algn="l"/>
              </a:tabLst>
            </a:pPr>
            <a:r>
              <a:rPr sz="800" dirty="0">
                <a:latin typeface="Arial"/>
                <a:cs typeface="Arial"/>
              </a:rPr>
              <a:t>The</a:t>
            </a:r>
            <a:r>
              <a:rPr sz="800" spc="-30" dirty="0">
                <a:latin typeface="Arial"/>
                <a:cs typeface="Arial"/>
              </a:rPr>
              <a:t> </a:t>
            </a:r>
            <a:r>
              <a:rPr sz="800" dirty="0">
                <a:latin typeface="Arial"/>
                <a:cs typeface="Arial"/>
              </a:rPr>
              <a:t>addenda</a:t>
            </a:r>
            <a:r>
              <a:rPr sz="800" spc="-10" dirty="0">
                <a:latin typeface="Arial"/>
                <a:cs typeface="Arial"/>
              </a:rPr>
              <a:t> </a:t>
            </a:r>
            <a:r>
              <a:rPr sz="800" dirty="0">
                <a:latin typeface="Arial"/>
                <a:cs typeface="Arial"/>
              </a:rPr>
              <a:t>record</a:t>
            </a:r>
            <a:r>
              <a:rPr sz="800" spc="-25" dirty="0">
                <a:latin typeface="Arial"/>
                <a:cs typeface="Arial"/>
              </a:rPr>
              <a:t> </a:t>
            </a:r>
            <a:r>
              <a:rPr sz="800" dirty="0">
                <a:latin typeface="Arial"/>
                <a:cs typeface="Arial"/>
              </a:rPr>
              <a:t>detail</a:t>
            </a:r>
            <a:r>
              <a:rPr sz="800" spc="-20" dirty="0">
                <a:latin typeface="Arial"/>
                <a:cs typeface="Arial"/>
              </a:rPr>
              <a:t> </a:t>
            </a:r>
            <a:r>
              <a:rPr sz="800" dirty="0">
                <a:latin typeface="Arial"/>
                <a:cs typeface="Arial"/>
              </a:rPr>
              <a:t>is</a:t>
            </a:r>
            <a:r>
              <a:rPr sz="800" spc="-15" dirty="0">
                <a:latin typeface="Arial"/>
                <a:cs typeface="Arial"/>
              </a:rPr>
              <a:t> </a:t>
            </a:r>
            <a:r>
              <a:rPr sz="800" spc="-10" dirty="0">
                <a:latin typeface="Arial"/>
                <a:cs typeface="Arial"/>
              </a:rPr>
              <a:t>machine-readable</a:t>
            </a:r>
            <a:r>
              <a:rPr sz="800" spc="-35" dirty="0">
                <a:latin typeface="Arial"/>
                <a:cs typeface="Arial"/>
              </a:rPr>
              <a:t> </a:t>
            </a:r>
            <a:r>
              <a:rPr sz="800" spc="-10" dirty="0">
                <a:latin typeface="Arial"/>
                <a:cs typeface="Arial"/>
              </a:rPr>
              <a:t>(EDI-</a:t>
            </a:r>
            <a:r>
              <a:rPr sz="800" dirty="0">
                <a:latin typeface="Arial"/>
                <a:cs typeface="Arial"/>
              </a:rPr>
              <a:t>Electronic</a:t>
            </a:r>
            <a:r>
              <a:rPr sz="800" spc="-40" dirty="0">
                <a:latin typeface="Arial"/>
                <a:cs typeface="Arial"/>
              </a:rPr>
              <a:t> </a:t>
            </a:r>
            <a:r>
              <a:rPr sz="800" dirty="0">
                <a:latin typeface="Arial"/>
                <a:cs typeface="Arial"/>
              </a:rPr>
              <a:t>Data</a:t>
            </a:r>
            <a:r>
              <a:rPr sz="800" spc="-25" dirty="0">
                <a:latin typeface="Arial"/>
                <a:cs typeface="Arial"/>
              </a:rPr>
              <a:t> </a:t>
            </a:r>
            <a:r>
              <a:rPr sz="800" dirty="0">
                <a:latin typeface="Arial"/>
                <a:cs typeface="Arial"/>
              </a:rPr>
              <a:t>Interchange).</a:t>
            </a:r>
            <a:r>
              <a:rPr sz="800" spc="195" dirty="0">
                <a:latin typeface="Arial"/>
                <a:cs typeface="Arial"/>
              </a:rPr>
              <a:t> </a:t>
            </a:r>
            <a:r>
              <a:rPr sz="800" dirty="0">
                <a:latin typeface="Arial"/>
                <a:cs typeface="Arial"/>
              </a:rPr>
              <a:t>Each</a:t>
            </a:r>
            <a:r>
              <a:rPr sz="800" spc="-40" dirty="0">
                <a:latin typeface="Arial"/>
                <a:cs typeface="Arial"/>
              </a:rPr>
              <a:t> </a:t>
            </a:r>
            <a:r>
              <a:rPr sz="800" spc="-10" dirty="0">
                <a:latin typeface="Arial"/>
                <a:cs typeface="Arial"/>
              </a:rPr>
              <a:t>addenda</a:t>
            </a:r>
            <a:r>
              <a:rPr sz="800" spc="-15" dirty="0">
                <a:latin typeface="Arial"/>
                <a:cs typeface="Arial"/>
              </a:rPr>
              <a:t> </a:t>
            </a:r>
            <a:r>
              <a:rPr sz="800" dirty="0">
                <a:latin typeface="Arial"/>
                <a:cs typeface="Arial"/>
              </a:rPr>
              <a:t>record</a:t>
            </a:r>
            <a:r>
              <a:rPr sz="800" spc="-25" dirty="0">
                <a:latin typeface="Arial"/>
                <a:cs typeface="Arial"/>
              </a:rPr>
              <a:t> </a:t>
            </a:r>
            <a:r>
              <a:rPr sz="800" dirty="0">
                <a:latin typeface="Arial"/>
                <a:cs typeface="Arial"/>
              </a:rPr>
              <a:t>can</a:t>
            </a:r>
            <a:r>
              <a:rPr sz="800" spc="-25" dirty="0">
                <a:latin typeface="Arial"/>
                <a:cs typeface="Arial"/>
              </a:rPr>
              <a:t> </a:t>
            </a:r>
            <a:r>
              <a:rPr sz="800" dirty="0">
                <a:latin typeface="Arial"/>
                <a:cs typeface="Arial"/>
              </a:rPr>
              <a:t>be</a:t>
            </a:r>
            <a:r>
              <a:rPr sz="800" spc="-15" dirty="0">
                <a:latin typeface="Arial"/>
                <a:cs typeface="Arial"/>
              </a:rPr>
              <a:t> </a:t>
            </a:r>
            <a:r>
              <a:rPr sz="800" dirty="0">
                <a:latin typeface="Arial"/>
                <a:cs typeface="Arial"/>
              </a:rPr>
              <a:t>up</a:t>
            </a:r>
            <a:r>
              <a:rPr sz="800" spc="-15" dirty="0">
                <a:latin typeface="Arial"/>
                <a:cs typeface="Arial"/>
              </a:rPr>
              <a:t> </a:t>
            </a:r>
            <a:r>
              <a:rPr sz="800" dirty="0">
                <a:latin typeface="Arial"/>
                <a:cs typeface="Arial"/>
              </a:rPr>
              <a:t>to</a:t>
            </a:r>
            <a:r>
              <a:rPr sz="800" spc="-25" dirty="0">
                <a:latin typeface="Arial"/>
                <a:cs typeface="Arial"/>
              </a:rPr>
              <a:t> </a:t>
            </a:r>
            <a:r>
              <a:rPr sz="800" dirty="0">
                <a:latin typeface="Arial"/>
                <a:cs typeface="Arial"/>
              </a:rPr>
              <a:t>80</a:t>
            </a:r>
            <a:r>
              <a:rPr sz="800" spc="-15" dirty="0">
                <a:latin typeface="Arial"/>
                <a:cs typeface="Arial"/>
              </a:rPr>
              <a:t> </a:t>
            </a:r>
            <a:r>
              <a:rPr sz="800" dirty="0">
                <a:latin typeface="Arial"/>
                <a:cs typeface="Arial"/>
              </a:rPr>
              <a:t>characters.</a:t>
            </a:r>
            <a:r>
              <a:rPr lang="en-US" sz="800" dirty="0">
                <a:latin typeface="Arial"/>
                <a:cs typeface="Arial"/>
              </a:rPr>
              <a:t> </a:t>
            </a:r>
            <a:r>
              <a:rPr sz="800" dirty="0">
                <a:latin typeface="Arial"/>
                <a:cs typeface="Arial"/>
              </a:rPr>
              <a:t>If</a:t>
            </a:r>
            <a:r>
              <a:rPr sz="800" spc="-30" dirty="0">
                <a:latin typeface="Arial"/>
                <a:cs typeface="Arial"/>
              </a:rPr>
              <a:t> </a:t>
            </a:r>
            <a:r>
              <a:rPr sz="800" dirty="0">
                <a:latin typeface="Arial"/>
                <a:cs typeface="Arial"/>
              </a:rPr>
              <a:t>the</a:t>
            </a:r>
            <a:r>
              <a:rPr sz="800" spc="-25" dirty="0">
                <a:latin typeface="Arial"/>
                <a:cs typeface="Arial"/>
              </a:rPr>
              <a:t> </a:t>
            </a:r>
            <a:r>
              <a:rPr sz="800" dirty="0">
                <a:latin typeface="Arial"/>
                <a:cs typeface="Arial"/>
              </a:rPr>
              <a:t>addenda</a:t>
            </a:r>
            <a:r>
              <a:rPr sz="800" spc="-5" dirty="0">
                <a:latin typeface="Arial"/>
                <a:cs typeface="Arial"/>
              </a:rPr>
              <a:t> </a:t>
            </a:r>
            <a:r>
              <a:rPr sz="800" spc="-10" dirty="0">
                <a:latin typeface="Arial"/>
                <a:cs typeface="Arial"/>
              </a:rPr>
              <a:t>record </a:t>
            </a:r>
            <a:r>
              <a:rPr sz="800" dirty="0">
                <a:latin typeface="Arial"/>
                <a:cs typeface="Arial"/>
              </a:rPr>
              <a:t>exceeds</a:t>
            </a:r>
            <a:r>
              <a:rPr sz="800" spc="-10" dirty="0">
                <a:latin typeface="Arial"/>
                <a:cs typeface="Arial"/>
              </a:rPr>
              <a:t> </a:t>
            </a:r>
            <a:r>
              <a:rPr sz="800" dirty="0">
                <a:latin typeface="Arial"/>
                <a:cs typeface="Arial"/>
              </a:rPr>
              <a:t>80</a:t>
            </a:r>
            <a:r>
              <a:rPr sz="800" spc="-20" dirty="0">
                <a:latin typeface="Arial"/>
                <a:cs typeface="Arial"/>
              </a:rPr>
              <a:t> </a:t>
            </a:r>
            <a:r>
              <a:rPr sz="800" spc="-10" dirty="0">
                <a:latin typeface="Arial"/>
                <a:cs typeface="Arial"/>
              </a:rPr>
              <a:t>characters</a:t>
            </a:r>
            <a:r>
              <a:rPr lang="en-US" sz="800" spc="-10" dirty="0">
                <a:latin typeface="Arial"/>
                <a:cs typeface="Arial"/>
              </a:rPr>
              <a:t>,</a:t>
            </a:r>
            <a:r>
              <a:rPr sz="800" spc="-45" dirty="0">
                <a:latin typeface="Arial"/>
                <a:cs typeface="Arial"/>
              </a:rPr>
              <a:t> </a:t>
            </a:r>
            <a:r>
              <a:rPr sz="800" dirty="0">
                <a:latin typeface="Arial"/>
                <a:cs typeface="Arial"/>
              </a:rPr>
              <a:t>the</a:t>
            </a:r>
            <a:r>
              <a:rPr sz="800" spc="-25" dirty="0">
                <a:latin typeface="Arial"/>
                <a:cs typeface="Arial"/>
              </a:rPr>
              <a:t> </a:t>
            </a:r>
            <a:r>
              <a:rPr sz="800" dirty="0">
                <a:latin typeface="Arial"/>
                <a:cs typeface="Arial"/>
              </a:rPr>
              <a:t>data</a:t>
            </a:r>
            <a:r>
              <a:rPr sz="800" spc="-30" dirty="0">
                <a:latin typeface="Arial"/>
                <a:cs typeface="Arial"/>
              </a:rPr>
              <a:t> </a:t>
            </a:r>
            <a:r>
              <a:rPr sz="800" dirty="0">
                <a:latin typeface="Arial"/>
                <a:cs typeface="Arial"/>
              </a:rPr>
              <a:t>will</a:t>
            </a:r>
            <a:r>
              <a:rPr sz="800" spc="-10" dirty="0">
                <a:latin typeface="Arial"/>
                <a:cs typeface="Arial"/>
              </a:rPr>
              <a:t> </a:t>
            </a:r>
            <a:r>
              <a:rPr sz="800" dirty="0">
                <a:latin typeface="Arial"/>
                <a:cs typeface="Arial"/>
              </a:rPr>
              <a:t>wrap</a:t>
            </a:r>
            <a:r>
              <a:rPr sz="800" spc="-10" dirty="0">
                <a:latin typeface="Arial"/>
                <a:cs typeface="Arial"/>
              </a:rPr>
              <a:t> </a:t>
            </a:r>
            <a:r>
              <a:rPr sz="800" dirty="0">
                <a:latin typeface="Arial"/>
                <a:cs typeface="Arial"/>
              </a:rPr>
              <a:t>to</a:t>
            </a:r>
            <a:r>
              <a:rPr sz="800" spc="-20" dirty="0">
                <a:latin typeface="Arial"/>
                <a:cs typeface="Arial"/>
              </a:rPr>
              <a:t> </a:t>
            </a:r>
            <a:r>
              <a:rPr sz="800" dirty="0">
                <a:latin typeface="Arial"/>
                <a:cs typeface="Arial"/>
              </a:rPr>
              <a:t>the</a:t>
            </a:r>
            <a:r>
              <a:rPr sz="800" spc="-25" dirty="0">
                <a:latin typeface="Arial"/>
                <a:cs typeface="Arial"/>
              </a:rPr>
              <a:t> </a:t>
            </a:r>
            <a:r>
              <a:rPr sz="800" dirty="0">
                <a:latin typeface="Arial"/>
                <a:cs typeface="Arial"/>
              </a:rPr>
              <a:t>next</a:t>
            </a:r>
            <a:r>
              <a:rPr sz="800" spc="-15" dirty="0">
                <a:latin typeface="Arial"/>
                <a:cs typeface="Arial"/>
              </a:rPr>
              <a:t> </a:t>
            </a:r>
            <a:r>
              <a:rPr sz="800" dirty="0">
                <a:latin typeface="Arial"/>
                <a:cs typeface="Arial"/>
              </a:rPr>
              <a:t>addenda</a:t>
            </a:r>
            <a:r>
              <a:rPr sz="800" spc="-5" dirty="0">
                <a:latin typeface="Arial"/>
                <a:cs typeface="Arial"/>
              </a:rPr>
              <a:t> </a:t>
            </a:r>
            <a:r>
              <a:rPr sz="800" dirty="0">
                <a:latin typeface="Arial"/>
                <a:cs typeface="Arial"/>
              </a:rPr>
              <a:t>record.</a:t>
            </a:r>
            <a:r>
              <a:rPr sz="800" spc="185" dirty="0">
                <a:latin typeface="Arial"/>
                <a:cs typeface="Arial"/>
              </a:rPr>
              <a:t> </a:t>
            </a:r>
            <a:r>
              <a:rPr sz="800" dirty="0">
                <a:latin typeface="Arial"/>
                <a:cs typeface="Arial"/>
              </a:rPr>
              <a:t>This</a:t>
            </a:r>
            <a:r>
              <a:rPr sz="800" spc="-30" dirty="0">
                <a:latin typeface="Arial"/>
                <a:cs typeface="Arial"/>
              </a:rPr>
              <a:t> </a:t>
            </a:r>
            <a:r>
              <a:rPr sz="800" dirty="0">
                <a:latin typeface="Arial"/>
                <a:cs typeface="Arial"/>
              </a:rPr>
              <a:t>allows</a:t>
            </a:r>
            <a:r>
              <a:rPr sz="800" spc="-25" dirty="0">
                <a:latin typeface="Arial"/>
                <a:cs typeface="Arial"/>
              </a:rPr>
              <a:t> </a:t>
            </a:r>
            <a:r>
              <a:rPr sz="800" dirty="0">
                <a:latin typeface="Arial"/>
                <a:cs typeface="Arial"/>
              </a:rPr>
              <a:t>for</a:t>
            </a:r>
            <a:r>
              <a:rPr sz="800" spc="-15" dirty="0">
                <a:latin typeface="Arial"/>
                <a:cs typeface="Arial"/>
              </a:rPr>
              <a:t> </a:t>
            </a:r>
            <a:r>
              <a:rPr sz="800" spc="-10" dirty="0">
                <a:latin typeface="Arial"/>
                <a:cs typeface="Arial"/>
              </a:rPr>
              <a:t>800,000</a:t>
            </a:r>
            <a:r>
              <a:rPr sz="800" spc="-30" dirty="0">
                <a:latin typeface="Arial"/>
                <a:cs typeface="Arial"/>
              </a:rPr>
              <a:t> </a:t>
            </a:r>
            <a:r>
              <a:rPr sz="800" dirty="0">
                <a:latin typeface="Arial"/>
                <a:cs typeface="Arial"/>
              </a:rPr>
              <a:t>bytes</a:t>
            </a:r>
            <a:r>
              <a:rPr sz="800" spc="-20" dirty="0">
                <a:latin typeface="Arial"/>
                <a:cs typeface="Arial"/>
              </a:rPr>
              <a:t> </a:t>
            </a:r>
            <a:r>
              <a:rPr sz="800" dirty="0">
                <a:latin typeface="Arial"/>
                <a:cs typeface="Arial"/>
              </a:rPr>
              <a:t>of</a:t>
            </a:r>
            <a:r>
              <a:rPr sz="800" spc="-25" dirty="0">
                <a:latin typeface="Arial"/>
                <a:cs typeface="Arial"/>
              </a:rPr>
              <a:t> </a:t>
            </a:r>
            <a:r>
              <a:rPr sz="800" dirty="0">
                <a:latin typeface="Arial"/>
                <a:cs typeface="Arial"/>
              </a:rPr>
              <a:t>data</a:t>
            </a:r>
            <a:r>
              <a:rPr sz="800" spc="-15" dirty="0">
                <a:latin typeface="Arial"/>
                <a:cs typeface="Arial"/>
              </a:rPr>
              <a:t> </a:t>
            </a:r>
            <a:r>
              <a:rPr sz="800" dirty="0">
                <a:latin typeface="Arial"/>
                <a:cs typeface="Arial"/>
              </a:rPr>
              <a:t>for</a:t>
            </a:r>
            <a:r>
              <a:rPr sz="800" spc="-30" dirty="0">
                <a:latin typeface="Arial"/>
                <a:cs typeface="Arial"/>
              </a:rPr>
              <a:t> </a:t>
            </a:r>
            <a:r>
              <a:rPr sz="800" dirty="0">
                <a:latin typeface="Arial"/>
                <a:cs typeface="Arial"/>
              </a:rPr>
              <a:t>each</a:t>
            </a:r>
            <a:r>
              <a:rPr sz="800" spc="-25" dirty="0">
                <a:latin typeface="Arial"/>
                <a:cs typeface="Arial"/>
              </a:rPr>
              <a:t> </a:t>
            </a:r>
            <a:r>
              <a:rPr sz="800" dirty="0">
                <a:latin typeface="Arial"/>
                <a:cs typeface="Arial"/>
              </a:rPr>
              <a:t>ACH</a:t>
            </a:r>
            <a:r>
              <a:rPr sz="800" spc="20" dirty="0">
                <a:latin typeface="Arial"/>
                <a:cs typeface="Arial"/>
              </a:rPr>
              <a:t> </a:t>
            </a:r>
            <a:r>
              <a:rPr sz="800" dirty="0">
                <a:latin typeface="Arial"/>
                <a:cs typeface="Arial"/>
              </a:rPr>
              <a:t>payment</a:t>
            </a:r>
            <a:r>
              <a:rPr sz="800" spc="-35" dirty="0">
                <a:latin typeface="Arial"/>
                <a:cs typeface="Arial"/>
              </a:rPr>
              <a:t> </a:t>
            </a:r>
            <a:r>
              <a:rPr sz="800" dirty="0">
                <a:latin typeface="Arial"/>
                <a:cs typeface="Arial"/>
              </a:rPr>
              <a:t>in</a:t>
            </a:r>
            <a:r>
              <a:rPr sz="800" spc="-25" dirty="0">
                <a:latin typeface="Arial"/>
                <a:cs typeface="Arial"/>
              </a:rPr>
              <a:t> </a:t>
            </a:r>
            <a:r>
              <a:rPr sz="800" dirty="0">
                <a:latin typeface="Arial"/>
                <a:cs typeface="Arial"/>
              </a:rPr>
              <a:t>the</a:t>
            </a:r>
            <a:r>
              <a:rPr sz="800" spc="-30" dirty="0">
                <a:latin typeface="Arial"/>
                <a:cs typeface="Arial"/>
              </a:rPr>
              <a:t> </a:t>
            </a:r>
            <a:r>
              <a:rPr sz="800" dirty="0">
                <a:latin typeface="Arial"/>
                <a:cs typeface="Arial"/>
              </a:rPr>
              <a:t>CTX</a:t>
            </a:r>
            <a:r>
              <a:rPr sz="800" spc="-20" dirty="0">
                <a:latin typeface="Arial"/>
                <a:cs typeface="Arial"/>
              </a:rPr>
              <a:t> </a:t>
            </a:r>
            <a:r>
              <a:rPr sz="800" spc="-10" dirty="0">
                <a:latin typeface="Arial"/>
                <a:cs typeface="Arial"/>
              </a:rPr>
              <a:t>format.</a:t>
            </a:r>
            <a:endParaRPr sz="800" dirty="0">
              <a:latin typeface="Arial"/>
              <a:cs typeface="Arial"/>
            </a:endParaRPr>
          </a:p>
        </p:txBody>
      </p:sp>
    </p:spTree>
    <p:extLst>
      <p:ext uri="{BB962C8B-B14F-4D97-AF65-F5344CB8AC3E}">
        <p14:creationId xmlns:p14="http://schemas.microsoft.com/office/powerpoint/2010/main" val="328543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A695-025C-6052-EEE9-303E561A5491}"/>
              </a:ext>
            </a:extLst>
          </p:cNvPr>
          <p:cNvSpPr>
            <a:spLocks noGrp="1"/>
          </p:cNvSpPr>
          <p:nvPr>
            <p:ph type="title"/>
          </p:nvPr>
        </p:nvSpPr>
        <p:spPr/>
        <p:txBody>
          <a:bodyPr>
            <a:normAutofit/>
          </a:bodyPr>
          <a:lstStyle/>
          <a:p>
            <a:r>
              <a:rPr lang="en-US" sz="2200" dirty="0"/>
              <a:t>ACH</a:t>
            </a:r>
            <a:r>
              <a:rPr lang="en-US" sz="2200" spc="-40" dirty="0"/>
              <a:t> </a:t>
            </a:r>
            <a:r>
              <a:rPr lang="en-US" sz="2200" dirty="0"/>
              <a:t>Services</a:t>
            </a:r>
            <a:r>
              <a:rPr lang="en-US" sz="2200" spc="-15" dirty="0"/>
              <a:t> </a:t>
            </a:r>
            <a:r>
              <a:rPr lang="en-US" sz="2200" dirty="0"/>
              <a:t>Offered</a:t>
            </a:r>
            <a:r>
              <a:rPr lang="en-US" sz="2200" spc="-60" dirty="0"/>
              <a:t> </a:t>
            </a:r>
            <a:r>
              <a:rPr lang="en-US" sz="2200" dirty="0"/>
              <a:t>by</a:t>
            </a:r>
            <a:r>
              <a:rPr lang="en-US" sz="2200" spc="-30" dirty="0"/>
              <a:t> </a:t>
            </a:r>
            <a:r>
              <a:rPr lang="en-US" sz="2200" dirty="0"/>
              <a:t>Peoples</a:t>
            </a:r>
            <a:r>
              <a:rPr lang="en-US" sz="2200" spc="-35" dirty="0"/>
              <a:t> </a:t>
            </a:r>
            <a:r>
              <a:rPr lang="en-US" sz="2200" spc="-20" dirty="0"/>
              <a:t>Bank</a:t>
            </a:r>
            <a:endParaRPr lang="en-US" sz="2200" dirty="0"/>
          </a:p>
        </p:txBody>
      </p:sp>
      <p:sp>
        <p:nvSpPr>
          <p:cNvPr id="118" name="TextBox 117">
            <a:extLst>
              <a:ext uri="{FF2B5EF4-FFF2-40B4-BE49-F238E27FC236}">
                <a16:creationId xmlns:a16="http://schemas.microsoft.com/office/drawing/2014/main" id="{0E4ACDBD-31D4-15FA-C75E-E50432FB8085}"/>
              </a:ext>
            </a:extLst>
          </p:cNvPr>
          <p:cNvSpPr txBox="1"/>
          <p:nvPr/>
        </p:nvSpPr>
        <p:spPr>
          <a:xfrm>
            <a:off x="1319918" y="1927237"/>
            <a:ext cx="8689019" cy="3995966"/>
          </a:xfrm>
          <a:prstGeom prst="rect">
            <a:avLst/>
          </a:prstGeom>
          <a:noFill/>
        </p:spPr>
        <p:txBody>
          <a:bodyPr wrap="square">
            <a:spAutoFit/>
          </a:bodyPr>
          <a:lstStyle/>
          <a:p>
            <a:pPr marL="12700">
              <a:lnSpc>
                <a:spcPct val="100000"/>
              </a:lnSpc>
              <a:spcBef>
                <a:spcPts val="95"/>
              </a:spcBef>
              <a:tabLst>
                <a:tab pos="469900" algn="l"/>
              </a:tabLst>
            </a:pPr>
            <a:r>
              <a:rPr lang="en-US" b="1" dirty="0">
                <a:solidFill>
                  <a:schemeClr val="tx1">
                    <a:lumMod val="85000"/>
                    <a:lumOff val="15000"/>
                  </a:schemeClr>
                </a:solidFill>
                <a:latin typeface="Arial"/>
                <a:cs typeface="Arial"/>
              </a:rPr>
              <a:t>ACH</a:t>
            </a:r>
            <a:r>
              <a:rPr lang="en-US" b="1" spc="-20" dirty="0">
                <a:solidFill>
                  <a:schemeClr val="tx1">
                    <a:lumMod val="85000"/>
                    <a:lumOff val="15000"/>
                  </a:schemeClr>
                </a:solidFill>
                <a:latin typeface="Arial"/>
                <a:cs typeface="Arial"/>
              </a:rPr>
              <a:t> </a:t>
            </a:r>
            <a:r>
              <a:rPr lang="en-US" b="1" dirty="0">
                <a:solidFill>
                  <a:schemeClr val="tx1">
                    <a:lumMod val="85000"/>
                    <a:lumOff val="15000"/>
                  </a:schemeClr>
                </a:solidFill>
                <a:latin typeface="Arial"/>
                <a:cs typeface="Arial"/>
              </a:rPr>
              <a:t>transactions</a:t>
            </a:r>
            <a:r>
              <a:rPr lang="en-US" b="1" spc="-35" dirty="0">
                <a:solidFill>
                  <a:schemeClr val="tx1">
                    <a:lumMod val="85000"/>
                    <a:lumOff val="15000"/>
                  </a:schemeClr>
                </a:solidFill>
                <a:latin typeface="Arial"/>
                <a:cs typeface="Arial"/>
              </a:rPr>
              <a:t> </a:t>
            </a:r>
            <a:r>
              <a:rPr lang="en-US" b="1" dirty="0">
                <a:solidFill>
                  <a:schemeClr val="tx1">
                    <a:lumMod val="85000"/>
                    <a:lumOff val="15000"/>
                  </a:schemeClr>
                </a:solidFill>
                <a:latin typeface="Arial"/>
                <a:cs typeface="Arial"/>
              </a:rPr>
              <a:t>are</a:t>
            </a:r>
            <a:r>
              <a:rPr lang="en-US" b="1" spc="-50" dirty="0">
                <a:solidFill>
                  <a:schemeClr val="tx1">
                    <a:lumMod val="85000"/>
                    <a:lumOff val="15000"/>
                  </a:schemeClr>
                </a:solidFill>
                <a:latin typeface="Arial"/>
                <a:cs typeface="Arial"/>
              </a:rPr>
              <a:t> </a:t>
            </a:r>
            <a:r>
              <a:rPr lang="en-US" b="1" dirty="0">
                <a:solidFill>
                  <a:schemeClr val="tx1">
                    <a:lumMod val="85000"/>
                    <a:lumOff val="15000"/>
                  </a:schemeClr>
                </a:solidFill>
                <a:latin typeface="Arial"/>
                <a:cs typeface="Arial"/>
              </a:rPr>
              <a:t>completed</a:t>
            </a:r>
            <a:r>
              <a:rPr lang="en-US" b="1" spc="-35" dirty="0">
                <a:solidFill>
                  <a:schemeClr val="tx1">
                    <a:lumMod val="85000"/>
                    <a:lumOff val="15000"/>
                  </a:schemeClr>
                </a:solidFill>
                <a:latin typeface="Arial"/>
                <a:cs typeface="Arial"/>
              </a:rPr>
              <a:t> </a:t>
            </a:r>
            <a:r>
              <a:rPr lang="en-US" b="1" dirty="0">
                <a:solidFill>
                  <a:schemeClr val="tx1">
                    <a:lumMod val="85000"/>
                    <a:lumOff val="15000"/>
                  </a:schemeClr>
                </a:solidFill>
                <a:latin typeface="Arial"/>
                <a:cs typeface="Arial"/>
              </a:rPr>
              <a:t>using</a:t>
            </a:r>
            <a:r>
              <a:rPr lang="en-US" b="1" spc="-45" dirty="0">
                <a:solidFill>
                  <a:schemeClr val="tx1">
                    <a:lumMod val="85000"/>
                    <a:lumOff val="15000"/>
                  </a:schemeClr>
                </a:solidFill>
                <a:latin typeface="Arial"/>
                <a:cs typeface="Arial"/>
              </a:rPr>
              <a:t> </a:t>
            </a:r>
            <a:r>
              <a:rPr lang="en-US" b="1" dirty="0">
                <a:solidFill>
                  <a:schemeClr val="tx1">
                    <a:lumMod val="85000"/>
                    <a:lumOff val="15000"/>
                  </a:schemeClr>
                </a:solidFill>
                <a:latin typeface="Arial"/>
                <a:cs typeface="Arial"/>
              </a:rPr>
              <a:t>Business</a:t>
            </a:r>
            <a:r>
              <a:rPr lang="en-US" b="1" spc="-50" dirty="0">
                <a:solidFill>
                  <a:schemeClr val="tx1">
                    <a:lumMod val="85000"/>
                    <a:lumOff val="15000"/>
                  </a:schemeClr>
                </a:solidFill>
                <a:latin typeface="Arial"/>
                <a:cs typeface="Arial"/>
              </a:rPr>
              <a:t> </a:t>
            </a:r>
            <a:r>
              <a:rPr lang="en-US" b="1" dirty="0">
                <a:solidFill>
                  <a:schemeClr val="tx1">
                    <a:lumMod val="85000"/>
                    <a:lumOff val="15000"/>
                  </a:schemeClr>
                </a:solidFill>
                <a:latin typeface="Arial"/>
                <a:cs typeface="Arial"/>
              </a:rPr>
              <a:t>Online</a:t>
            </a:r>
            <a:r>
              <a:rPr lang="en-US" b="1" spc="-30" dirty="0">
                <a:solidFill>
                  <a:schemeClr val="tx1">
                    <a:lumMod val="85000"/>
                    <a:lumOff val="15000"/>
                  </a:schemeClr>
                </a:solidFill>
                <a:latin typeface="Arial"/>
                <a:cs typeface="Arial"/>
              </a:rPr>
              <a:t> </a:t>
            </a:r>
            <a:r>
              <a:rPr lang="en-US" b="1" spc="-10" dirty="0">
                <a:solidFill>
                  <a:schemeClr val="tx1">
                    <a:lumMod val="85000"/>
                    <a:lumOff val="15000"/>
                  </a:schemeClr>
                </a:solidFill>
                <a:latin typeface="Arial"/>
                <a:cs typeface="Arial"/>
              </a:rPr>
              <a:t>Banking.</a:t>
            </a:r>
            <a:endParaRPr lang="en-US" dirty="0">
              <a:solidFill>
                <a:schemeClr val="tx1">
                  <a:lumMod val="85000"/>
                  <a:lumOff val="15000"/>
                </a:schemeClr>
              </a:solidFill>
              <a:latin typeface="Arial"/>
              <a:cs typeface="Arial"/>
            </a:endParaRPr>
          </a:p>
          <a:p>
            <a:pPr>
              <a:lnSpc>
                <a:spcPct val="100000"/>
              </a:lnSpc>
              <a:spcBef>
                <a:spcPts val="80"/>
              </a:spcBef>
              <a:buFont typeface="Arial"/>
              <a:buChar char="•"/>
            </a:pPr>
            <a:endParaRPr lang="en-US" sz="1600" dirty="0">
              <a:solidFill>
                <a:schemeClr val="tx1">
                  <a:lumMod val="85000"/>
                  <a:lumOff val="15000"/>
                </a:schemeClr>
              </a:solidFill>
              <a:latin typeface="Arial"/>
              <a:cs typeface="Arial"/>
            </a:endParaRPr>
          </a:p>
          <a:p>
            <a:pPr marL="12700">
              <a:lnSpc>
                <a:spcPct val="100000"/>
              </a:lnSpc>
              <a:tabLst>
                <a:tab pos="469900" algn="l"/>
              </a:tabLst>
            </a:pPr>
            <a:r>
              <a:rPr lang="en-US" sz="1600" b="1" dirty="0">
                <a:solidFill>
                  <a:schemeClr val="tx1">
                    <a:lumMod val="85000"/>
                    <a:lumOff val="15000"/>
                  </a:schemeClr>
                </a:solidFill>
                <a:latin typeface="Arial"/>
                <a:cs typeface="Arial"/>
              </a:rPr>
              <a:t>ACH</a:t>
            </a:r>
            <a:r>
              <a:rPr lang="en-US" sz="1600" b="1" spc="-5" dirty="0">
                <a:solidFill>
                  <a:schemeClr val="tx1">
                    <a:lumMod val="85000"/>
                    <a:lumOff val="15000"/>
                  </a:schemeClr>
                </a:solidFill>
                <a:latin typeface="Arial"/>
                <a:cs typeface="Arial"/>
              </a:rPr>
              <a:t> </a:t>
            </a:r>
            <a:r>
              <a:rPr lang="en-US" sz="1600" b="1" spc="-10" dirty="0">
                <a:solidFill>
                  <a:schemeClr val="tx1">
                    <a:lumMod val="85000"/>
                    <a:lumOff val="15000"/>
                  </a:schemeClr>
                </a:solidFill>
                <a:latin typeface="Arial"/>
                <a:cs typeface="Arial"/>
              </a:rPr>
              <a:t>Modules:</a:t>
            </a:r>
            <a:endParaRPr lang="en-US" sz="1600" dirty="0">
              <a:solidFill>
                <a:schemeClr val="tx1">
                  <a:lumMod val="85000"/>
                  <a:lumOff val="15000"/>
                </a:schemeClr>
              </a:solidFill>
              <a:latin typeface="Arial"/>
              <a:cs typeface="Arial"/>
            </a:endParaRPr>
          </a:p>
          <a:p>
            <a:pPr marL="927100" lvl="1" indent="-457200">
              <a:lnSpc>
                <a:spcPct val="100000"/>
              </a:lnSpc>
              <a:buFont typeface="Arial"/>
              <a:buChar char="•"/>
              <a:tabLst>
                <a:tab pos="927100" algn="l"/>
              </a:tabLst>
            </a:pPr>
            <a:r>
              <a:rPr lang="en-US" sz="1400" dirty="0">
                <a:solidFill>
                  <a:schemeClr val="tx1">
                    <a:lumMod val="85000"/>
                    <a:lumOff val="15000"/>
                  </a:schemeClr>
                </a:solidFill>
                <a:latin typeface="Arial"/>
                <a:cs typeface="Arial"/>
              </a:rPr>
              <a:t>Payroll</a:t>
            </a:r>
            <a:r>
              <a:rPr lang="en-US" sz="1400" spc="-25" dirty="0">
                <a:solidFill>
                  <a:schemeClr val="tx1">
                    <a:lumMod val="85000"/>
                    <a:lumOff val="15000"/>
                  </a:schemeClr>
                </a:solidFill>
                <a:latin typeface="Arial"/>
                <a:cs typeface="Arial"/>
              </a:rPr>
              <a:t> </a:t>
            </a:r>
            <a:r>
              <a:rPr lang="en-US" sz="1400" spc="-10" dirty="0">
                <a:solidFill>
                  <a:schemeClr val="tx1">
                    <a:lumMod val="85000"/>
                    <a:lumOff val="15000"/>
                  </a:schemeClr>
                </a:solidFill>
                <a:latin typeface="Arial"/>
                <a:cs typeface="Arial"/>
              </a:rPr>
              <a:t>(PPD)</a:t>
            </a:r>
            <a:endParaRPr lang="en-US" sz="1400" dirty="0">
              <a:solidFill>
                <a:schemeClr val="tx1">
                  <a:lumMod val="85000"/>
                  <a:lumOff val="15000"/>
                </a:schemeClr>
              </a:solidFill>
              <a:latin typeface="Arial"/>
              <a:cs typeface="Arial"/>
            </a:endParaRPr>
          </a:p>
          <a:p>
            <a:pPr marL="927100" lvl="1" indent="-457200">
              <a:lnSpc>
                <a:spcPct val="100000"/>
              </a:lnSpc>
              <a:buFont typeface="Arial"/>
              <a:buChar char="•"/>
              <a:tabLst>
                <a:tab pos="927100" algn="l"/>
              </a:tabLst>
            </a:pPr>
            <a:r>
              <a:rPr lang="en-US" sz="1400" dirty="0">
                <a:solidFill>
                  <a:schemeClr val="tx1">
                    <a:lumMod val="85000"/>
                    <a:lumOff val="15000"/>
                  </a:schemeClr>
                </a:solidFill>
                <a:latin typeface="Arial"/>
                <a:cs typeface="Arial"/>
              </a:rPr>
              <a:t>Payments</a:t>
            </a:r>
            <a:r>
              <a:rPr lang="en-US" sz="1400" spc="-55" dirty="0">
                <a:solidFill>
                  <a:schemeClr val="tx1">
                    <a:lumMod val="85000"/>
                    <a:lumOff val="15000"/>
                  </a:schemeClr>
                </a:solidFill>
                <a:latin typeface="Arial"/>
                <a:cs typeface="Arial"/>
              </a:rPr>
              <a:t> </a:t>
            </a:r>
            <a:r>
              <a:rPr lang="en-US" sz="1400" spc="-10" dirty="0">
                <a:solidFill>
                  <a:schemeClr val="tx1">
                    <a:lumMod val="85000"/>
                    <a:lumOff val="15000"/>
                  </a:schemeClr>
                </a:solidFill>
                <a:latin typeface="Arial"/>
                <a:cs typeface="Arial"/>
              </a:rPr>
              <a:t>(PPD/CCD/WEB)</a:t>
            </a:r>
            <a:endParaRPr lang="en-US" sz="1400" dirty="0">
              <a:solidFill>
                <a:schemeClr val="tx1">
                  <a:lumMod val="85000"/>
                  <a:lumOff val="15000"/>
                </a:schemeClr>
              </a:solidFill>
              <a:latin typeface="Arial"/>
              <a:cs typeface="Arial"/>
            </a:endParaRPr>
          </a:p>
          <a:p>
            <a:pPr marL="927100" lvl="1" indent="-457200">
              <a:lnSpc>
                <a:spcPct val="100000"/>
              </a:lnSpc>
              <a:buFont typeface="Arial"/>
              <a:buChar char="•"/>
              <a:tabLst>
                <a:tab pos="927100" algn="l"/>
              </a:tabLst>
            </a:pPr>
            <a:r>
              <a:rPr lang="en-US" sz="1400" dirty="0">
                <a:solidFill>
                  <a:schemeClr val="tx1">
                    <a:lumMod val="85000"/>
                    <a:lumOff val="15000"/>
                  </a:schemeClr>
                </a:solidFill>
                <a:latin typeface="Arial"/>
                <a:cs typeface="Arial"/>
              </a:rPr>
              <a:t>Collections</a:t>
            </a:r>
            <a:r>
              <a:rPr lang="en-US" sz="1400" spc="-65" dirty="0">
                <a:solidFill>
                  <a:schemeClr val="tx1">
                    <a:lumMod val="85000"/>
                    <a:lumOff val="15000"/>
                  </a:schemeClr>
                </a:solidFill>
                <a:latin typeface="Arial"/>
                <a:cs typeface="Arial"/>
              </a:rPr>
              <a:t> </a:t>
            </a:r>
            <a:r>
              <a:rPr lang="en-US" sz="1400" spc="-10" dirty="0">
                <a:solidFill>
                  <a:schemeClr val="tx1">
                    <a:lumMod val="85000"/>
                    <a:lumOff val="15000"/>
                  </a:schemeClr>
                </a:solidFill>
                <a:latin typeface="Arial"/>
                <a:cs typeface="Arial"/>
              </a:rPr>
              <a:t>(PPD/CCD/WEB)</a:t>
            </a:r>
            <a:endParaRPr lang="en-US" sz="1400" dirty="0">
              <a:solidFill>
                <a:schemeClr val="tx1">
                  <a:lumMod val="85000"/>
                  <a:lumOff val="15000"/>
                </a:schemeClr>
              </a:solidFill>
              <a:latin typeface="Arial"/>
              <a:cs typeface="Arial"/>
            </a:endParaRPr>
          </a:p>
          <a:p>
            <a:pPr marL="927100" lvl="1" indent="-457200">
              <a:lnSpc>
                <a:spcPct val="100000"/>
              </a:lnSpc>
              <a:buFont typeface="Arial"/>
              <a:buChar char="•"/>
              <a:tabLst>
                <a:tab pos="927100" algn="l"/>
              </a:tabLst>
            </a:pPr>
            <a:r>
              <a:rPr lang="en-US" sz="1400" dirty="0">
                <a:solidFill>
                  <a:schemeClr val="tx1">
                    <a:lumMod val="85000"/>
                    <a:lumOff val="15000"/>
                  </a:schemeClr>
                </a:solidFill>
                <a:latin typeface="Arial"/>
                <a:cs typeface="Arial"/>
              </a:rPr>
              <a:t>Uploads</a:t>
            </a:r>
            <a:r>
              <a:rPr lang="en-US" sz="1400" spc="-55" dirty="0">
                <a:solidFill>
                  <a:schemeClr val="tx1">
                    <a:lumMod val="85000"/>
                    <a:lumOff val="15000"/>
                  </a:schemeClr>
                </a:solidFill>
                <a:latin typeface="Arial"/>
                <a:cs typeface="Arial"/>
              </a:rPr>
              <a:t> </a:t>
            </a:r>
            <a:r>
              <a:rPr lang="en-US" sz="1400" spc="-10" dirty="0">
                <a:solidFill>
                  <a:schemeClr val="tx1">
                    <a:lumMod val="85000"/>
                    <a:lumOff val="15000"/>
                  </a:schemeClr>
                </a:solidFill>
                <a:latin typeface="Arial"/>
                <a:cs typeface="Arial"/>
              </a:rPr>
              <a:t>(PPD/CCD/WEB)</a:t>
            </a:r>
            <a:endParaRPr lang="en-US" sz="1400" dirty="0">
              <a:solidFill>
                <a:schemeClr val="tx1">
                  <a:lumMod val="85000"/>
                  <a:lumOff val="15000"/>
                </a:schemeClr>
              </a:solidFill>
              <a:latin typeface="Arial"/>
              <a:cs typeface="Arial"/>
            </a:endParaRPr>
          </a:p>
          <a:p>
            <a:pPr marL="927100" lvl="1" indent="-457200">
              <a:lnSpc>
                <a:spcPct val="100000"/>
              </a:lnSpc>
              <a:buFont typeface="Arial"/>
              <a:buChar char="•"/>
              <a:tabLst>
                <a:tab pos="927100" algn="l"/>
              </a:tabLst>
            </a:pPr>
            <a:r>
              <a:rPr lang="en-US" sz="1400" spc="-10" dirty="0">
                <a:solidFill>
                  <a:schemeClr val="tx1">
                    <a:lumMod val="85000"/>
                    <a:lumOff val="15000"/>
                  </a:schemeClr>
                </a:solidFill>
                <a:latin typeface="Arial"/>
                <a:cs typeface="Arial"/>
              </a:rPr>
              <a:t>Tax</a:t>
            </a:r>
            <a:r>
              <a:rPr lang="en-US" sz="1400" spc="-90"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Payments</a:t>
            </a:r>
            <a:r>
              <a:rPr lang="en-US" sz="1400" spc="-65" dirty="0">
                <a:solidFill>
                  <a:schemeClr val="tx1">
                    <a:lumMod val="85000"/>
                    <a:lumOff val="15000"/>
                  </a:schemeClr>
                </a:solidFill>
                <a:latin typeface="Arial"/>
                <a:cs typeface="Arial"/>
              </a:rPr>
              <a:t> </a:t>
            </a:r>
            <a:r>
              <a:rPr lang="en-US" sz="1400" spc="-10" dirty="0">
                <a:solidFill>
                  <a:schemeClr val="tx1">
                    <a:lumMod val="85000"/>
                    <a:lumOff val="15000"/>
                  </a:schemeClr>
                </a:solidFill>
                <a:latin typeface="Arial"/>
                <a:cs typeface="Arial"/>
              </a:rPr>
              <a:t>(CCD)</a:t>
            </a:r>
            <a:endParaRPr lang="en-US" sz="1400" dirty="0">
              <a:solidFill>
                <a:schemeClr val="tx1">
                  <a:lumMod val="85000"/>
                  <a:lumOff val="15000"/>
                </a:schemeClr>
              </a:solidFill>
              <a:latin typeface="Arial"/>
              <a:cs typeface="Arial"/>
            </a:endParaRPr>
          </a:p>
          <a:p>
            <a:pPr marL="927100" lvl="1" indent="-457200">
              <a:lnSpc>
                <a:spcPct val="100000"/>
              </a:lnSpc>
              <a:spcBef>
                <a:spcPts val="5"/>
              </a:spcBef>
              <a:buFont typeface="Arial"/>
              <a:buChar char="•"/>
              <a:tabLst>
                <a:tab pos="927100" algn="l"/>
              </a:tabLst>
            </a:pPr>
            <a:r>
              <a:rPr lang="en-US" sz="1400" dirty="0">
                <a:solidFill>
                  <a:schemeClr val="tx1">
                    <a:lumMod val="85000"/>
                    <a:lumOff val="15000"/>
                  </a:schemeClr>
                </a:solidFill>
                <a:latin typeface="Arial"/>
                <a:cs typeface="Arial"/>
              </a:rPr>
              <a:t>Same</a:t>
            </a:r>
            <a:r>
              <a:rPr lang="en-US" sz="1400" spc="-3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Day</a:t>
            </a:r>
            <a:r>
              <a:rPr lang="en-US" sz="1400" spc="-9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ACH </a:t>
            </a:r>
            <a:r>
              <a:rPr lang="en-US" sz="1400" spc="-10" dirty="0">
                <a:solidFill>
                  <a:schemeClr val="tx1">
                    <a:lumMod val="85000"/>
                    <a:lumOff val="15000"/>
                  </a:schemeClr>
                </a:solidFill>
                <a:latin typeface="Arial"/>
                <a:cs typeface="Arial"/>
              </a:rPr>
              <a:t>(PPD/CCD)</a:t>
            </a:r>
            <a:endParaRPr lang="en-US" sz="1400" dirty="0">
              <a:solidFill>
                <a:schemeClr val="tx1">
                  <a:lumMod val="85000"/>
                  <a:lumOff val="15000"/>
                </a:schemeClr>
              </a:solidFill>
              <a:latin typeface="Arial"/>
              <a:cs typeface="Arial"/>
            </a:endParaRPr>
          </a:p>
          <a:p>
            <a:pPr lvl="1">
              <a:lnSpc>
                <a:spcPct val="100000"/>
              </a:lnSpc>
              <a:spcBef>
                <a:spcPts val="80"/>
              </a:spcBef>
              <a:buFont typeface="Arial"/>
              <a:buChar char="•"/>
            </a:pPr>
            <a:endParaRPr lang="en-US" sz="1600" dirty="0">
              <a:solidFill>
                <a:schemeClr val="tx1">
                  <a:lumMod val="85000"/>
                  <a:lumOff val="15000"/>
                </a:schemeClr>
              </a:solidFill>
              <a:latin typeface="Arial"/>
              <a:cs typeface="Arial"/>
            </a:endParaRPr>
          </a:p>
          <a:p>
            <a:pPr marL="12066" marR="5080">
              <a:lnSpc>
                <a:spcPct val="100000"/>
              </a:lnSpc>
              <a:tabLst>
                <a:tab pos="469900" algn="l"/>
              </a:tabLst>
            </a:pPr>
            <a:r>
              <a:rPr lang="en-US" sz="1600" b="1" dirty="0">
                <a:solidFill>
                  <a:schemeClr val="tx1">
                    <a:lumMod val="85000"/>
                    <a:lumOff val="15000"/>
                  </a:schemeClr>
                </a:solidFill>
                <a:latin typeface="Arial"/>
                <a:cs typeface="Arial"/>
              </a:rPr>
              <a:t>ACH</a:t>
            </a:r>
            <a:r>
              <a:rPr lang="en-US" sz="1600" b="1" spc="-15" dirty="0">
                <a:solidFill>
                  <a:schemeClr val="tx1">
                    <a:lumMod val="85000"/>
                    <a:lumOff val="15000"/>
                  </a:schemeClr>
                </a:solidFill>
                <a:latin typeface="Arial"/>
                <a:cs typeface="Arial"/>
              </a:rPr>
              <a:t> P</a:t>
            </a:r>
            <a:r>
              <a:rPr lang="en-US" sz="1600" b="1" dirty="0">
                <a:solidFill>
                  <a:schemeClr val="tx1">
                    <a:lumMod val="85000"/>
                    <a:lumOff val="15000"/>
                  </a:schemeClr>
                </a:solidFill>
                <a:latin typeface="Arial"/>
                <a:cs typeface="Arial"/>
              </a:rPr>
              <a:t>ayments</a:t>
            </a:r>
            <a:r>
              <a:rPr lang="en-US" sz="1600" b="1" spc="-5" dirty="0">
                <a:solidFill>
                  <a:schemeClr val="tx1">
                    <a:lumMod val="85000"/>
                    <a:lumOff val="15000"/>
                  </a:schemeClr>
                </a:solidFill>
                <a:latin typeface="Arial"/>
                <a:cs typeface="Arial"/>
              </a:rPr>
              <a:t> I</a:t>
            </a:r>
            <a:r>
              <a:rPr lang="en-US" sz="1600" b="1" dirty="0">
                <a:solidFill>
                  <a:schemeClr val="tx1">
                    <a:lumMod val="85000"/>
                    <a:lumOff val="15000"/>
                  </a:schemeClr>
                </a:solidFill>
                <a:latin typeface="Arial"/>
                <a:cs typeface="Arial"/>
              </a:rPr>
              <a:t>nclude</a:t>
            </a:r>
            <a:r>
              <a:rPr lang="en-US" sz="1600" b="1" spc="-25" dirty="0">
                <a:solidFill>
                  <a:schemeClr val="tx1">
                    <a:lumMod val="85000"/>
                    <a:lumOff val="15000"/>
                  </a:schemeClr>
                </a:solidFill>
                <a:latin typeface="Arial"/>
                <a:cs typeface="Arial"/>
              </a:rPr>
              <a:t>:</a:t>
            </a:r>
          </a:p>
          <a:p>
            <a:pPr marL="927100" marR="5080" lvl="1" indent="-457834">
              <a:buFont typeface="Arial"/>
              <a:buChar char="•"/>
              <a:tabLst>
                <a:tab pos="469900" algn="l"/>
              </a:tabLst>
            </a:pPr>
            <a:r>
              <a:rPr lang="en-US" sz="1400" dirty="0">
                <a:solidFill>
                  <a:schemeClr val="tx1">
                    <a:lumMod val="85000"/>
                    <a:lumOff val="15000"/>
                  </a:schemeClr>
                </a:solidFill>
                <a:latin typeface="Arial"/>
                <a:cs typeface="Arial"/>
              </a:rPr>
              <a:t>Direct</a:t>
            </a:r>
            <a:r>
              <a:rPr lang="en-US" sz="1400" spc="-4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Deposit</a:t>
            </a:r>
            <a:r>
              <a:rPr lang="en-US" sz="1400" spc="-3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of</a:t>
            </a:r>
            <a:r>
              <a:rPr lang="en-US" sz="1400" spc="-40"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Payroll</a:t>
            </a:r>
          </a:p>
          <a:p>
            <a:pPr marL="927100" marR="5080" lvl="1" indent="-457834">
              <a:buFont typeface="Arial"/>
              <a:buChar char="•"/>
              <a:tabLst>
                <a:tab pos="469900" algn="l"/>
              </a:tabLst>
            </a:pPr>
            <a:r>
              <a:rPr lang="en-US" sz="1400" dirty="0">
                <a:solidFill>
                  <a:schemeClr val="tx1">
                    <a:lumMod val="85000"/>
                    <a:lumOff val="15000"/>
                  </a:schemeClr>
                </a:solidFill>
                <a:latin typeface="Arial"/>
                <a:cs typeface="Arial"/>
              </a:rPr>
              <a:t>Social</a:t>
            </a:r>
            <a:r>
              <a:rPr lang="en-US" sz="1400" spc="-4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Security</a:t>
            </a:r>
            <a:r>
              <a:rPr lang="en-US" sz="1400" spc="-35" dirty="0">
                <a:solidFill>
                  <a:schemeClr val="tx1">
                    <a:lumMod val="85000"/>
                    <a:lumOff val="15000"/>
                  </a:schemeClr>
                </a:solidFill>
                <a:latin typeface="Arial"/>
                <a:cs typeface="Arial"/>
              </a:rPr>
              <a:t> </a:t>
            </a:r>
            <a:r>
              <a:rPr lang="en-US" sz="1400" spc="-10" dirty="0">
                <a:solidFill>
                  <a:schemeClr val="tx1">
                    <a:lumMod val="85000"/>
                    <a:lumOff val="15000"/>
                  </a:schemeClr>
                </a:solidFill>
                <a:latin typeface="Arial"/>
                <a:cs typeface="Arial"/>
              </a:rPr>
              <a:t>Benefits/</a:t>
            </a:r>
            <a:r>
              <a:rPr lang="en-US" sz="1400" dirty="0">
                <a:solidFill>
                  <a:schemeClr val="tx1">
                    <a:lumMod val="85000"/>
                    <a:lumOff val="15000"/>
                  </a:schemeClr>
                </a:solidFill>
                <a:latin typeface="Arial"/>
                <a:cs typeface="Arial"/>
              </a:rPr>
              <a:t>Tax</a:t>
            </a:r>
            <a:r>
              <a:rPr lang="en-US" sz="1400" spc="-3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Refunds</a:t>
            </a:r>
            <a:r>
              <a:rPr lang="en-US" sz="1400" spc="-10" dirty="0">
                <a:solidFill>
                  <a:schemeClr val="tx1">
                    <a:lumMod val="85000"/>
                    <a:lumOff val="15000"/>
                  </a:schemeClr>
                </a:solidFill>
                <a:latin typeface="Arial"/>
                <a:cs typeface="Arial"/>
              </a:rPr>
              <a:t> </a:t>
            </a:r>
          </a:p>
          <a:p>
            <a:pPr marL="927100" marR="5080" lvl="1" indent="-457834">
              <a:buFont typeface="Arial"/>
              <a:buChar char="•"/>
              <a:tabLst>
                <a:tab pos="469900" algn="l"/>
              </a:tabLst>
            </a:pPr>
            <a:r>
              <a:rPr lang="en-US" sz="1400" dirty="0">
                <a:solidFill>
                  <a:schemeClr val="tx1">
                    <a:lumMod val="85000"/>
                    <a:lumOff val="15000"/>
                  </a:schemeClr>
                </a:solidFill>
                <a:latin typeface="Arial"/>
                <a:cs typeface="Arial"/>
              </a:rPr>
              <a:t>Direct</a:t>
            </a:r>
            <a:r>
              <a:rPr lang="en-US" sz="1400" spc="-3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Payment</a:t>
            </a:r>
            <a:r>
              <a:rPr lang="en-US" sz="1400" spc="10"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of</a:t>
            </a:r>
            <a:r>
              <a:rPr lang="en-US" sz="1400" spc="-25"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Consumer</a:t>
            </a:r>
            <a:r>
              <a:rPr lang="en-US" sz="1400" spc="-20"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Bills</a:t>
            </a:r>
          </a:p>
          <a:p>
            <a:pPr marL="927100" marR="5080" lvl="1" indent="-457834">
              <a:buFont typeface="Arial"/>
              <a:buChar char="•"/>
              <a:tabLst>
                <a:tab pos="469900" algn="l"/>
              </a:tabLst>
            </a:pPr>
            <a:r>
              <a:rPr lang="en-US" sz="1400" spc="-10" dirty="0">
                <a:solidFill>
                  <a:schemeClr val="tx1">
                    <a:lumMod val="85000"/>
                    <a:lumOff val="15000"/>
                  </a:schemeClr>
                </a:solidFill>
                <a:latin typeface="Arial"/>
                <a:cs typeface="Arial"/>
              </a:rPr>
              <a:t>E-</a:t>
            </a:r>
            <a:r>
              <a:rPr lang="en-US" sz="1400" dirty="0">
                <a:solidFill>
                  <a:schemeClr val="tx1">
                    <a:lumMod val="85000"/>
                    <a:lumOff val="15000"/>
                  </a:schemeClr>
                </a:solidFill>
                <a:latin typeface="Arial"/>
                <a:cs typeface="Arial"/>
              </a:rPr>
              <a:t>Checks</a:t>
            </a:r>
          </a:p>
          <a:p>
            <a:pPr marL="927100" marR="5080" lvl="1" indent="-457834">
              <a:buFont typeface="Arial"/>
              <a:buChar char="•"/>
              <a:tabLst>
                <a:tab pos="469900" algn="l"/>
              </a:tabLst>
            </a:pPr>
            <a:r>
              <a:rPr lang="en-US" sz="1400" spc="-20" dirty="0">
                <a:solidFill>
                  <a:schemeClr val="tx1">
                    <a:lumMod val="85000"/>
                    <a:lumOff val="15000"/>
                  </a:schemeClr>
                </a:solidFill>
                <a:latin typeface="Arial"/>
                <a:cs typeface="Arial"/>
              </a:rPr>
              <a:t>Business-</a:t>
            </a:r>
            <a:r>
              <a:rPr lang="en-US" sz="1400" spc="-25" dirty="0">
                <a:solidFill>
                  <a:schemeClr val="tx1">
                    <a:lumMod val="85000"/>
                    <a:lumOff val="15000"/>
                  </a:schemeClr>
                </a:solidFill>
                <a:latin typeface="Arial"/>
                <a:cs typeface="Arial"/>
              </a:rPr>
              <a:t>to-</a:t>
            </a:r>
            <a:r>
              <a:rPr lang="en-US" sz="1400" dirty="0">
                <a:solidFill>
                  <a:schemeClr val="tx1">
                    <a:lumMod val="85000"/>
                    <a:lumOff val="15000"/>
                  </a:schemeClr>
                </a:solidFill>
                <a:latin typeface="Arial"/>
                <a:cs typeface="Arial"/>
              </a:rPr>
              <a:t>Business</a:t>
            </a:r>
            <a:r>
              <a:rPr lang="en-US" sz="1400" spc="-40"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Payments</a:t>
            </a:r>
          </a:p>
          <a:p>
            <a:pPr marL="927100" marR="5080" lvl="1" indent="-457834">
              <a:buFont typeface="Arial"/>
              <a:buChar char="•"/>
              <a:tabLst>
                <a:tab pos="469900" algn="l"/>
              </a:tabLst>
            </a:pPr>
            <a:r>
              <a:rPr lang="en-US" sz="1400" dirty="0">
                <a:solidFill>
                  <a:schemeClr val="tx1">
                    <a:lumMod val="85000"/>
                    <a:lumOff val="15000"/>
                  </a:schemeClr>
                </a:solidFill>
                <a:latin typeface="Arial"/>
                <a:cs typeface="Arial"/>
              </a:rPr>
              <a:t>Federal</a:t>
            </a:r>
            <a:r>
              <a:rPr lang="en-US" sz="1400" spc="-30" dirty="0">
                <a:solidFill>
                  <a:schemeClr val="tx1">
                    <a:lumMod val="85000"/>
                    <a:lumOff val="15000"/>
                  </a:schemeClr>
                </a:solidFill>
                <a:latin typeface="Arial"/>
                <a:cs typeface="Arial"/>
              </a:rPr>
              <a:t> </a:t>
            </a:r>
            <a:r>
              <a:rPr lang="en-US" sz="1400" dirty="0">
                <a:solidFill>
                  <a:schemeClr val="tx1">
                    <a:lumMod val="85000"/>
                    <a:lumOff val="15000"/>
                  </a:schemeClr>
                </a:solidFill>
                <a:latin typeface="Arial"/>
                <a:cs typeface="Arial"/>
              </a:rPr>
              <a:t>Tax</a:t>
            </a:r>
            <a:r>
              <a:rPr lang="en-US" sz="1400" spc="-50" dirty="0">
                <a:solidFill>
                  <a:schemeClr val="tx1">
                    <a:lumMod val="85000"/>
                    <a:lumOff val="15000"/>
                  </a:schemeClr>
                </a:solidFill>
                <a:latin typeface="Arial"/>
                <a:cs typeface="Arial"/>
              </a:rPr>
              <a:t> </a:t>
            </a:r>
            <a:r>
              <a:rPr lang="en-US" sz="1400" spc="-10" dirty="0">
                <a:solidFill>
                  <a:schemeClr val="tx1">
                    <a:lumMod val="85000"/>
                    <a:lumOff val="15000"/>
                  </a:schemeClr>
                </a:solidFill>
                <a:latin typeface="Arial"/>
                <a:cs typeface="Arial"/>
              </a:rPr>
              <a:t>Withholdings</a:t>
            </a:r>
            <a:endParaRPr lang="en-US" sz="1400" dirty="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353307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6E808-F816-BA6A-F9F6-927536DF49CB}"/>
              </a:ext>
            </a:extLst>
          </p:cNvPr>
          <p:cNvSpPr>
            <a:spLocks noGrp="1"/>
          </p:cNvSpPr>
          <p:nvPr>
            <p:ph idx="1"/>
          </p:nvPr>
        </p:nvSpPr>
        <p:spPr>
          <a:xfrm>
            <a:off x="802236" y="2047816"/>
            <a:ext cx="10587528" cy="1994345"/>
          </a:xfrm>
        </p:spPr>
        <p:txBody>
          <a:bodyPr/>
          <a:lstStyle/>
          <a:p>
            <a:pPr marL="12065" marR="57150" indent="0">
              <a:lnSpc>
                <a:spcPct val="100000"/>
              </a:lnSpc>
              <a:spcBef>
                <a:spcPts val="95"/>
              </a:spcBef>
              <a:buNone/>
              <a:tabLst>
                <a:tab pos="299085" algn="l"/>
              </a:tabLst>
            </a:pPr>
            <a:r>
              <a:rPr lang="en-US" sz="1800" b="1" dirty="0">
                <a:latin typeface="Arial"/>
                <a:cs typeface="Arial"/>
              </a:rPr>
              <a:t>All</a:t>
            </a:r>
            <a:r>
              <a:rPr lang="en-US" sz="1800" b="1" spc="-45" dirty="0">
                <a:latin typeface="Arial"/>
                <a:cs typeface="Arial"/>
              </a:rPr>
              <a:t> </a:t>
            </a:r>
            <a:r>
              <a:rPr lang="en-US" sz="1800" b="1" dirty="0">
                <a:latin typeface="Arial"/>
                <a:cs typeface="Arial"/>
              </a:rPr>
              <a:t>ACH Files</a:t>
            </a:r>
            <a:r>
              <a:rPr lang="en-US" sz="1800" b="1" spc="-25" dirty="0">
                <a:latin typeface="Arial"/>
                <a:cs typeface="Arial"/>
              </a:rPr>
              <a:t> </a:t>
            </a:r>
            <a:r>
              <a:rPr lang="en-US" sz="1800" b="1" dirty="0">
                <a:latin typeface="Arial"/>
                <a:cs typeface="Arial"/>
              </a:rPr>
              <a:t>must</a:t>
            </a:r>
            <a:r>
              <a:rPr lang="en-US" sz="1800" b="1" spc="-40" dirty="0">
                <a:latin typeface="Arial"/>
                <a:cs typeface="Arial"/>
              </a:rPr>
              <a:t> </a:t>
            </a:r>
            <a:r>
              <a:rPr lang="en-US" sz="1800" b="1" dirty="0">
                <a:latin typeface="Arial"/>
                <a:cs typeface="Arial"/>
              </a:rPr>
              <a:t>be</a:t>
            </a:r>
            <a:r>
              <a:rPr lang="en-US" sz="1800" b="1" spc="-35" dirty="0">
                <a:latin typeface="Arial"/>
                <a:cs typeface="Arial"/>
              </a:rPr>
              <a:t> </a:t>
            </a:r>
            <a:r>
              <a:rPr lang="en-US" sz="1800" b="1" dirty="0">
                <a:latin typeface="Arial"/>
                <a:cs typeface="Arial"/>
              </a:rPr>
              <a:t>drafted</a:t>
            </a:r>
            <a:r>
              <a:rPr lang="en-US" sz="1800" b="1" spc="-10" dirty="0">
                <a:latin typeface="Arial"/>
                <a:cs typeface="Arial"/>
              </a:rPr>
              <a:t> </a:t>
            </a:r>
            <a:r>
              <a:rPr lang="en-US" sz="1800" b="1" dirty="0">
                <a:latin typeface="Arial"/>
                <a:cs typeface="Arial"/>
              </a:rPr>
              <a:t>and</a:t>
            </a:r>
            <a:r>
              <a:rPr lang="en-US" sz="1800" b="1" spc="-35" dirty="0">
                <a:latin typeface="Arial"/>
                <a:cs typeface="Arial"/>
              </a:rPr>
              <a:t> </a:t>
            </a:r>
            <a:r>
              <a:rPr lang="en-US" sz="1800" b="1" u="sng" dirty="0">
                <a:uFill>
                  <a:solidFill>
                    <a:srgbClr val="000000"/>
                  </a:solidFill>
                </a:uFill>
                <a:latin typeface="Arial"/>
                <a:cs typeface="Arial"/>
              </a:rPr>
              <a:t>approved</a:t>
            </a:r>
            <a:r>
              <a:rPr lang="en-US" sz="1800" b="1" u="none" spc="5" dirty="0">
                <a:latin typeface="Arial"/>
                <a:cs typeface="Arial"/>
              </a:rPr>
              <a:t> </a:t>
            </a:r>
            <a:r>
              <a:rPr lang="en-US" sz="1800" b="1" u="none" dirty="0">
                <a:latin typeface="Arial"/>
                <a:cs typeface="Arial"/>
              </a:rPr>
              <a:t>no</a:t>
            </a:r>
            <a:r>
              <a:rPr lang="en-US" sz="1800" b="1" u="none" spc="-35" dirty="0">
                <a:latin typeface="Arial"/>
                <a:cs typeface="Arial"/>
              </a:rPr>
              <a:t> </a:t>
            </a:r>
            <a:r>
              <a:rPr lang="en-US" sz="1800" b="1" u="none" dirty="0">
                <a:latin typeface="Arial"/>
                <a:cs typeface="Arial"/>
              </a:rPr>
              <a:t>later</a:t>
            </a:r>
            <a:r>
              <a:rPr lang="en-US" sz="1800" b="1" u="none" spc="-20" dirty="0">
                <a:latin typeface="Arial"/>
                <a:cs typeface="Arial"/>
              </a:rPr>
              <a:t> </a:t>
            </a:r>
            <a:r>
              <a:rPr lang="en-US" sz="1800" b="1" u="none" dirty="0">
                <a:latin typeface="Arial"/>
                <a:cs typeface="Arial"/>
              </a:rPr>
              <a:t>than</a:t>
            </a:r>
            <a:r>
              <a:rPr lang="en-US" sz="1800" b="1" u="none" spc="-35" dirty="0">
                <a:latin typeface="Arial"/>
                <a:cs typeface="Arial"/>
              </a:rPr>
              <a:t> </a:t>
            </a:r>
            <a:r>
              <a:rPr lang="en-US" sz="1800" b="1" u="none" dirty="0">
                <a:latin typeface="Arial"/>
                <a:cs typeface="Arial"/>
              </a:rPr>
              <a:t>5:00</a:t>
            </a:r>
            <a:r>
              <a:rPr lang="en-US" sz="1800" b="1" u="none" spc="-25" dirty="0">
                <a:latin typeface="Arial"/>
                <a:cs typeface="Arial"/>
              </a:rPr>
              <a:t> </a:t>
            </a:r>
            <a:r>
              <a:rPr lang="en-US" sz="1800" b="1" u="none" dirty="0">
                <a:latin typeface="Arial"/>
                <a:cs typeface="Arial"/>
              </a:rPr>
              <a:t>pm</a:t>
            </a:r>
            <a:r>
              <a:rPr lang="en-US" sz="1800" b="1" u="none" spc="-40" dirty="0">
                <a:latin typeface="Arial"/>
                <a:cs typeface="Arial"/>
              </a:rPr>
              <a:t> </a:t>
            </a:r>
            <a:r>
              <a:rPr lang="en-US" sz="1800" b="1" u="none" spc="-10" dirty="0">
                <a:latin typeface="Arial"/>
                <a:cs typeface="Arial"/>
              </a:rPr>
              <a:t>Eastern </a:t>
            </a:r>
            <a:r>
              <a:rPr lang="en-US" sz="1800" b="1" u="none" dirty="0">
                <a:latin typeface="Arial"/>
                <a:cs typeface="Arial"/>
              </a:rPr>
              <a:t>Standard</a:t>
            </a:r>
            <a:r>
              <a:rPr lang="en-US" sz="1800" b="1" u="none" spc="-55" dirty="0">
                <a:latin typeface="Arial"/>
                <a:cs typeface="Arial"/>
              </a:rPr>
              <a:t> </a:t>
            </a:r>
            <a:r>
              <a:rPr lang="en-US" sz="1800" b="1" u="none" dirty="0">
                <a:latin typeface="Arial"/>
                <a:cs typeface="Arial"/>
              </a:rPr>
              <a:t>Time</a:t>
            </a:r>
            <a:r>
              <a:rPr lang="en-US" sz="1800" b="1" u="none" spc="-70" dirty="0">
                <a:latin typeface="Arial"/>
                <a:cs typeface="Arial"/>
              </a:rPr>
              <a:t> </a:t>
            </a:r>
            <a:r>
              <a:rPr lang="en-US" sz="1800" b="1" u="none" spc="-10" dirty="0">
                <a:latin typeface="Arial"/>
                <a:cs typeface="Arial"/>
              </a:rPr>
              <a:t>(EST).</a:t>
            </a:r>
            <a:endParaRPr lang="en-US" sz="1800" dirty="0">
              <a:latin typeface="Arial"/>
              <a:cs typeface="Arial"/>
            </a:endParaRPr>
          </a:p>
          <a:p>
            <a:pPr>
              <a:lnSpc>
                <a:spcPct val="100000"/>
              </a:lnSpc>
              <a:spcBef>
                <a:spcPts val="80"/>
              </a:spcBef>
              <a:buFont typeface="Arial"/>
              <a:buChar char="•"/>
            </a:pPr>
            <a:endParaRPr lang="en-US" sz="1400" dirty="0">
              <a:latin typeface="Arial"/>
              <a:cs typeface="Arial"/>
            </a:endParaRPr>
          </a:p>
          <a:p>
            <a:pPr marL="299085" marR="747395" indent="-287020">
              <a:lnSpc>
                <a:spcPct val="100000"/>
              </a:lnSpc>
              <a:buFont typeface="Arial"/>
              <a:buChar char="•"/>
              <a:tabLst>
                <a:tab pos="299085" algn="l"/>
              </a:tabLst>
            </a:pPr>
            <a:r>
              <a:rPr lang="en-US" dirty="0">
                <a:latin typeface="Arial"/>
                <a:cs typeface="Arial"/>
              </a:rPr>
              <a:t>Daily</a:t>
            </a:r>
            <a:r>
              <a:rPr lang="en-US" spc="-25" dirty="0">
                <a:latin typeface="Arial"/>
                <a:cs typeface="Arial"/>
              </a:rPr>
              <a:t> </a:t>
            </a:r>
            <a:r>
              <a:rPr lang="en-US" dirty="0">
                <a:latin typeface="Arial"/>
                <a:cs typeface="Arial"/>
              </a:rPr>
              <a:t>5:00</a:t>
            </a:r>
            <a:r>
              <a:rPr lang="en-US" spc="-25" dirty="0">
                <a:latin typeface="Arial"/>
                <a:cs typeface="Arial"/>
              </a:rPr>
              <a:t> </a:t>
            </a:r>
            <a:r>
              <a:rPr lang="en-US" dirty="0">
                <a:latin typeface="Arial"/>
                <a:cs typeface="Arial"/>
              </a:rPr>
              <a:t>p.m.</a:t>
            </a:r>
            <a:r>
              <a:rPr lang="en-US" spc="-20" dirty="0">
                <a:latin typeface="Arial"/>
                <a:cs typeface="Arial"/>
              </a:rPr>
              <a:t> </a:t>
            </a:r>
            <a:r>
              <a:rPr lang="en-US" dirty="0">
                <a:latin typeface="Arial"/>
                <a:cs typeface="Arial"/>
              </a:rPr>
              <a:t>EST</a:t>
            </a:r>
            <a:r>
              <a:rPr lang="en-US" spc="-35" dirty="0">
                <a:latin typeface="Arial"/>
                <a:cs typeface="Arial"/>
              </a:rPr>
              <a:t> </a:t>
            </a:r>
            <a:r>
              <a:rPr lang="en-US" dirty="0">
                <a:latin typeface="Arial"/>
                <a:cs typeface="Arial"/>
              </a:rPr>
              <a:t>cutoff</a:t>
            </a:r>
            <a:r>
              <a:rPr lang="en-US" spc="-5" dirty="0">
                <a:latin typeface="Arial"/>
                <a:cs typeface="Arial"/>
              </a:rPr>
              <a:t> </a:t>
            </a:r>
            <a:r>
              <a:rPr lang="en-US" dirty="0">
                <a:latin typeface="Arial"/>
                <a:cs typeface="Arial"/>
              </a:rPr>
              <a:t>is</a:t>
            </a:r>
            <a:r>
              <a:rPr lang="en-US" spc="-20" dirty="0">
                <a:latin typeface="Arial"/>
                <a:cs typeface="Arial"/>
              </a:rPr>
              <a:t> </a:t>
            </a:r>
            <a:r>
              <a:rPr lang="en-US" dirty="0">
                <a:latin typeface="Arial"/>
                <a:cs typeface="Arial"/>
              </a:rPr>
              <a:t>required</a:t>
            </a:r>
            <a:r>
              <a:rPr lang="en-US" spc="-15" dirty="0">
                <a:latin typeface="Arial"/>
                <a:cs typeface="Arial"/>
              </a:rPr>
              <a:t> </a:t>
            </a:r>
            <a:r>
              <a:rPr lang="en-US" dirty="0">
                <a:latin typeface="Arial"/>
                <a:cs typeface="Arial"/>
              </a:rPr>
              <a:t>for</a:t>
            </a:r>
            <a:r>
              <a:rPr lang="en-US" spc="-10" dirty="0">
                <a:latin typeface="Arial"/>
                <a:cs typeface="Arial"/>
              </a:rPr>
              <a:t> </a:t>
            </a:r>
            <a:r>
              <a:rPr lang="en-US" dirty="0">
                <a:latin typeface="Arial"/>
                <a:cs typeface="Arial"/>
              </a:rPr>
              <a:t>files</a:t>
            </a:r>
            <a:r>
              <a:rPr lang="en-US" spc="-15" dirty="0">
                <a:latin typeface="Arial"/>
                <a:cs typeface="Arial"/>
              </a:rPr>
              <a:t> </a:t>
            </a:r>
            <a:r>
              <a:rPr lang="en-US" dirty="0">
                <a:latin typeface="Arial"/>
                <a:cs typeface="Arial"/>
              </a:rPr>
              <a:t>to</a:t>
            </a:r>
            <a:r>
              <a:rPr lang="en-US" spc="-30" dirty="0">
                <a:latin typeface="Arial"/>
                <a:cs typeface="Arial"/>
              </a:rPr>
              <a:t> </a:t>
            </a:r>
            <a:r>
              <a:rPr lang="en-US" dirty="0">
                <a:latin typeface="Arial"/>
                <a:cs typeface="Arial"/>
              </a:rPr>
              <a:t>be</a:t>
            </a:r>
            <a:r>
              <a:rPr lang="en-US" spc="-25" dirty="0">
                <a:latin typeface="Arial"/>
                <a:cs typeface="Arial"/>
              </a:rPr>
              <a:t> </a:t>
            </a:r>
            <a:r>
              <a:rPr lang="en-US" dirty="0">
                <a:latin typeface="Arial"/>
                <a:cs typeface="Arial"/>
              </a:rPr>
              <a:t>sent</a:t>
            </a:r>
            <a:r>
              <a:rPr lang="en-US" spc="-25" dirty="0">
                <a:latin typeface="Arial"/>
                <a:cs typeface="Arial"/>
              </a:rPr>
              <a:t> </a:t>
            </a:r>
            <a:r>
              <a:rPr lang="en-US" dirty="0">
                <a:latin typeface="Arial"/>
                <a:cs typeface="Arial"/>
              </a:rPr>
              <a:t>to</a:t>
            </a:r>
            <a:r>
              <a:rPr lang="en-US" spc="-15" dirty="0">
                <a:latin typeface="Arial"/>
                <a:cs typeface="Arial"/>
              </a:rPr>
              <a:t> </a:t>
            </a:r>
            <a:r>
              <a:rPr lang="en-US" dirty="0">
                <a:latin typeface="Arial"/>
                <a:cs typeface="Arial"/>
              </a:rPr>
              <a:t>the</a:t>
            </a:r>
            <a:r>
              <a:rPr lang="en-US" spc="-20" dirty="0">
                <a:latin typeface="Arial"/>
                <a:cs typeface="Arial"/>
              </a:rPr>
              <a:t> </a:t>
            </a:r>
            <a:r>
              <a:rPr lang="en-US" spc="-10" dirty="0">
                <a:latin typeface="Arial"/>
                <a:cs typeface="Arial"/>
              </a:rPr>
              <a:t>Federal Reserve.</a:t>
            </a:r>
          </a:p>
          <a:p>
            <a:pPr marL="12065" marR="747395" indent="0">
              <a:lnSpc>
                <a:spcPct val="100000"/>
              </a:lnSpc>
              <a:buNone/>
              <a:tabLst>
                <a:tab pos="299085" algn="l"/>
              </a:tabLst>
            </a:pPr>
            <a:endParaRPr lang="en-US" dirty="0">
              <a:latin typeface="Arial"/>
              <a:cs typeface="Arial"/>
            </a:endParaRPr>
          </a:p>
          <a:p>
            <a:pPr marL="299085" marR="196850" indent="-287020">
              <a:lnSpc>
                <a:spcPct val="100000"/>
              </a:lnSpc>
              <a:buFont typeface="Arial"/>
              <a:buChar char="•"/>
              <a:tabLst>
                <a:tab pos="299085" algn="l"/>
              </a:tabLst>
            </a:pPr>
            <a:r>
              <a:rPr lang="en-US" dirty="0">
                <a:latin typeface="Arial"/>
                <a:cs typeface="Arial"/>
              </a:rPr>
              <a:t>All</a:t>
            </a:r>
            <a:r>
              <a:rPr lang="en-US" spc="10" dirty="0">
                <a:latin typeface="Arial"/>
                <a:cs typeface="Arial"/>
              </a:rPr>
              <a:t> </a:t>
            </a:r>
            <a:r>
              <a:rPr lang="en-US" dirty="0">
                <a:latin typeface="Arial"/>
                <a:cs typeface="Arial"/>
              </a:rPr>
              <a:t>Same</a:t>
            </a:r>
            <a:r>
              <a:rPr lang="en-US" spc="-30" dirty="0">
                <a:latin typeface="Arial"/>
                <a:cs typeface="Arial"/>
              </a:rPr>
              <a:t> </a:t>
            </a:r>
            <a:r>
              <a:rPr lang="en-US" dirty="0">
                <a:latin typeface="Arial"/>
                <a:cs typeface="Arial"/>
              </a:rPr>
              <a:t>Day</a:t>
            </a:r>
            <a:r>
              <a:rPr lang="en-US" spc="-95" dirty="0">
                <a:latin typeface="Arial"/>
                <a:cs typeface="Arial"/>
              </a:rPr>
              <a:t> </a:t>
            </a:r>
            <a:r>
              <a:rPr lang="en-US" dirty="0">
                <a:latin typeface="Arial"/>
                <a:cs typeface="Arial"/>
              </a:rPr>
              <a:t>ACH</a:t>
            </a:r>
            <a:r>
              <a:rPr lang="en-US" spc="5" dirty="0">
                <a:latin typeface="Arial"/>
                <a:cs typeface="Arial"/>
              </a:rPr>
              <a:t> </a:t>
            </a:r>
            <a:r>
              <a:rPr lang="en-US" dirty="0">
                <a:latin typeface="Arial"/>
                <a:cs typeface="Arial"/>
              </a:rPr>
              <a:t>Files</a:t>
            </a:r>
            <a:r>
              <a:rPr lang="en-US" spc="-25" dirty="0">
                <a:latin typeface="Arial"/>
                <a:cs typeface="Arial"/>
              </a:rPr>
              <a:t> </a:t>
            </a:r>
            <a:r>
              <a:rPr lang="en-US" dirty="0">
                <a:latin typeface="Arial"/>
                <a:cs typeface="Arial"/>
              </a:rPr>
              <a:t>must</a:t>
            </a:r>
            <a:r>
              <a:rPr lang="en-US" spc="-40" dirty="0">
                <a:latin typeface="Arial"/>
                <a:cs typeface="Arial"/>
              </a:rPr>
              <a:t> </a:t>
            </a:r>
            <a:r>
              <a:rPr lang="en-US" dirty="0">
                <a:latin typeface="Arial"/>
                <a:cs typeface="Arial"/>
              </a:rPr>
              <a:t>be</a:t>
            </a:r>
            <a:r>
              <a:rPr lang="en-US" spc="-30" dirty="0">
                <a:latin typeface="Arial"/>
                <a:cs typeface="Arial"/>
              </a:rPr>
              <a:t> </a:t>
            </a:r>
            <a:r>
              <a:rPr lang="en-US" dirty="0">
                <a:latin typeface="Arial"/>
                <a:cs typeface="Arial"/>
              </a:rPr>
              <a:t>drafted</a:t>
            </a:r>
            <a:r>
              <a:rPr lang="en-US" spc="-20" dirty="0">
                <a:latin typeface="Arial"/>
                <a:cs typeface="Arial"/>
              </a:rPr>
              <a:t> </a:t>
            </a:r>
            <a:r>
              <a:rPr lang="en-US" dirty="0">
                <a:latin typeface="Arial"/>
                <a:cs typeface="Arial"/>
              </a:rPr>
              <a:t>and</a:t>
            </a:r>
            <a:r>
              <a:rPr lang="en-US" spc="-35" dirty="0">
                <a:latin typeface="Arial"/>
                <a:cs typeface="Arial"/>
              </a:rPr>
              <a:t> </a:t>
            </a:r>
            <a:r>
              <a:rPr lang="en-US" dirty="0">
                <a:latin typeface="Arial"/>
                <a:cs typeface="Arial"/>
              </a:rPr>
              <a:t>approved</a:t>
            </a:r>
            <a:r>
              <a:rPr lang="en-US" spc="10" dirty="0">
                <a:latin typeface="Arial"/>
                <a:cs typeface="Arial"/>
              </a:rPr>
              <a:t> </a:t>
            </a:r>
            <a:r>
              <a:rPr lang="en-US" dirty="0">
                <a:latin typeface="Arial"/>
                <a:cs typeface="Arial"/>
              </a:rPr>
              <a:t>no</a:t>
            </a:r>
            <a:r>
              <a:rPr lang="en-US" spc="-35" dirty="0">
                <a:latin typeface="Arial"/>
                <a:cs typeface="Arial"/>
              </a:rPr>
              <a:t> </a:t>
            </a:r>
            <a:r>
              <a:rPr lang="en-US" dirty="0">
                <a:latin typeface="Arial"/>
                <a:cs typeface="Arial"/>
              </a:rPr>
              <a:t>later</a:t>
            </a:r>
            <a:r>
              <a:rPr lang="en-US" spc="-20" dirty="0">
                <a:latin typeface="Arial"/>
                <a:cs typeface="Arial"/>
              </a:rPr>
              <a:t> </a:t>
            </a:r>
            <a:r>
              <a:rPr lang="en-US" dirty="0">
                <a:latin typeface="Arial"/>
                <a:cs typeface="Arial"/>
              </a:rPr>
              <a:t>than</a:t>
            </a:r>
            <a:r>
              <a:rPr lang="en-US" spc="-35" dirty="0">
                <a:latin typeface="Arial"/>
                <a:cs typeface="Arial"/>
              </a:rPr>
              <a:t> </a:t>
            </a:r>
            <a:r>
              <a:rPr lang="en-US" spc="-20" dirty="0">
                <a:latin typeface="Arial"/>
                <a:cs typeface="Arial"/>
              </a:rPr>
              <a:t>2:00 </a:t>
            </a:r>
            <a:r>
              <a:rPr lang="en-US" dirty="0">
                <a:latin typeface="Arial"/>
                <a:cs typeface="Arial"/>
              </a:rPr>
              <a:t>p.m.</a:t>
            </a:r>
            <a:r>
              <a:rPr lang="en-US" spc="-30" dirty="0">
                <a:latin typeface="Arial"/>
                <a:cs typeface="Arial"/>
              </a:rPr>
              <a:t> </a:t>
            </a:r>
            <a:r>
              <a:rPr lang="en-US" spc="-20" dirty="0">
                <a:latin typeface="Arial"/>
                <a:cs typeface="Arial"/>
              </a:rPr>
              <a:t>EST.</a:t>
            </a:r>
            <a:endParaRPr lang="en-US" dirty="0">
              <a:latin typeface="Arial"/>
              <a:cs typeface="Arial"/>
            </a:endParaRPr>
          </a:p>
          <a:p>
            <a:pPr marL="756285" marR="309245" lvl="1" indent="-287020">
              <a:lnSpc>
                <a:spcPct val="100000"/>
              </a:lnSpc>
              <a:buFont typeface="Arial"/>
              <a:buChar char="•"/>
              <a:tabLst>
                <a:tab pos="299085" algn="l"/>
              </a:tabLst>
            </a:pPr>
            <a:r>
              <a:rPr lang="en-US" dirty="0">
                <a:latin typeface="Arial"/>
                <a:cs typeface="Arial"/>
              </a:rPr>
              <a:t>If</a:t>
            </a:r>
            <a:r>
              <a:rPr lang="en-US" spc="-25" dirty="0">
                <a:latin typeface="Arial"/>
                <a:cs typeface="Arial"/>
              </a:rPr>
              <a:t> </a:t>
            </a:r>
            <a:r>
              <a:rPr lang="en-US" dirty="0">
                <a:latin typeface="Arial"/>
                <a:cs typeface="Arial"/>
              </a:rPr>
              <a:t>a</a:t>
            </a:r>
            <a:r>
              <a:rPr lang="en-US" spc="-35" dirty="0">
                <a:latin typeface="Arial"/>
                <a:cs typeface="Arial"/>
              </a:rPr>
              <a:t> </a:t>
            </a:r>
            <a:r>
              <a:rPr lang="en-US" dirty="0">
                <a:latin typeface="Arial"/>
                <a:cs typeface="Arial"/>
              </a:rPr>
              <a:t>file</a:t>
            </a:r>
            <a:r>
              <a:rPr lang="en-US" spc="-20" dirty="0">
                <a:latin typeface="Arial"/>
                <a:cs typeface="Arial"/>
              </a:rPr>
              <a:t> </a:t>
            </a:r>
            <a:r>
              <a:rPr lang="en-US" dirty="0">
                <a:latin typeface="Arial"/>
                <a:cs typeface="Arial"/>
              </a:rPr>
              <a:t>is</a:t>
            </a:r>
            <a:r>
              <a:rPr lang="en-US" spc="-25" dirty="0">
                <a:latin typeface="Arial"/>
                <a:cs typeface="Arial"/>
              </a:rPr>
              <a:t> </a:t>
            </a:r>
            <a:r>
              <a:rPr lang="en-US" dirty="0">
                <a:latin typeface="Arial"/>
                <a:cs typeface="Arial"/>
              </a:rPr>
              <a:t>submitted</a:t>
            </a:r>
            <a:r>
              <a:rPr lang="en-US" spc="-5" dirty="0">
                <a:latin typeface="Arial"/>
                <a:cs typeface="Arial"/>
              </a:rPr>
              <a:t> </a:t>
            </a:r>
            <a:r>
              <a:rPr lang="en-US" dirty="0">
                <a:latin typeface="Arial"/>
                <a:cs typeface="Arial"/>
              </a:rPr>
              <a:t>after 2:00 p.m.,</a:t>
            </a:r>
            <a:r>
              <a:rPr lang="en-US" spc="20" dirty="0">
                <a:latin typeface="Arial"/>
                <a:cs typeface="Arial"/>
              </a:rPr>
              <a:t> it </a:t>
            </a:r>
            <a:r>
              <a:rPr lang="en-US" dirty="0">
                <a:latin typeface="Arial"/>
                <a:cs typeface="Arial"/>
              </a:rPr>
              <a:t>may</a:t>
            </a:r>
            <a:r>
              <a:rPr lang="en-US" spc="-30" dirty="0">
                <a:latin typeface="Arial"/>
                <a:cs typeface="Arial"/>
              </a:rPr>
              <a:t> </a:t>
            </a:r>
            <a:r>
              <a:rPr lang="en-US" dirty="0">
                <a:latin typeface="Arial"/>
                <a:cs typeface="Arial"/>
              </a:rPr>
              <a:t>not</a:t>
            </a:r>
            <a:r>
              <a:rPr lang="en-US" spc="-20" dirty="0">
                <a:latin typeface="Arial"/>
                <a:cs typeface="Arial"/>
              </a:rPr>
              <a:t> </a:t>
            </a:r>
            <a:r>
              <a:rPr lang="en-US" dirty="0">
                <a:latin typeface="Arial"/>
                <a:cs typeface="Arial"/>
              </a:rPr>
              <a:t>be</a:t>
            </a:r>
            <a:r>
              <a:rPr lang="en-US" spc="-40" dirty="0">
                <a:latin typeface="Arial"/>
                <a:cs typeface="Arial"/>
              </a:rPr>
              <a:t> </a:t>
            </a:r>
            <a:r>
              <a:rPr lang="en-US" dirty="0">
                <a:latin typeface="Arial"/>
                <a:cs typeface="Arial"/>
              </a:rPr>
              <a:t>posted</a:t>
            </a:r>
            <a:r>
              <a:rPr lang="en-US" spc="-25" dirty="0">
                <a:latin typeface="Arial"/>
                <a:cs typeface="Arial"/>
              </a:rPr>
              <a:t> </a:t>
            </a:r>
            <a:r>
              <a:rPr lang="en-US" dirty="0">
                <a:latin typeface="Arial"/>
                <a:cs typeface="Arial"/>
              </a:rPr>
              <a:t>as</a:t>
            </a:r>
            <a:r>
              <a:rPr lang="en-US" spc="-25" dirty="0">
                <a:latin typeface="Arial"/>
                <a:cs typeface="Arial"/>
              </a:rPr>
              <a:t> </a:t>
            </a:r>
            <a:r>
              <a:rPr lang="en-US" spc="-50" dirty="0">
                <a:latin typeface="Arial"/>
                <a:cs typeface="Arial"/>
              </a:rPr>
              <a:t>a </a:t>
            </a:r>
            <a:r>
              <a:rPr lang="en-US" dirty="0">
                <a:latin typeface="Arial"/>
                <a:cs typeface="Arial"/>
              </a:rPr>
              <a:t>same day</a:t>
            </a:r>
            <a:r>
              <a:rPr lang="en-US" spc="-30" dirty="0">
                <a:latin typeface="Arial"/>
                <a:cs typeface="Arial"/>
              </a:rPr>
              <a:t> </a:t>
            </a:r>
            <a:r>
              <a:rPr lang="en-US" spc="-10" dirty="0">
                <a:latin typeface="Arial"/>
                <a:cs typeface="Arial"/>
              </a:rPr>
              <a:t>file.</a:t>
            </a:r>
            <a:endParaRPr lang="en-US" dirty="0">
              <a:latin typeface="Arial"/>
              <a:cs typeface="Arial"/>
            </a:endParaRPr>
          </a:p>
        </p:txBody>
      </p:sp>
      <p:sp>
        <p:nvSpPr>
          <p:cNvPr id="3" name="Title 2">
            <a:extLst>
              <a:ext uri="{FF2B5EF4-FFF2-40B4-BE49-F238E27FC236}">
                <a16:creationId xmlns:a16="http://schemas.microsoft.com/office/drawing/2014/main" id="{29CB50C9-842E-F69E-17AF-85517539D9EC}"/>
              </a:ext>
            </a:extLst>
          </p:cNvPr>
          <p:cNvSpPr>
            <a:spLocks noGrp="1"/>
          </p:cNvSpPr>
          <p:nvPr>
            <p:ph type="title"/>
          </p:nvPr>
        </p:nvSpPr>
        <p:spPr>
          <a:xfrm>
            <a:off x="1319917" y="715944"/>
            <a:ext cx="8106093" cy="539781"/>
          </a:xfrm>
        </p:spPr>
        <p:txBody>
          <a:bodyPr>
            <a:normAutofit/>
          </a:bodyPr>
          <a:lstStyle/>
          <a:p>
            <a:r>
              <a:rPr lang="en-US" sz="2200" dirty="0"/>
              <a:t>ACH</a:t>
            </a:r>
            <a:r>
              <a:rPr lang="en-US" sz="2200" spc="-40" dirty="0"/>
              <a:t> </a:t>
            </a:r>
            <a:r>
              <a:rPr lang="en-US" sz="2200" dirty="0"/>
              <a:t>Services</a:t>
            </a:r>
            <a:r>
              <a:rPr lang="en-US" sz="2200" spc="-20" dirty="0"/>
              <a:t> </a:t>
            </a:r>
            <a:r>
              <a:rPr lang="en-US" sz="2200" dirty="0"/>
              <a:t>Offered</a:t>
            </a:r>
            <a:r>
              <a:rPr lang="en-US" sz="2200" spc="-65" dirty="0"/>
              <a:t> </a:t>
            </a:r>
            <a:r>
              <a:rPr lang="en-US" sz="2200" dirty="0"/>
              <a:t>by</a:t>
            </a:r>
            <a:r>
              <a:rPr lang="en-US" sz="2200" spc="-30" dirty="0"/>
              <a:t> </a:t>
            </a:r>
            <a:r>
              <a:rPr lang="en-US" sz="2200" dirty="0"/>
              <a:t>Peoples</a:t>
            </a:r>
            <a:r>
              <a:rPr lang="en-US" sz="2200" spc="-40" dirty="0"/>
              <a:t> </a:t>
            </a:r>
            <a:r>
              <a:rPr lang="en-US" sz="2200" dirty="0"/>
              <a:t>Bank</a:t>
            </a:r>
            <a:r>
              <a:rPr lang="en-US" sz="2200" spc="-35" dirty="0"/>
              <a:t> </a:t>
            </a:r>
            <a:r>
              <a:rPr lang="en-US" sz="2200" spc="-10" dirty="0"/>
              <a:t>Continued</a:t>
            </a:r>
            <a:endParaRPr lang="en-US" sz="2200" dirty="0"/>
          </a:p>
        </p:txBody>
      </p:sp>
    </p:spTree>
    <p:extLst>
      <p:ext uri="{BB962C8B-B14F-4D97-AF65-F5344CB8AC3E}">
        <p14:creationId xmlns:p14="http://schemas.microsoft.com/office/powerpoint/2010/main" val="151492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9b15e9a-e8dc-4b62-8ad4-a83fede2dbf8}" enabled="0" method="" siteId="{f9b15e9a-e8dc-4b62-8ad4-a83fede2dbf8}" removed="1"/>
</clbl:labelList>
</file>

<file path=docProps/app.xml><?xml version="1.0" encoding="utf-8"?>
<Properties xmlns="http://schemas.openxmlformats.org/officeDocument/2006/extended-properties" xmlns:vt="http://schemas.openxmlformats.org/officeDocument/2006/docPropsVTypes">
  <TotalTime>2927</TotalTime>
  <Words>3568</Words>
  <Application>Microsoft Office PowerPoint</Application>
  <PresentationFormat>Widescreen</PresentationFormat>
  <Paragraphs>361</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Aptos</vt:lpstr>
      <vt:lpstr>Arial</vt:lpstr>
      <vt:lpstr>Calibri</vt:lpstr>
      <vt:lpstr>Helvetica</vt:lpstr>
      <vt:lpstr>Helvetica Neue</vt:lpstr>
      <vt:lpstr>Office Theme</vt:lpstr>
      <vt:lpstr>1_Office Theme</vt:lpstr>
      <vt:lpstr>PowerPoint Presentation</vt:lpstr>
      <vt:lpstr>What is Covered in this Training?</vt:lpstr>
      <vt:lpstr>Why Electronic Payments? Electronic payments are a smart business strategy.</vt:lpstr>
      <vt:lpstr>Electronic Funds Transfer (EFT) is a generic name for Electronic Payments.</vt:lpstr>
      <vt:lpstr>Automated Clearing House (ACH)</vt:lpstr>
      <vt:lpstr>ACH Network</vt:lpstr>
      <vt:lpstr>Standard Entry Class (SEC) Codes</vt:lpstr>
      <vt:lpstr>ACH Services Offered by Peoples Bank</vt:lpstr>
      <vt:lpstr>ACH Services Offered by Peoples Bank Continued</vt:lpstr>
      <vt:lpstr>As an Originator</vt:lpstr>
      <vt:lpstr>As an Originator</vt:lpstr>
      <vt:lpstr>As an Originator</vt:lpstr>
      <vt:lpstr>As an Originator</vt:lpstr>
      <vt:lpstr>As an Originator</vt:lpstr>
      <vt:lpstr>As an Originator</vt:lpstr>
      <vt:lpstr>As a Health Care Originator</vt:lpstr>
      <vt:lpstr>As a Third-Party Originator</vt:lpstr>
      <vt:lpstr>Fraud - Types of Cyberattacks</vt:lpstr>
      <vt:lpstr>Fraud - Types of Cyberattacks Continued</vt:lpstr>
      <vt:lpstr>Fraud Prevention Daily Tasks and Tips (Online Banking)</vt:lpstr>
      <vt:lpstr>Fraud Prevention Daily Tasks and Tips (ACH)</vt:lpstr>
      <vt:lpstr>Returns and Notifications of Change</vt:lpstr>
      <vt:lpstr>Returns and Notifications of Change</vt:lpstr>
      <vt:lpstr>Returns and Notifications of Change</vt:lpstr>
      <vt:lpstr>NACHA Rule Violations</vt:lpstr>
      <vt:lpstr>ACH Limit Reviews</vt:lpstr>
      <vt:lpstr>Rule Change</vt:lpstr>
      <vt:lpstr>Additional Information</vt:lpstr>
      <vt:lpstr>Security Actions</vt:lpstr>
      <vt:lpstr>Security Actions</vt:lpstr>
      <vt:lpstr>PowerPoint Presentation</vt:lpstr>
    </vt:vector>
  </TitlesOfParts>
  <Company>Peoples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Minear</dc:creator>
  <cp:lastModifiedBy>Rebecca Minear</cp:lastModifiedBy>
  <cp:revision>141</cp:revision>
  <cp:lastPrinted>2024-05-31T13:20:47Z</cp:lastPrinted>
  <dcterms:created xsi:type="dcterms:W3CDTF">2024-04-23T17:13:13Z</dcterms:created>
  <dcterms:modified xsi:type="dcterms:W3CDTF">2025-03-25T20:03:45Z</dcterms:modified>
</cp:coreProperties>
</file>